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1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6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4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2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3.xml" ContentType="application/vnd.openxmlformats-officedocument.customXmlProperties+xml"/>
  <Override PartName="/docMetadata/LabelInfo.xml" ContentType="application/vnd.ms-office.classificationlabel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ppt/changesInfos/changesInfo1.xml" ContentType="application/vnd.ms-powerpoint.changesinfo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48"/>
  </p:notesMasterIdLst>
  <p:sldIdLst>
    <p:sldId id="261" r:id="rId5"/>
    <p:sldId id="258" r:id="rId6"/>
    <p:sldId id="260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81" r:id="rId16"/>
    <p:sldId id="262" r:id="rId17"/>
    <p:sldId id="280" r:id="rId18"/>
    <p:sldId id="256" r:id="rId19"/>
    <p:sldId id="257" r:id="rId20"/>
    <p:sldId id="279" r:id="rId21"/>
    <p:sldId id="277" r:id="rId22"/>
    <p:sldId id="278" r:id="rId23"/>
    <p:sldId id="292" r:id="rId24"/>
    <p:sldId id="263" r:id="rId25"/>
    <p:sldId id="282" r:id="rId26"/>
    <p:sldId id="293" r:id="rId27"/>
    <p:sldId id="283" r:id="rId28"/>
    <p:sldId id="264" r:id="rId29"/>
    <p:sldId id="284" r:id="rId30"/>
    <p:sldId id="294" r:id="rId31"/>
    <p:sldId id="295" r:id="rId32"/>
    <p:sldId id="285" r:id="rId33"/>
    <p:sldId id="265" r:id="rId34"/>
    <p:sldId id="296" r:id="rId35"/>
    <p:sldId id="297" r:id="rId36"/>
    <p:sldId id="259" r:id="rId37"/>
    <p:sldId id="287" r:id="rId38"/>
    <p:sldId id="266" r:id="rId39"/>
    <p:sldId id="288" r:id="rId40"/>
    <p:sldId id="289" r:id="rId41"/>
    <p:sldId id="267" r:id="rId42"/>
    <p:sldId id="290" r:id="rId43"/>
    <p:sldId id="291" r:id="rId44"/>
    <p:sldId id="268" r:id="rId45"/>
    <p:sldId id="298" r:id="rId46"/>
    <p:sldId id="299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800"/>
    <p:restoredTop sz="82545" autoAdjust="0"/>
  </p:normalViewPr>
  <p:slideViewPr>
    <p:cSldViewPr snapToGrid="0">
      <p:cViewPr varScale="1">
        <p:scale>
          <a:sx n="91" d="100"/>
          <a:sy n="91" d="100"/>
        </p:scale>
        <p:origin x="55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customXml" Target="../customXml/item4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hy A Tessier (DTP)" userId="d75e0a6a-3e22-49d5-be4c-343d60b1fc98" providerId="ADAL" clId="{842B433C-E666-4950-AD38-4F8A912D9657}"/>
    <pc:docChg chg="custSel modSld">
      <pc:chgData name="Kathy A Tessier (DTP)" userId="d75e0a6a-3e22-49d5-be4c-343d60b1fc98" providerId="ADAL" clId="{842B433C-E666-4950-AD38-4F8A912D9657}" dt="2026-07-22T06:29:51.587" v="109" actId="1076"/>
      <pc:docMkLst>
        <pc:docMk/>
      </pc:docMkLst>
      <pc:sldChg chg="modSp mod">
        <pc:chgData name="Kathy A Tessier (DTP)" userId="d75e0a6a-3e22-49d5-be4c-343d60b1fc98" providerId="ADAL" clId="{842B433C-E666-4950-AD38-4F8A912D9657}" dt="2026-07-22T06:23:23.423" v="11" actId="255"/>
        <pc:sldMkLst>
          <pc:docMk/>
          <pc:sldMk cId="4078941762" sldId="261"/>
        </pc:sldMkLst>
        <pc:spChg chg="mod">
          <ac:chgData name="Kathy A Tessier (DTP)" userId="d75e0a6a-3e22-49d5-be4c-343d60b1fc98" providerId="ADAL" clId="{842B433C-E666-4950-AD38-4F8A912D9657}" dt="2026-07-22T06:23:23.423" v="11" actId="255"/>
          <ac:spMkLst>
            <pc:docMk/>
            <pc:sldMk cId="4078941762" sldId="261"/>
            <ac:spMk id="3" creationId="{27F98B43-3518-AF36-0EDD-ABEE77FAB3A6}"/>
          </ac:spMkLst>
        </pc:spChg>
        <pc:picChg chg="mod">
          <ac:chgData name="Kathy A Tessier (DTP)" userId="d75e0a6a-3e22-49d5-be4c-343d60b1fc98" providerId="ADAL" clId="{842B433C-E666-4950-AD38-4F8A912D9657}" dt="2026-07-22T06:23:13.190" v="10" actId="1076"/>
          <ac:picMkLst>
            <pc:docMk/>
            <pc:sldMk cId="4078941762" sldId="261"/>
            <ac:picMk id="5" creationId="{C26A9CB2-3792-8140-4C28-80C0D5C3823D}"/>
          </ac:picMkLst>
        </pc:picChg>
      </pc:sldChg>
      <pc:sldChg chg="modSp mod">
        <pc:chgData name="Kathy A Tessier (DTP)" userId="d75e0a6a-3e22-49d5-be4c-343d60b1fc98" providerId="ADAL" clId="{842B433C-E666-4950-AD38-4F8A912D9657}" dt="2026-07-22T06:24:40.927" v="28" actId="1076"/>
        <pc:sldMkLst>
          <pc:docMk/>
          <pc:sldMk cId="3477172114" sldId="262"/>
        </pc:sldMkLst>
        <pc:spChg chg="mod">
          <ac:chgData name="Kathy A Tessier (DTP)" userId="d75e0a6a-3e22-49d5-be4c-343d60b1fc98" providerId="ADAL" clId="{842B433C-E666-4950-AD38-4F8A912D9657}" dt="2026-07-22T06:24:29.907" v="26" actId="12"/>
          <ac:spMkLst>
            <pc:docMk/>
            <pc:sldMk cId="3477172114" sldId="262"/>
            <ac:spMk id="3" creationId="{C7DC0571-440A-C768-B4B8-A7856FEE6378}"/>
          </ac:spMkLst>
        </pc:spChg>
        <pc:picChg chg="mod">
          <ac:chgData name="Kathy A Tessier (DTP)" userId="d75e0a6a-3e22-49d5-be4c-343d60b1fc98" providerId="ADAL" clId="{842B433C-E666-4950-AD38-4F8A912D9657}" dt="2026-07-22T06:24:40.927" v="28" actId="1076"/>
          <ac:picMkLst>
            <pc:docMk/>
            <pc:sldMk cId="3477172114" sldId="262"/>
            <ac:picMk id="6" creationId="{8808F1FE-640E-31AA-EC5B-02DEA8C19AAF}"/>
          </ac:picMkLst>
        </pc:picChg>
      </pc:sldChg>
      <pc:sldChg chg="modSp mod">
        <pc:chgData name="Kathy A Tessier (DTP)" userId="d75e0a6a-3e22-49d5-be4c-343d60b1fc98" providerId="ADAL" clId="{842B433C-E666-4950-AD38-4F8A912D9657}" dt="2026-07-22T06:25:14.285" v="40" actId="1076"/>
        <pc:sldMkLst>
          <pc:docMk/>
          <pc:sldMk cId="2641251414" sldId="263"/>
        </pc:sldMkLst>
        <pc:spChg chg="mod">
          <ac:chgData name="Kathy A Tessier (DTP)" userId="d75e0a6a-3e22-49d5-be4c-343d60b1fc98" providerId="ADAL" clId="{842B433C-E666-4950-AD38-4F8A912D9657}" dt="2026-07-22T06:25:14.285" v="40" actId="1076"/>
          <ac:spMkLst>
            <pc:docMk/>
            <pc:sldMk cId="2641251414" sldId="263"/>
            <ac:spMk id="3" creationId="{D0AFBA2C-F918-93D5-F5A5-F4B33989E70B}"/>
          </ac:spMkLst>
        </pc:spChg>
        <pc:picChg chg="mod">
          <ac:chgData name="Kathy A Tessier (DTP)" userId="d75e0a6a-3e22-49d5-be4c-343d60b1fc98" providerId="ADAL" clId="{842B433C-E666-4950-AD38-4F8A912D9657}" dt="2026-07-22T06:24:53.975" v="31" actId="1076"/>
          <ac:picMkLst>
            <pc:docMk/>
            <pc:sldMk cId="2641251414" sldId="263"/>
            <ac:picMk id="6" creationId="{44947327-FD2B-32C2-C867-265BF903DD3A}"/>
          </ac:picMkLst>
        </pc:picChg>
      </pc:sldChg>
      <pc:sldChg chg="modSp mod">
        <pc:chgData name="Kathy A Tessier (DTP)" userId="d75e0a6a-3e22-49d5-be4c-343d60b1fc98" providerId="ADAL" clId="{842B433C-E666-4950-AD38-4F8A912D9657}" dt="2026-07-22T06:26:16.025" v="61" actId="1076"/>
        <pc:sldMkLst>
          <pc:docMk/>
          <pc:sldMk cId="3503616392" sldId="265"/>
        </pc:sldMkLst>
        <pc:spChg chg="mod">
          <ac:chgData name="Kathy A Tessier (DTP)" userId="d75e0a6a-3e22-49d5-be4c-343d60b1fc98" providerId="ADAL" clId="{842B433C-E666-4950-AD38-4F8A912D9657}" dt="2026-07-22T06:26:16.025" v="61" actId="1076"/>
          <ac:spMkLst>
            <pc:docMk/>
            <pc:sldMk cId="3503616392" sldId="265"/>
            <ac:spMk id="3" creationId="{14743E89-3D8C-95A5-342B-8568DDFCACA4}"/>
          </ac:spMkLst>
        </pc:spChg>
        <pc:picChg chg="mod">
          <ac:chgData name="Kathy A Tessier (DTP)" userId="d75e0a6a-3e22-49d5-be4c-343d60b1fc98" providerId="ADAL" clId="{842B433C-E666-4950-AD38-4F8A912D9657}" dt="2026-07-22T06:25:47.120" v="46" actId="1076"/>
          <ac:picMkLst>
            <pc:docMk/>
            <pc:sldMk cId="3503616392" sldId="265"/>
            <ac:picMk id="6" creationId="{735A67D3-6B7A-45EE-150B-CBB0303F6113}"/>
          </ac:picMkLst>
        </pc:picChg>
      </pc:sldChg>
      <pc:sldChg chg="modSp mod">
        <pc:chgData name="Kathy A Tessier (DTP)" userId="d75e0a6a-3e22-49d5-be4c-343d60b1fc98" providerId="ADAL" clId="{842B433C-E666-4950-AD38-4F8A912D9657}" dt="2026-07-22T06:27:39.657" v="84" actId="255"/>
        <pc:sldMkLst>
          <pc:docMk/>
          <pc:sldMk cId="2012846027" sldId="266"/>
        </pc:sldMkLst>
        <pc:spChg chg="mod">
          <ac:chgData name="Kathy A Tessier (DTP)" userId="d75e0a6a-3e22-49d5-be4c-343d60b1fc98" providerId="ADAL" clId="{842B433C-E666-4950-AD38-4F8A912D9657}" dt="2026-07-22T06:27:39.657" v="84" actId="255"/>
          <ac:spMkLst>
            <pc:docMk/>
            <pc:sldMk cId="2012846027" sldId="266"/>
            <ac:spMk id="3" creationId="{6D552AFB-CAE1-CD04-8BDB-D5CC38F90D13}"/>
          </ac:spMkLst>
        </pc:spChg>
        <pc:picChg chg="mod">
          <ac:chgData name="Kathy A Tessier (DTP)" userId="d75e0a6a-3e22-49d5-be4c-343d60b1fc98" providerId="ADAL" clId="{842B433C-E666-4950-AD38-4F8A912D9657}" dt="2026-07-22T06:26:38.252" v="65" actId="1076"/>
          <ac:picMkLst>
            <pc:docMk/>
            <pc:sldMk cId="2012846027" sldId="266"/>
            <ac:picMk id="6" creationId="{5D6050B7-D9A7-2076-FDE9-372538739483}"/>
          </ac:picMkLst>
        </pc:picChg>
      </pc:sldChg>
      <pc:sldChg chg="modSp mod">
        <pc:chgData name="Kathy A Tessier (DTP)" userId="d75e0a6a-3e22-49d5-be4c-343d60b1fc98" providerId="ADAL" clId="{842B433C-E666-4950-AD38-4F8A912D9657}" dt="2026-07-22T06:27:31.063" v="83" actId="255"/>
        <pc:sldMkLst>
          <pc:docMk/>
          <pc:sldMk cId="2219149876" sldId="267"/>
        </pc:sldMkLst>
        <pc:spChg chg="mod">
          <ac:chgData name="Kathy A Tessier (DTP)" userId="d75e0a6a-3e22-49d5-be4c-343d60b1fc98" providerId="ADAL" clId="{842B433C-E666-4950-AD38-4F8A912D9657}" dt="2026-07-22T06:27:31.063" v="83" actId="255"/>
          <ac:spMkLst>
            <pc:docMk/>
            <pc:sldMk cId="2219149876" sldId="267"/>
            <ac:spMk id="3" creationId="{8AA651F8-A0B5-C9C8-6CF0-E689D46596E8}"/>
          </ac:spMkLst>
        </pc:spChg>
        <pc:picChg chg="mod">
          <ac:chgData name="Kathy A Tessier (DTP)" userId="d75e0a6a-3e22-49d5-be4c-343d60b1fc98" providerId="ADAL" clId="{842B433C-E666-4950-AD38-4F8A912D9657}" dt="2026-07-22T06:27:10.663" v="74" actId="1076"/>
          <ac:picMkLst>
            <pc:docMk/>
            <pc:sldMk cId="2219149876" sldId="267"/>
            <ac:picMk id="6" creationId="{2B34DC18-FC32-3DF5-32C7-958DC6FE564B}"/>
          </ac:picMkLst>
        </pc:picChg>
      </pc:sldChg>
      <pc:sldChg chg="modSp mod">
        <pc:chgData name="Kathy A Tessier (DTP)" userId="d75e0a6a-3e22-49d5-be4c-343d60b1fc98" providerId="ADAL" clId="{842B433C-E666-4950-AD38-4F8A912D9657}" dt="2026-07-22T06:29:34.266" v="105" actId="1076"/>
        <pc:sldMkLst>
          <pc:docMk/>
          <pc:sldMk cId="2013131822" sldId="268"/>
        </pc:sldMkLst>
        <pc:spChg chg="mod">
          <ac:chgData name="Kathy A Tessier (DTP)" userId="d75e0a6a-3e22-49d5-be4c-343d60b1fc98" providerId="ADAL" clId="{842B433C-E666-4950-AD38-4F8A912D9657}" dt="2026-07-22T06:29:27.792" v="104" actId="255"/>
          <ac:spMkLst>
            <pc:docMk/>
            <pc:sldMk cId="2013131822" sldId="268"/>
            <ac:spMk id="3" creationId="{069E91E5-2CEF-7E8B-93EB-67C72F06B80C}"/>
          </ac:spMkLst>
        </pc:spChg>
        <pc:picChg chg="mod">
          <ac:chgData name="Kathy A Tessier (DTP)" userId="d75e0a6a-3e22-49d5-be4c-343d60b1fc98" providerId="ADAL" clId="{842B433C-E666-4950-AD38-4F8A912D9657}" dt="2026-07-22T06:29:34.266" v="105" actId="1076"/>
          <ac:picMkLst>
            <pc:docMk/>
            <pc:sldMk cId="2013131822" sldId="268"/>
            <ac:picMk id="6" creationId="{59186300-CD23-5E4B-D2D6-A9AC2705F86C}"/>
          </ac:picMkLst>
        </pc:picChg>
      </pc:sldChg>
      <pc:sldChg chg="modSp mod">
        <pc:chgData name="Kathy A Tessier (DTP)" userId="d75e0a6a-3e22-49d5-be4c-343d60b1fc98" providerId="ADAL" clId="{842B433C-E666-4950-AD38-4F8A912D9657}" dt="2026-07-22T06:23:38.524" v="12" actId="255"/>
        <pc:sldMkLst>
          <pc:docMk/>
          <pc:sldMk cId="319201783" sldId="281"/>
        </pc:sldMkLst>
        <pc:spChg chg="mod">
          <ac:chgData name="Kathy A Tessier (DTP)" userId="d75e0a6a-3e22-49d5-be4c-343d60b1fc98" providerId="ADAL" clId="{842B433C-E666-4950-AD38-4F8A912D9657}" dt="2026-07-22T06:23:38.524" v="12" actId="255"/>
          <ac:spMkLst>
            <pc:docMk/>
            <pc:sldMk cId="319201783" sldId="281"/>
            <ac:spMk id="3" creationId="{11513D2C-09FF-5318-3A4A-4D03430AE924}"/>
          </ac:spMkLst>
        </pc:spChg>
      </pc:sldChg>
      <pc:sldChg chg="modSp mod">
        <pc:chgData name="Kathy A Tessier (DTP)" userId="d75e0a6a-3e22-49d5-be4c-343d60b1fc98" providerId="ADAL" clId="{842B433C-E666-4950-AD38-4F8A912D9657}" dt="2026-07-22T06:25:35.992" v="44" actId="1076"/>
        <pc:sldMkLst>
          <pc:docMk/>
          <pc:sldMk cId="3663372705" sldId="284"/>
        </pc:sldMkLst>
        <pc:spChg chg="mod">
          <ac:chgData name="Kathy A Tessier (DTP)" userId="d75e0a6a-3e22-49d5-be4c-343d60b1fc98" providerId="ADAL" clId="{842B433C-E666-4950-AD38-4F8A912D9657}" dt="2026-07-22T06:25:35.992" v="44" actId="1076"/>
          <ac:spMkLst>
            <pc:docMk/>
            <pc:sldMk cId="3663372705" sldId="284"/>
            <ac:spMk id="6" creationId="{7F44160B-8720-9DD9-499B-2866A321CE59}"/>
          </ac:spMkLst>
        </pc:spChg>
      </pc:sldChg>
      <pc:sldChg chg="modSp mod">
        <pc:chgData name="Kathy A Tessier (DTP)" userId="d75e0a6a-3e22-49d5-be4c-343d60b1fc98" providerId="ADAL" clId="{842B433C-E666-4950-AD38-4F8A912D9657}" dt="2026-07-22T06:26:31.336" v="63" actId="1076"/>
        <pc:sldMkLst>
          <pc:docMk/>
          <pc:sldMk cId="2782707509" sldId="287"/>
        </pc:sldMkLst>
        <pc:spChg chg="mod">
          <ac:chgData name="Kathy A Tessier (DTP)" userId="d75e0a6a-3e22-49d5-be4c-343d60b1fc98" providerId="ADAL" clId="{842B433C-E666-4950-AD38-4F8A912D9657}" dt="2026-07-22T06:26:31.336" v="63" actId="1076"/>
          <ac:spMkLst>
            <pc:docMk/>
            <pc:sldMk cId="2782707509" sldId="287"/>
            <ac:spMk id="3" creationId="{0B2ED352-F74B-2F71-3605-F9AF1E654A04}"/>
          </ac:spMkLst>
        </pc:spChg>
      </pc:sldChg>
      <pc:sldChg chg="modSp mod">
        <pc:chgData name="Kathy A Tessier (DTP)" userId="d75e0a6a-3e22-49d5-be4c-343d60b1fc98" providerId="ADAL" clId="{842B433C-E666-4950-AD38-4F8A912D9657}" dt="2026-07-22T06:28:58.950" v="99" actId="14100"/>
        <pc:sldMkLst>
          <pc:docMk/>
          <pc:sldMk cId="3385175773" sldId="290"/>
        </pc:sldMkLst>
        <pc:spChg chg="mod">
          <ac:chgData name="Kathy A Tessier (DTP)" userId="d75e0a6a-3e22-49d5-be4c-343d60b1fc98" providerId="ADAL" clId="{842B433C-E666-4950-AD38-4F8A912D9657}" dt="2026-07-22T06:28:58.950" v="99" actId="14100"/>
          <ac:spMkLst>
            <pc:docMk/>
            <pc:sldMk cId="3385175773" sldId="290"/>
            <ac:spMk id="3" creationId="{770285D1-7FD0-964F-EAE0-E5B5279CFB1F}"/>
          </ac:spMkLst>
        </pc:spChg>
      </pc:sldChg>
      <pc:sldChg chg="modSp mod">
        <pc:chgData name="Kathy A Tessier (DTP)" userId="d75e0a6a-3e22-49d5-be4c-343d60b1fc98" providerId="ADAL" clId="{842B433C-E666-4950-AD38-4F8A912D9657}" dt="2026-07-22T06:29:51.587" v="109" actId="1076"/>
        <pc:sldMkLst>
          <pc:docMk/>
          <pc:sldMk cId="291225080" sldId="299"/>
        </pc:sldMkLst>
        <pc:spChg chg="mod">
          <ac:chgData name="Kathy A Tessier (DTP)" userId="d75e0a6a-3e22-49d5-be4c-343d60b1fc98" providerId="ADAL" clId="{842B433C-E666-4950-AD38-4F8A912D9657}" dt="2026-07-22T06:29:51.587" v="109" actId="1076"/>
          <ac:spMkLst>
            <pc:docMk/>
            <pc:sldMk cId="291225080" sldId="299"/>
            <ac:spMk id="3" creationId="{15CCA18F-2350-38FA-156D-0D69B1764D8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0466E-0EE1-ED4F-80A7-0193B62537E2}" type="datetimeFigureOut">
              <a:rPr lang="en-AU" smtClean="0"/>
              <a:t>22/07/2026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2A0A6F-613D-C94D-ADF9-A6C335EF50C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86150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ncap.com.au/what-makes-a-vehicle-safer" TargetMode="External"/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T8t2p1Ca4E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2A0A6F-613D-C94D-ADF9-A6C335EF50C3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64695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DA4B96-1597-B5BE-8E7D-E3044DD761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EF2C05-290A-C903-54A9-21D868D3AF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30F045-5BD2-584B-3FC7-16776F293D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59EDDC-D48B-0ED2-B795-6802C72DC7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2A0A6F-613D-C94D-ADF9-A6C335EF50C3}" type="slidenum">
              <a:rPr lang="en-AU" smtClean="0"/>
              <a:t>28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358541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2A0A6F-613D-C94D-ADF9-A6C335EF50C3}" type="slidenum">
              <a:rPr lang="en-AU" smtClean="0"/>
              <a:t>29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446756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9BBDB-8A0E-F6C4-10AE-27BC1FE18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01A777-AA30-1F69-1C9E-50D88612C4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37C450-A16F-0DF8-9734-D57DBC3DBA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7C8536-911D-8983-776F-BA65A6CA66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2A0A6F-613D-C94D-ADF9-A6C335EF50C3}" type="slidenum">
              <a:rPr lang="en-AU" smtClean="0"/>
              <a:t>31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763148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>
                <a:hlinkClick r:id="rId3"/>
              </a:rPr>
              <a:t>https://www.ancap.com.au/what-makes-a-vehicle-safer</a:t>
            </a:r>
            <a:r>
              <a:rPr lang="en-AU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2A0A6F-613D-C94D-ADF9-A6C335EF50C3}" type="slidenum">
              <a:rPr lang="en-AU" smtClean="0"/>
              <a:t>33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422145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2A0A6F-613D-C94D-ADF9-A6C335EF50C3}" type="slidenum">
              <a:rPr lang="en-AU" smtClean="0"/>
              <a:t>42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089947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YouTube video link (if video not playing): </a:t>
            </a:r>
            <a:r>
              <a:rPr lang="en-AU" dirty="0">
                <a:hlinkClick r:id="rId3"/>
              </a:rPr>
              <a:t>https://www.youtube.com/watch?v=kT8t2p1Ca4E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2A0A6F-613D-C94D-ADF9-A6C335EF50C3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936261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2A0A6F-613D-C94D-ADF9-A6C335EF50C3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223451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2A0A6F-613D-C94D-ADF9-A6C335EF50C3}" type="slidenum">
              <a:rPr lang="en-AU" smtClean="0"/>
              <a:t>19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096593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2A0A6F-613D-C94D-ADF9-A6C335EF50C3}" type="slidenum">
              <a:rPr lang="en-AU" smtClean="0"/>
              <a:t>22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692560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ACD7E9-DA46-D3EF-E98D-7AFE9FC3D0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39D7F3-3B5B-2B7D-A4E2-FFD11185EB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515A0C-2B56-38FA-5DC6-A54680D8B6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DE40E8-3F89-A717-DBAE-8B4A200C61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2A0A6F-613D-C94D-ADF9-A6C335EF50C3}" type="slidenum">
              <a:rPr lang="en-AU" smtClean="0"/>
              <a:t>23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908741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Source: https://</a:t>
            </a:r>
            <a:r>
              <a:rPr lang="en-AU" dirty="0" err="1"/>
              <a:t>mylearners.vic.gov.au</a:t>
            </a:r>
            <a:r>
              <a:rPr lang="en-AU" dirty="0"/>
              <a:t>/Stages/Stage2/LD-Safe-distances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2A0A6F-613D-C94D-ADF9-A6C335EF50C3}" type="slidenum">
              <a:rPr lang="en-AU" smtClean="0"/>
              <a:t>24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122954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Sources:</a:t>
            </a:r>
          </a:p>
          <a:p>
            <a:r>
              <a:rPr lang="en-AU" dirty="0"/>
              <a:t>https://</a:t>
            </a:r>
            <a:r>
              <a:rPr lang="en-AU" dirty="0" err="1"/>
              <a:t>theconversation.com</a:t>
            </a:r>
            <a:r>
              <a:rPr lang="en-AU" dirty="0"/>
              <a:t>/yes-those-big-touchscreens-in-cars-are-dangerous-and-buttons-are-coming-back-272704 </a:t>
            </a:r>
          </a:p>
          <a:p>
            <a:r>
              <a:rPr lang="en-AU" dirty="0"/>
              <a:t>https://</a:t>
            </a:r>
            <a:r>
              <a:rPr lang="en-AU" dirty="0" err="1"/>
              <a:t>theconversation.com</a:t>
            </a:r>
            <a:r>
              <a:rPr lang="en-AU" dirty="0"/>
              <a:t>/using-your-phone-while-driving-is-dangerous-what-about-listening-to-music-or-eating-273236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2A0A6F-613D-C94D-ADF9-A6C335EF50C3}" type="slidenum">
              <a:rPr lang="en-AU" smtClean="0"/>
              <a:t>26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318142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D08937-FD8A-DC34-1E5D-0835BDB548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4F0852-9FB4-6817-9553-AC6EDDC19E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998B78-12B4-5225-75AB-20CB4A4244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DDBB08-4072-F68B-9989-7AAB9D1B53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2A0A6F-613D-C94D-ADF9-A6C335EF50C3}" type="slidenum">
              <a:rPr lang="en-AU" smtClean="0"/>
              <a:t>27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85903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89C92-F33D-9CE3-4DB3-F679915DE5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442178-6AFD-919F-3F6D-381829C5CD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3F55F6-0E40-6E46-AE1C-80DDBBE15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67CC4-FFB7-420B-8A86-250D0800DECF}" type="datetime1">
              <a:rPr lang="en-AU" smtClean="0"/>
              <a:t>22/07/2026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9A9C8D-4865-22CC-2C29-A767712AF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Safer by Design: Investigating Forces, Motion and Road Safety (L 9/10)</a:t>
            </a: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1E3DE0-6CBB-4C52-7401-4BBDEEE17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0D510-918E-3743-87E6-CB1DECCFAA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46747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026D9-44B6-7D83-C4A4-31C8DD9B2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61AA4A-1F10-DFDE-3AFB-C13846FE78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7FFA87-8FF0-30F3-8613-E17D33C97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80031-1223-4DE0-93C0-16ED49557E16}" type="datetime1">
              <a:rPr lang="en-AU" smtClean="0"/>
              <a:t>22/07/2026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4A9786-75F8-9673-73A4-E25B6CD63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Safer by Design: Investigating Forces, Motion and Road Safety (L 9/10)</a:t>
            </a: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977F9A-5FDF-1DB5-5BBA-21B0D622D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0D510-918E-3743-87E6-CB1DECCFAA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71367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409504-301E-4918-20C8-3C7EA8E7D8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6286AA-1F28-7704-673D-6D0A62592A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2E2FBE-3738-E13A-6DC7-522F0878C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57D5E-0BF1-4536-88CB-40B8FC3129B2}" type="datetime1">
              <a:rPr lang="en-AU" smtClean="0"/>
              <a:t>22/07/2026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0E5DB2-F514-4302-801F-110F6CF06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Safer by Design: Investigating Forces, Motion and Road Safety (L 9/10)</a:t>
            </a: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64102-65EA-EB1A-2E1C-2AEA6E364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0D510-918E-3743-87E6-CB1DECCFAA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82356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7E489-A22A-5E6D-36A3-03FCA58DD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F42FA1-E1EF-018E-D3D9-68021AAAE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DA4549-F447-5A26-7E10-71C76292C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CC2A2-20EA-4FFC-8F0A-CDC847546370}" type="datetime1">
              <a:rPr lang="en-AU" smtClean="0"/>
              <a:t>22/07/2026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91245-5728-A568-760A-27A01DC8F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Safer by Design: Investigating Forces, Motion and Road Safety (L 9/10)</a:t>
            </a: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9586A8-8CC2-2BD4-1571-48E1F8764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0D510-918E-3743-87E6-CB1DECCFAA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92942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AB6E4-3379-B91B-EDA5-5F3443E43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F6E0BE-6381-7F02-20A4-0C656DFC8D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26EF29-C70E-E380-11DE-AD58F4D7F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61007-591B-429C-9054-CE2C9E47F129}" type="datetime1">
              <a:rPr lang="en-AU" smtClean="0"/>
              <a:t>22/07/2026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752B86-5895-D23C-5AE1-DD51F3ABF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Safer by Design: Investigating Forces, Motion and Road Safety (L 9/10)</a:t>
            </a: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8FF350-0608-D4BA-61B7-6423FDFC6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0D510-918E-3743-87E6-CB1DECCFAA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63886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BA1D29-CB0F-8559-0A8E-0DC8F518D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39CEDA-08BA-FFE0-E8B9-D944633645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BE2294-9D9B-2D18-8F9B-06025E4915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1F6D20-F9FC-A30C-DFEE-A5492FBA1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387EF-CE68-455A-A5D9-4B8A1BE00C8E}" type="datetime1">
              <a:rPr lang="en-AU" smtClean="0"/>
              <a:t>22/07/2026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9C6BCA-2573-DD79-AD2C-53963160E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Safer by Design: Investigating Forces, Motion and Road Safety (L 9/10)</a:t>
            </a:r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9BE5B2-6CA6-9A5E-5680-62B897BF0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0D510-918E-3743-87E6-CB1DECCFAA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30359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DF17D-295F-89C2-456B-509AAB677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E40D30-718C-C079-08BB-600B05B49C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14515E-A1F4-7A73-B583-72E68A8F02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8194EF-4488-98E1-5022-E8B00C3A56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C0871C-5FE9-A2B7-75DF-51CEE3A9FD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7FBCE51-7845-7AAD-7415-4062DD014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60345-3491-455E-AFBF-87943B71FF36}" type="datetime1">
              <a:rPr lang="en-AU" smtClean="0"/>
              <a:t>22/07/2026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2AB8CE-15F3-02B7-DE15-71F0FEE45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Safer by Design: Investigating Forces, Motion and Road Safety (L 9/10)</a:t>
            </a:r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3819030-2C68-DB46-05CF-B335D1BD0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0D510-918E-3743-87E6-CB1DECCFAA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04958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46948-98AC-39B9-4D7B-9A8B1EA92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F0F516-91D5-BBC1-08C3-0DED74494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E6111-F921-47FD-A1B9-63481C1D87D2}" type="datetime1">
              <a:rPr lang="en-AU" smtClean="0"/>
              <a:t>22/07/2026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8DE1D5-1293-9F99-AF5E-870BC6E00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Safer by Design: Investigating Forces, Motion and Road Safety (L 9/10)</a:t>
            </a:r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9296EC-0B44-74D5-ADDB-D574D473B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0D510-918E-3743-87E6-CB1DECCFAA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90058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58C431-8C30-5828-E14C-30A0126E3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8D6FB-1274-49C2-9B27-F046294DC25B}" type="datetime1">
              <a:rPr lang="en-AU" smtClean="0"/>
              <a:t>22/07/2026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842EDA-B728-2CEF-F812-6597C055B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Safer by Design: Investigating Forces, Motion and Road Safety (L 9/10)</a:t>
            </a:r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485DF9-33F9-BBD8-65B2-8D8FD2479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0D510-918E-3743-87E6-CB1DECCFAA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51684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016B8-766D-E294-6F5B-4F51A75B9B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A3FB99-E217-3A20-F5FD-801E38B658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F3A8D8-91AD-AD4A-9DBD-19B6EF1C3F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EB913F-E2E2-56B5-8FF7-75F030BC6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C69C7-CD88-4E49-8B2F-6498F58608CD}" type="datetime1">
              <a:rPr lang="en-AU" smtClean="0"/>
              <a:t>22/07/2026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425B98-C0EB-9B34-E604-EDC893ADF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Safer by Design: Investigating Forces, Motion and Road Safety (L 9/10)</a:t>
            </a:r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794302-924B-A195-8B6B-D277B55C9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0D510-918E-3743-87E6-CB1DECCFAA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80258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D2F91-905D-8773-84C2-C544B1D47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4473159-7BA7-C179-3821-EB51E6E407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94077E-516A-D5ED-3DAA-10331CE1C6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77124D-6DE4-4037-6731-9EE5EFEAE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E369A-D3ED-4137-85E6-875759549351}" type="datetime1">
              <a:rPr lang="en-AU" smtClean="0"/>
              <a:t>22/07/2026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B56F0A-BD64-2907-9DB4-E419EEB55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Safer by Design: Investigating Forces, Motion and Road Safety (L 9/10)</a:t>
            </a:r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4D779E-2CC6-38BF-B5FB-3B4C75293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0D510-918E-3743-87E6-CB1DECCFAA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3922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713231-7F69-297B-3885-16586174D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5857"/>
            <a:ext cx="10515600" cy="698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CC4BF0-B873-CC31-1819-B6B7266CD3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A12A02-020C-E31C-37C0-BDA11F5277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A80D8F-4404-4375-9AAC-EDF91F72F366}" type="datetime1">
              <a:rPr lang="en-AU" smtClean="0"/>
              <a:t>22/07/2026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D8755F-7D0F-92B1-7858-BC85F3EDCC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Safer by Design: Investigating Forces, Motion and Road Safety (L 9/10)</a:t>
            </a:r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BC4DD6-C165-5AFF-5E45-25EB5DAEF6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A0D510-918E-3743-87E6-CB1DECCFAA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01343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.jpg"/><Relationship Id="rId5" Type="http://schemas.openxmlformats.org/officeDocument/2006/relationships/image" Target="../media/image16.png"/><Relationship Id="rId4" Type="http://schemas.openxmlformats.org/officeDocument/2006/relationships/image" Target="../media/image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.jpg"/><Relationship Id="rId5" Type="http://schemas.openxmlformats.org/officeDocument/2006/relationships/image" Target="../media/image17.png"/><Relationship Id="rId4" Type="http://schemas.openxmlformats.org/officeDocument/2006/relationships/image" Target="../media/image4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media" Target="../media/media3.mp4"/><Relationship Id="rId7" Type="http://schemas.openxmlformats.org/officeDocument/2006/relationships/image" Target="../media/image18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4.jpg"/><Relationship Id="rId5" Type="http://schemas.openxmlformats.org/officeDocument/2006/relationships/slideLayout" Target="../slideLayouts/slideLayout6.xml"/><Relationship Id="rId4" Type="http://schemas.openxmlformats.org/officeDocument/2006/relationships/video" Target="../media/media3.mp4"/><Relationship Id="rId9" Type="http://schemas.openxmlformats.org/officeDocument/2006/relationships/image" Target="../media/image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researchgate.net/figure/Wramborgs-model-for-fatality-probability-vs-vehicle-collision-speeds_fig2_295072998" TargetMode="External"/><Relationship Id="rId5" Type="http://schemas.openxmlformats.org/officeDocument/2006/relationships/image" Target="../media/image21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.jp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jpg"/><Relationship Id="rId4" Type="http://schemas.openxmlformats.org/officeDocument/2006/relationships/image" Target="../media/image16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jpg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image" Target="../media/image4.jpg"/><Relationship Id="rId7" Type="http://schemas.openxmlformats.org/officeDocument/2006/relationships/image" Target="https://www.scienceworld.ca/wp-content/uploads/Ruler%202.jpg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jpeg"/><Relationship Id="rId5" Type="http://schemas.openxmlformats.org/officeDocument/2006/relationships/image" Target="https://www.scienceworld.ca/wp-content/uploads/Ruler%201.jpg" TargetMode="External"/><Relationship Id="rId4" Type="http://schemas.openxmlformats.org/officeDocument/2006/relationships/image" Target="../media/image2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jpg"/><Relationship Id="rId5" Type="http://schemas.openxmlformats.org/officeDocument/2006/relationships/hyperlink" Target="https://www.ancap.com.au/what-makes-a-vehicle-safer" TargetMode="External"/><Relationship Id="rId4" Type="http://schemas.openxmlformats.org/officeDocument/2006/relationships/image" Target="../media/image3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3.jpg"/><Relationship Id="rId4" Type="http://schemas.openxmlformats.org/officeDocument/2006/relationships/hyperlink" Target="https://michaelrosenbrock.com/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7FCB1CB-3176-43A1-CFDB-9BE60B9B37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393"/>
          <a:stretch>
            <a:fillRect/>
          </a:stretch>
        </p:blipFill>
        <p:spPr>
          <a:xfrm>
            <a:off x="0" y="-1"/>
            <a:ext cx="12192000" cy="20573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71E3DAE-6F0E-5EF0-3EDA-61571BF1C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67633"/>
            <a:ext cx="8479576" cy="1600200"/>
          </a:xfrm>
        </p:spPr>
        <p:txBody>
          <a:bodyPr anchor="b">
            <a:normAutofit/>
          </a:bodyPr>
          <a:lstStyle/>
          <a:p>
            <a:pPr algn="l">
              <a:lnSpc>
                <a:spcPct val="120000"/>
              </a:lnSpc>
              <a:spcAft>
                <a:spcPts val="1200"/>
              </a:spcAft>
            </a:pPr>
            <a:r>
              <a:rPr lang="en-AU" sz="2400" spc="300" dirty="0">
                <a:solidFill>
                  <a:schemeClr val="bg2">
                    <a:lumMod val="90000"/>
                  </a:schemeClr>
                </a:solidFill>
              </a:rPr>
              <a:t>LESSON 1</a:t>
            </a:r>
            <a:br>
              <a:rPr lang="en-AU" sz="2400" spc="300" dirty="0">
                <a:solidFill>
                  <a:schemeClr val="bg1"/>
                </a:solidFill>
              </a:rPr>
            </a:br>
            <a:r>
              <a:rPr lang="en-AU" sz="4400" b="1" dirty="0">
                <a:solidFill>
                  <a:schemeClr val="bg1"/>
                </a:solidFill>
              </a:rPr>
              <a:t>The Safe System</a:t>
            </a:r>
            <a:endParaRPr lang="en-AU" b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6A9CB2-3792-8140-4C28-80C0D5C3823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94" t="21508" r="1721"/>
          <a:stretch>
            <a:fillRect/>
          </a:stretch>
        </p:blipFill>
        <p:spPr>
          <a:xfrm>
            <a:off x="7641961" y="2514599"/>
            <a:ext cx="3856028" cy="2193803"/>
          </a:xfrm>
          <a:prstGeom prst="rect">
            <a:avLst/>
          </a:prstGeom>
          <a:noFill/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F98B43-3518-AF36-0EDD-ABEE77FAB3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7609" y="2321855"/>
            <a:ext cx="6091925" cy="3770037"/>
          </a:xfrm>
        </p:spPr>
        <p:txBody>
          <a:bodyPr>
            <a:noAutofit/>
          </a:bodyPr>
          <a:lstStyle/>
          <a:p>
            <a:r>
              <a:rPr lang="en-AU" sz="2400" b="1" dirty="0"/>
              <a:t>Learning objective</a:t>
            </a:r>
          </a:p>
          <a:p>
            <a:r>
              <a:rPr lang="en-AU" sz="2400" dirty="0"/>
              <a:t>We will understand important strategies that are used to make roads safer for everyone</a:t>
            </a:r>
          </a:p>
          <a:p>
            <a:endParaRPr lang="en-AU" sz="1200" dirty="0"/>
          </a:p>
          <a:p>
            <a:r>
              <a:rPr lang="en-AU" sz="2400" b="1" dirty="0"/>
              <a:t>Success criteria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I can explain what the safe system 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I can identify ways we make road travel safer and how they fit in safe system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400" dirty="0"/>
              <a:t>I can interpret road safety data to connect safety risks to safety strategies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F44D17-6FDF-1331-6E18-454DAF4BC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 dirty="0"/>
              <a:t>Safer by Design: Investigating Forces, Motion and Road Safety (L 9/10)</a:t>
            </a:r>
            <a:endParaRPr lang="en-AU" sz="1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E6E53D-2104-14F1-8E9F-C67200BAA0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92937" y="6261154"/>
            <a:ext cx="1661532" cy="404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9417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8F2967-2717-7D2E-2595-736CC9D379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E3661-4F96-4799-5EEE-2C040DF71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b="1" dirty="0">
                <a:solidFill>
                  <a:schemeClr val="accent5">
                    <a:lumMod val="75000"/>
                  </a:schemeClr>
                </a:solidFill>
              </a:rPr>
              <a:t>Dataset 6</a:t>
            </a:r>
            <a:endParaRPr lang="en-AU" sz="4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56CE6E3-8B20-3E72-D13A-F9E6B6ACE3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2937" y="6261154"/>
            <a:ext cx="1661532" cy="404566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EF0A39-310B-1F1E-0B02-7BC7B16F5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 dirty="0"/>
              <a:t>Safer by Design: Investigating Forces, Motion and Road Safety (L 9/10)</a:t>
            </a:r>
            <a:endParaRPr lang="en-AU" sz="1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624DF97-3C5E-C6B2-E120-7DC01B0C62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4163" y="1503123"/>
            <a:ext cx="6363674" cy="34775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3BCCEFE-4296-D530-C211-BAA4BB49725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0000"/>
          </a:blip>
          <a:stretch>
            <a:fillRect/>
          </a:stretch>
        </p:blipFill>
        <p:spPr>
          <a:xfrm>
            <a:off x="0" y="4640829"/>
            <a:ext cx="2530258" cy="2217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3616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88477B-F7F6-029A-D3DD-1BEEB764D6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4E8ADB3-A9C9-B46F-45D3-40E3C7823F0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4640829"/>
            <a:ext cx="2530258" cy="22171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E96D7B4-C37C-B8A2-B3F3-06D410E2E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b="1" dirty="0">
                <a:solidFill>
                  <a:schemeClr val="accent5">
                    <a:lumMod val="75000"/>
                  </a:schemeClr>
                </a:solidFill>
              </a:rPr>
              <a:t>Dataset 7</a:t>
            </a:r>
            <a:endParaRPr lang="en-AU" sz="4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262DF6F-C573-1389-ECAA-185399646C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2937" y="6261154"/>
            <a:ext cx="1661532" cy="404566"/>
          </a:xfrm>
          <a:prstGeom prst="rect">
            <a:avLst/>
          </a:prstGeom>
        </p:spPr>
      </p:pic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6BC8DC05-88DD-1CAA-D781-9BB443668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 dirty="0"/>
              <a:t>Safer by Design: Investigating Forces, Motion and Road Safety (L 9/10)</a:t>
            </a:r>
            <a:endParaRPr lang="en-AU" sz="1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A7DF9B4-3DDF-2D95-E008-DC94B6CEA1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6570" y="1004778"/>
            <a:ext cx="9058860" cy="525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0787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CDEB5C-8FA3-0723-0E4D-470D7B065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324CF-E141-95A4-2E07-EAE3BD37A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b="1" dirty="0">
                <a:solidFill>
                  <a:schemeClr val="accent5">
                    <a:lumMod val="75000"/>
                  </a:schemeClr>
                </a:solidFill>
              </a:rPr>
              <a:t>Exit Ticket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1513D2C-09FF-5318-3A4A-4D03430AE924}"/>
              </a:ext>
            </a:extLst>
          </p:cNvPr>
          <p:cNvSpPr txBox="1"/>
          <p:nvPr/>
        </p:nvSpPr>
        <p:spPr>
          <a:xfrm>
            <a:off x="971085" y="1484935"/>
            <a:ext cx="10249830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3600" dirty="0"/>
              <a:t>What are the four parts of the safe system? </a:t>
            </a:r>
          </a:p>
          <a:p>
            <a:endParaRPr lang="en-AU" sz="3600" dirty="0"/>
          </a:p>
          <a:p>
            <a:endParaRPr lang="en-AU" sz="3600" dirty="0"/>
          </a:p>
          <a:p>
            <a:r>
              <a:rPr lang="en-AU" sz="3600" dirty="0"/>
              <a:t>What were the three most significant things that you found out from analysing and interpreting the road safety data?</a:t>
            </a:r>
          </a:p>
          <a:p>
            <a:endParaRPr lang="en-AU" sz="2800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B9608327-B423-1336-06D0-7C356FD4B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 dirty="0"/>
              <a:t>Safer by Design: Investigating Forces, Motion and Road Safety (L 9/10)</a:t>
            </a:r>
            <a:endParaRPr lang="en-AU" sz="1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186BA60-6D78-0D4B-8BF0-EA34E594A4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2937" y="6261154"/>
            <a:ext cx="1661532" cy="40456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BEEEC48-C974-9854-17C5-5F64F237F1A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0" y="4640829"/>
            <a:ext cx="2530258" cy="2217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017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2DE917-C92E-D1C7-0966-1EFE5FD881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DC0571-440A-C768-B4B8-A7856FEE63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2759" y="2492678"/>
            <a:ext cx="6863255" cy="3863671"/>
          </a:xfrm>
        </p:spPr>
        <p:txBody>
          <a:bodyPr>
            <a:normAutofit fontScale="77500" lnSpcReduction="20000"/>
          </a:bodyPr>
          <a:lstStyle/>
          <a:p>
            <a:r>
              <a:rPr lang="en-AU" sz="3100" b="1" dirty="0">
                <a:solidFill>
                  <a:schemeClr val="tx1"/>
                </a:solidFill>
              </a:rPr>
              <a:t>Learning objective</a:t>
            </a:r>
          </a:p>
          <a:p>
            <a:r>
              <a:rPr lang="en-AU" sz="3100" dirty="0">
                <a:solidFill>
                  <a:schemeClr val="tx1"/>
                </a:solidFill>
              </a:rPr>
              <a:t>We will understand why speed is an important factor in road safety</a:t>
            </a:r>
          </a:p>
          <a:p>
            <a:endParaRPr lang="en-AU" sz="3100" dirty="0">
              <a:solidFill>
                <a:schemeClr val="tx1"/>
              </a:solidFill>
            </a:endParaRPr>
          </a:p>
          <a:p>
            <a:r>
              <a:rPr lang="en-AU" sz="3100" b="1" dirty="0">
                <a:solidFill>
                  <a:schemeClr val="tx1"/>
                </a:solidFill>
              </a:rPr>
              <a:t>Success criteria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3100" dirty="0">
                <a:solidFill>
                  <a:schemeClr val="tx1"/>
                </a:solidFill>
              </a:rPr>
              <a:t>I can interpret data on the impact of speed on road safety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3100" dirty="0">
                <a:solidFill>
                  <a:schemeClr val="tx1"/>
                </a:solidFill>
              </a:rPr>
              <a:t>I can calculate kinetic energy for objects travelling at different speeds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3100" dirty="0">
                <a:solidFill>
                  <a:schemeClr val="tx1"/>
                </a:solidFill>
              </a:rPr>
              <a:t>I can explain how kinetic energy increases with speed and mass</a:t>
            </a:r>
          </a:p>
          <a:p>
            <a:endParaRPr lang="en-AU" sz="1600" dirty="0"/>
          </a:p>
          <a:p>
            <a:endParaRPr lang="en-AU" sz="1600" dirty="0"/>
          </a:p>
          <a:p>
            <a:endParaRPr lang="en-AU" sz="1600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979F22D5-133A-3065-07B1-633AB0514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 dirty="0"/>
              <a:t>Safer by Design: Investigating Forces, Motion and Road Safety (L 9/10)</a:t>
            </a:r>
            <a:endParaRPr lang="en-AU" sz="10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8DFFF4F-561A-B90A-5892-D2BFDD717F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2937" y="6261154"/>
            <a:ext cx="1661532" cy="40456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FE8ED7F-BF62-C05D-5445-9A8C8295039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393"/>
          <a:stretch>
            <a:fillRect/>
          </a:stretch>
        </p:blipFill>
        <p:spPr>
          <a:xfrm>
            <a:off x="0" y="-657"/>
            <a:ext cx="12192000" cy="205739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AB6F9D9-0E49-D6EF-6BD5-98F833EF3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66977"/>
            <a:ext cx="8479576" cy="1600200"/>
          </a:xfrm>
        </p:spPr>
        <p:txBody>
          <a:bodyPr anchor="b">
            <a:normAutofit/>
          </a:bodyPr>
          <a:lstStyle/>
          <a:p>
            <a:pPr algn="l">
              <a:lnSpc>
                <a:spcPct val="120000"/>
              </a:lnSpc>
              <a:spcAft>
                <a:spcPts val="1200"/>
              </a:spcAft>
            </a:pPr>
            <a:r>
              <a:rPr lang="en-AU" sz="2400" spc="300" dirty="0">
                <a:solidFill>
                  <a:schemeClr val="bg2">
                    <a:lumMod val="90000"/>
                  </a:schemeClr>
                </a:solidFill>
              </a:rPr>
              <a:t>LESSON 2</a:t>
            </a:r>
            <a:br>
              <a:rPr lang="en-AU" sz="2400" spc="300" dirty="0">
                <a:solidFill>
                  <a:schemeClr val="bg1"/>
                </a:solidFill>
              </a:rPr>
            </a:br>
            <a:r>
              <a:rPr lang="en-AU" sz="4400" b="1" dirty="0">
                <a:solidFill>
                  <a:schemeClr val="bg1"/>
                </a:solidFill>
              </a:rPr>
              <a:t>Safer Speeds</a:t>
            </a:r>
            <a:endParaRPr lang="en-AU" b="1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08F1FE-640E-31AA-EC5B-02DEA8C19AA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3040" b="7640"/>
          <a:stretch>
            <a:fillRect/>
          </a:stretch>
        </p:blipFill>
        <p:spPr>
          <a:xfrm>
            <a:off x="7737497" y="3047644"/>
            <a:ext cx="4041287" cy="248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1721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56F723-6128-4BEC-09E5-75ED23FE3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D764522-33DA-11B7-104A-B8BB9847D4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3454264" y="948176"/>
            <a:ext cx="5283472" cy="56263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2606018-7EEE-47C9-1642-B12C3AC63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b="1" dirty="0">
                <a:solidFill>
                  <a:schemeClr val="accent5">
                    <a:lumMod val="75000"/>
                  </a:schemeClr>
                </a:solidFill>
              </a:rPr>
              <a:t>Warm Up – Safer Speeds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2DE21FE-C4E1-E1AF-8D58-388CC4FAE2B0}"/>
              </a:ext>
            </a:extLst>
          </p:cNvPr>
          <p:cNvSpPr/>
          <p:nvPr/>
        </p:nvSpPr>
        <p:spPr>
          <a:xfrm>
            <a:off x="3256075" y="996453"/>
            <a:ext cx="2976748" cy="2655810"/>
          </a:xfrm>
          <a:prstGeom prst="ellipse">
            <a:avLst/>
          </a:prstGeom>
          <a:noFill/>
          <a:ln w="254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sX0" fmla="*/ 0 w 2976748"/>
                      <a:gd name="csY0" fmla="*/ 1327905 h 2655810"/>
                      <a:gd name="csX1" fmla="*/ 1488374 w 2976748"/>
                      <a:gd name="csY1" fmla="*/ 0 h 2655810"/>
                      <a:gd name="csX2" fmla="*/ 2976748 w 2976748"/>
                      <a:gd name="csY2" fmla="*/ 1327905 h 2655810"/>
                      <a:gd name="csX3" fmla="*/ 1488374 w 2976748"/>
                      <a:gd name="csY3" fmla="*/ 2655810 h 2655810"/>
                      <a:gd name="csX4" fmla="*/ 0 w 2976748"/>
                      <a:gd name="csY4" fmla="*/ 1327905 h 2655810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</a:cxnLst>
                    <a:rect l="l" t="t" r="r" b="b"/>
                    <a:pathLst>
                      <a:path w="2976748" h="2655810" extrusionOk="0">
                        <a:moveTo>
                          <a:pt x="0" y="1327905"/>
                        </a:moveTo>
                        <a:cubicBezTo>
                          <a:pt x="-73981" y="548890"/>
                          <a:pt x="568739" y="36642"/>
                          <a:pt x="1488374" y="0"/>
                        </a:cubicBezTo>
                        <a:cubicBezTo>
                          <a:pt x="2378970" y="14440"/>
                          <a:pt x="2913327" y="596540"/>
                          <a:pt x="2976748" y="1327905"/>
                        </a:cubicBezTo>
                        <a:cubicBezTo>
                          <a:pt x="2912906" y="2123632"/>
                          <a:pt x="2296492" y="2732571"/>
                          <a:pt x="1488374" y="2655810"/>
                        </a:cubicBezTo>
                        <a:cubicBezTo>
                          <a:pt x="561956" y="2598684"/>
                          <a:pt x="95726" y="2107026"/>
                          <a:pt x="0" y="1327905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FB3258A-BA60-BEB3-7F2C-7C24E084A8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2937" y="6261154"/>
            <a:ext cx="1661532" cy="404566"/>
          </a:xfrm>
          <a:prstGeom prst="rect">
            <a:avLst/>
          </a:prstGeom>
        </p:spPr>
      </p:pic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E154CE58-7002-8DA4-B89F-4CE6FD2AE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44240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 dirty="0"/>
              <a:t>Safer by Design: Investigating Forces, Motion and Road Safety (L 9/10)</a:t>
            </a:r>
            <a:endParaRPr lang="en-AU" sz="1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C61A23-175F-3B30-A9E4-C020ECEA929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0000"/>
          </a:blip>
          <a:stretch>
            <a:fillRect/>
          </a:stretch>
        </p:blipFill>
        <p:spPr>
          <a:xfrm>
            <a:off x="0" y="4640829"/>
            <a:ext cx="2530258" cy="2217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9929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A03F776-AF11-2991-ECF1-4771A3E822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0000"/>
          </a:blip>
          <a:stretch>
            <a:fillRect/>
          </a:stretch>
        </p:blipFill>
        <p:spPr>
          <a:xfrm>
            <a:off x="0" y="4640829"/>
            <a:ext cx="2530258" cy="2217171"/>
          </a:xfrm>
          <a:prstGeom prst="rect">
            <a:avLst/>
          </a:prstGeom>
        </p:spPr>
      </p:pic>
      <p:pic>
        <p:nvPicPr>
          <p:cNvPr id="4" name="Crash 1">
            <a:hlinkClick r:id="" action="ppaction://media"/>
            <a:extLst>
              <a:ext uri="{FF2B5EF4-FFF2-40B4-BE49-F238E27FC236}">
                <a16:creationId xmlns:a16="http://schemas.microsoft.com/office/drawing/2014/main" id="{2BA1A991-FC9A-EB7C-C84F-BD5C19F58C1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16000" y="1130284"/>
            <a:ext cx="8960000" cy="5040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5ADDAFF-1DC8-9017-F84D-7F5216ED0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5856"/>
            <a:ext cx="10515600" cy="698362"/>
          </a:xfrm>
        </p:spPr>
        <p:txBody>
          <a:bodyPr>
            <a:normAutofit/>
          </a:bodyPr>
          <a:lstStyle/>
          <a:p>
            <a:r>
              <a:rPr lang="en-AU" sz="4000" b="1" dirty="0">
                <a:solidFill>
                  <a:schemeClr val="accent5">
                    <a:lumMod val="75000"/>
                  </a:schemeClr>
                </a:solidFill>
              </a:rPr>
              <a:t>Vehicle Crash Test (1)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75D3641E-880D-FC67-76E7-F0E5F0389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 dirty="0"/>
              <a:t>Safer by Design: Investigating Forces, Motion and Road Safety (L 9/10)</a:t>
            </a:r>
            <a:endParaRPr lang="en-AU" sz="1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E238CDF-292B-75C7-1701-9E6AF82D1D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92937" y="6261154"/>
            <a:ext cx="1661532" cy="404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037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5DD239B-A87D-6BCC-0DF0-ACE8289CDDA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0000"/>
          </a:blip>
          <a:stretch>
            <a:fillRect/>
          </a:stretch>
        </p:blipFill>
        <p:spPr>
          <a:xfrm>
            <a:off x="0" y="4640829"/>
            <a:ext cx="2530258" cy="2217171"/>
          </a:xfrm>
          <a:prstGeom prst="rect">
            <a:avLst/>
          </a:prstGeom>
        </p:spPr>
      </p:pic>
      <p:pic>
        <p:nvPicPr>
          <p:cNvPr id="2" name="Crash 2">
            <a:hlinkClick r:id="" action="ppaction://media"/>
            <a:extLst>
              <a:ext uri="{FF2B5EF4-FFF2-40B4-BE49-F238E27FC236}">
                <a16:creationId xmlns:a16="http://schemas.microsoft.com/office/drawing/2014/main" id="{4EA711F1-2984-26D5-898D-E011F2A4B70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16000" y="1111196"/>
            <a:ext cx="8960000" cy="5040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62CF625-6D7A-78BB-CCEA-A2A1260BA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351" y="241134"/>
            <a:ext cx="10515600" cy="698362"/>
          </a:xfrm>
        </p:spPr>
        <p:txBody>
          <a:bodyPr>
            <a:normAutofit/>
          </a:bodyPr>
          <a:lstStyle/>
          <a:p>
            <a:r>
              <a:rPr lang="en-AU" sz="4000" b="1" dirty="0">
                <a:solidFill>
                  <a:schemeClr val="accent5">
                    <a:lumMod val="75000"/>
                  </a:schemeClr>
                </a:solidFill>
              </a:rPr>
              <a:t>Vehicle Crash Test (2)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8E6735C1-A393-340E-B091-1F8AC9260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 dirty="0"/>
              <a:t>Safer by Design: Investigating Forces, Motion and Road Safety (L 9/10)</a:t>
            </a:r>
            <a:endParaRPr lang="en-AU" sz="1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D05FD9-CF78-C580-1E04-15E919F96E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92937" y="6261154"/>
            <a:ext cx="1661532" cy="404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224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B044FC9-5948-6C1C-6C23-2D2CA1C8DDB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0000"/>
          </a:blip>
          <a:stretch>
            <a:fillRect/>
          </a:stretch>
        </p:blipFill>
        <p:spPr>
          <a:xfrm>
            <a:off x="0" y="4640829"/>
            <a:ext cx="2530258" cy="2217171"/>
          </a:xfrm>
          <a:prstGeom prst="rect">
            <a:avLst/>
          </a:prstGeom>
        </p:spPr>
      </p:pic>
      <p:pic>
        <p:nvPicPr>
          <p:cNvPr id="6" name="Crash 1">
            <a:hlinkClick r:id="" action="ppaction://media"/>
            <a:extLst>
              <a:ext uri="{FF2B5EF4-FFF2-40B4-BE49-F238E27FC236}">
                <a16:creationId xmlns:a16="http://schemas.microsoft.com/office/drawing/2014/main" id="{A6540554-C06C-FD18-C29A-2A3FE5D2E1A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84043" y="1822961"/>
            <a:ext cx="5710356" cy="3212075"/>
          </a:xfrm>
          <a:prstGeom prst="rect">
            <a:avLst/>
          </a:prstGeom>
        </p:spPr>
      </p:pic>
      <p:pic>
        <p:nvPicPr>
          <p:cNvPr id="7" name="Crash 2">
            <a:hlinkClick r:id="" action="ppaction://media"/>
            <a:extLst>
              <a:ext uri="{FF2B5EF4-FFF2-40B4-BE49-F238E27FC236}">
                <a16:creationId xmlns:a16="http://schemas.microsoft.com/office/drawing/2014/main" id="{F8E4C986-411E-423A-C539-83320AC49F39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297601" y="1822961"/>
            <a:ext cx="5710356" cy="3212075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2613FFDB-DF1F-EA7C-B4B4-2A2B385F8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121" y="881961"/>
            <a:ext cx="5056199" cy="698362"/>
          </a:xfrm>
        </p:spPr>
        <p:txBody>
          <a:bodyPr>
            <a:noAutofit/>
          </a:bodyPr>
          <a:lstStyle/>
          <a:p>
            <a:r>
              <a:rPr lang="en-AU" sz="3600" b="1" dirty="0">
                <a:solidFill>
                  <a:schemeClr val="accent5">
                    <a:lumMod val="75000"/>
                  </a:schemeClr>
                </a:solidFill>
              </a:rPr>
              <a:t>Vehicle Crash Test (1)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BEA040F-F0BE-6CE2-233D-D3CA00680FCE}"/>
              </a:ext>
            </a:extLst>
          </p:cNvPr>
          <p:cNvSpPr txBox="1">
            <a:spLocks/>
          </p:cNvSpPr>
          <p:nvPr/>
        </p:nvSpPr>
        <p:spPr>
          <a:xfrm>
            <a:off x="6624682" y="881961"/>
            <a:ext cx="5056199" cy="698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b="1" dirty="0">
                <a:solidFill>
                  <a:schemeClr val="accent5">
                    <a:lumMod val="75000"/>
                  </a:schemeClr>
                </a:solidFill>
              </a:rPr>
              <a:t>Vehicle Crash Test (2)</a:t>
            </a:r>
          </a:p>
        </p:txBody>
      </p:sp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07F47B2B-24E0-D307-4C0A-B7C5679AA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 dirty="0"/>
              <a:t>Safer by Design: Investigating Forces, Motion and Road Safety (L 9/10)</a:t>
            </a:r>
            <a:endParaRPr lang="en-AU" sz="1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C892E9-6418-B43F-EF48-2DAC3F54BB7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392937" y="6261154"/>
            <a:ext cx="1661532" cy="404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824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73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C2C893-2D15-0E7E-4180-0353638F3B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2CBBD76-0966-6EBA-50DA-8F6E5438A97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4640829"/>
            <a:ext cx="2530258" cy="22171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306295C-35CD-C70D-A975-F740ED800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b="1" dirty="0">
                <a:solidFill>
                  <a:schemeClr val="accent5">
                    <a:lumMod val="75000"/>
                  </a:schemeClr>
                </a:solidFill>
              </a:rPr>
              <a:t>Dataset 8</a:t>
            </a:r>
            <a:endParaRPr lang="en-AU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BFC733-417C-7752-0960-D72228A9F8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2937" y="6261154"/>
            <a:ext cx="1661532" cy="404566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B8D838-4BB6-FEA3-8D44-CDE1D43A5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 dirty="0"/>
              <a:t>Safer by Design: Investigating Forces, Motion and Road Safety (L 9/10)</a:t>
            </a:r>
            <a:endParaRPr lang="en-AU" sz="1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6270715-26CB-0C2A-183D-13CCFC0FA4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136" y="1465545"/>
            <a:ext cx="11359728" cy="3933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251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8DFCB-46B8-AD80-5366-DC2BF552D7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E27A384-4F1D-B5EA-5096-ABFE765C047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0" y="4640829"/>
            <a:ext cx="2530258" cy="22171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115CDA0-BEC4-F1BA-47B1-AAF0282F8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4841"/>
            <a:ext cx="10515600" cy="698362"/>
          </a:xfrm>
        </p:spPr>
        <p:txBody>
          <a:bodyPr>
            <a:normAutofit/>
          </a:bodyPr>
          <a:lstStyle/>
          <a:p>
            <a:r>
              <a:rPr lang="en-AU" sz="4000" b="1" dirty="0">
                <a:solidFill>
                  <a:schemeClr val="accent5">
                    <a:lumMod val="75000"/>
                  </a:schemeClr>
                </a:solidFill>
              </a:rPr>
              <a:t>Dataset 9</a:t>
            </a:r>
            <a:endParaRPr lang="en-AU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55AD5C-ADE6-ECAC-1313-8EF36C4CC7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92937" y="6261154"/>
            <a:ext cx="1661532" cy="404566"/>
          </a:xfrm>
          <a:prstGeom prst="rect">
            <a:avLst/>
          </a:prstGeom>
        </p:spPr>
      </p:pic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7B3CB67A-5C00-40C9-0BB7-A9B0FB469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31714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 dirty="0"/>
              <a:t>Safer by Design: Investigating Forces, Motion and Road Safety (L 9/10)</a:t>
            </a:r>
            <a:endParaRPr lang="en-AU" sz="1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6B7CA4C-87D3-E6BC-D230-9F042A9A4D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9817" y="990331"/>
            <a:ext cx="7112366" cy="5353325"/>
          </a:xfrm>
          <a:prstGeom prst="rect">
            <a:avLst/>
          </a:prstGeom>
        </p:spPr>
      </p:pic>
      <p:sp>
        <p:nvSpPr>
          <p:cNvPr id="11" name="Rectangle 1">
            <a:extLst>
              <a:ext uri="{FF2B5EF4-FFF2-40B4-BE49-F238E27FC236}">
                <a16:creationId xmlns:a16="http://schemas.microsoft.com/office/drawing/2014/main" id="{503DBD66-C8AE-6640-C82B-0CFAA9AFCD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9184" y="6372373"/>
            <a:ext cx="8813631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AU" sz="900" i="1" dirty="0"/>
              <a:t>Source: Jurewicz, </a:t>
            </a:r>
            <a:r>
              <a:rPr lang="en-AU" sz="900" i="1" dirty="0" err="1"/>
              <a:t>Tofler</a:t>
            </a:r>
            <a:r>
              <a:rPr lang="en-AU" sz="900" i="1" dirty="0"/>
              <a:t>, </a:t>
            </a:r>
            <a:r>
              <a:rPr lang="en-AU" sz="900" i="1" dirty="0" err="1"/>
              <a:t>Makwasha</a:t>
            </a:r>
            <a:r>
              <a:rPr lang="en-AU" sz="900" i="1" dirty="0"/>
              <a:t>. (2015). </a:t>
            </a:r>
            <a:r>
              <a:rPr lang="en-AU" sz="900" i="1" u="sng" dirty="0">
                <a:hlinkClick r:id="rId6"/>
              </a:rPr>
              <a:t>https://www.researchgate.net/figure/Wramborgs-model-for-fatality-probability-vs-vehicle-collision-speeds_fig2_295072998</a:t>
            </a:r>
            <a:endParaRPr kumimoji="0" lang="en-US" altLang="en-US" sz="9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979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C453D36-9068-F91C-2BAF-A5C946345751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0000"/>
          </a:blip>
          <a:stretch>
            <a:fillRect/>
          </a:stretch>
        </p:blipFill>
        <p:spPr>
          <a:xfrm>
            <a:off x="0" y="4640829"/>
            <a:ext cx="2530258" cy="2217171"/>
          </a:xfrm>
          <a:prstGeom prst="rect">
            <a:avLst/>
          </a:prstGeom>
        </p:spPr>
      </p:pic>
      <p:pic>
        <p:nvPicPr>
          <p:cNvPr id="2" name="media4_1_1">
            <a:hlinkClick r:id="" action="ppaction://media"/>
            <a:extLst>
              <a:ext uri="{FF2B5EF4-FFF2-40B4-BE49-F238E27FC236}">
                <a16:creationId xmlns:a16="http://schemas.microsoft.com/office/drawing/2014/main" id="{BAA9B248-441A-B893-7DAD-46F6A81B664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97268" y="1276549"/>
            <a:ext cx="8597462" cy="4836072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D469F9C-4764-1322-4443-B07278906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7367"/>
            <a:ext cx="10515600" cy="698362"/>
          </a:xfrm>
        </p:spPr>
        <p:txBody>
          <a:bodyPr>
            <a:normAutofit/>
          </a:bodyPr>
          <a:lstStyle/>
          <a:p>
            <a:r>
              <a:rPr lang="en-AU" sz="4000" b="1" dirty="0">
                <a:solidFill>
                  <a:schemeClr val="accent5">
                    <a:lumMod val="75000"/>
                  </a:schemeClr>
                </a:solidFill>
              </a:rPr>
              <a:t>Road Safety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D99DA4FD-9808-65BF-BBF6-24AA69601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 dirty="0"/>
              <a:t>Safer by Design: Investigating Forces, Motion and Road Safety (L 9/10)</a:t>
            </a:r>
            <a:endParaRPr lang="en-AU" sz="1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67FCB43-95B6-332F-437E-FF18AE59C8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92937" y="6261154"/>
            <a:ext cx="1661532" cy="404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135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0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56A0FF-B8A9-8DE7-D1DC-CD6DBDB7E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3036D51-0CF6-3EA2-3915-9C5A30A6D40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4640829"/>
            <a:ext cx="2530258" cy="22171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B609504-B4E5-AAEA-F7F2-EEDCE4ED8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b="1" dirty="0">
                <a:solidFill>
                  <a:schemeClr val="accent5">
                    <a:lumMod val="75000"/>
                  </a:schemeClr>
                </a:solidFill>
              </a:rPr>
              <a:t>Exit Ticket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4B2058-CD6D-88B2-78A9-2DF1A4DEDD8C}"/>
              </a:ext>
            </a:extLst>
          </p:cNvPr>
          <p:cNvSpPr txBox="1"/>
          <p:nvPr/>
        </p:nvSpPr>
        <p:spPr>
          <a:xfrm>
            <a:off x="320842" y="1273368"/>
            <a:ext cx="11550316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2400" dirty="0"/>
              <a:t>Research into vehicle safety has shown that increasing the speed that a vehicle travels at </a:t>
            </a:r>
            <a:r>
              <a:rPr lang="en-AU" sz="2400" u="sng" dirty="0"/>
              <a:t>                                        </a:t>
            </a:r>
            <a:r>
              <a:rPr lang="en-AU" sz="2400" dirty="0"/>
              <a:t> the severity of an accident.</a:t>
            </a:r>
          </a:p>
          <a:p>
            <a:endParaRPr lang="en-AU" sz="2400" dirty="0"/>
          </a:p>
          <a:p>
            <a:r>
              <a:rPr lang="en-AU" sz="2400" dirty="0"/>
              <a:t>Road safety data from Victoria shows the highest number of lives are lost in the </a:t>
            </a:r>
            <a:r>
              <a:rPr lang="en-AU" sz="2400" u="sng" dirty="0"/>
              <a:t> </a:t>
            </a:r>
          </a:p>
          <a:p>
            <a:r>
              <a:rPr lang="en-AU" sz="2400" u="sng" dirty="0"/>
              <a:t>                                      </a:t>
            </a:r>
            <a:r>
              <a:rPr lang="en-AU" sz="2400" dirty="0"/>
              <a:t> speed zone.</a:t>
            </a:r>
          </a:p>
          <a:p>
            <a:endParaRPr lang="en-AU" sz="2400" dirty="0"/>
          </a:p>
          <a:p>
            <a:r>
              <a:rPr lang="en-AU" sz="2400" dirty="0"/>
              <a:t>Kinetic energy of a moving object depends on its </a:t>
            </a:r>
            <a:r>
              <a:rPr lang="en-AU" sz="2400" u="sng" dirty="0"/>
              <a:t>                                         </a:t>
            </a:r>
            <a:r>
              <a:rPr lang="en-AU" sz="2400" dirty="0"/>
              <a:t> and </a:t>
            </a:r>
            <a:r>
              <a:rPr lang="en-AU" sz="2400" u="sng" dirty="0"/>
              <a:t> </a:t>
            </a:r>
          </a:p>
          <a:p>
            <a:r>
              <a:rPr lang="en-AU" sz="2400" u="sng" dirty="0"/>
              <a:t>                                         </a:t>
            </a:r>
            <a:r>
              <a:rPr lang="en-AU" sz="2400" dirty="0"/>
              <a:t>.</a:t>
            </a:r>
          </a:p>
          <a:p>
            <a:endParaRPr lang="en-AU" sz="2400" dirty="0"/>
          </a:p>
          <a:p>
            <a:r>
              <a:rPr lang="en-AU" sz="2400" dirty="0"/>
              <a:t>Increasing kinetic energy means that more </a:t>
            </a:r>
            <a:r>
              <a:rPr lang="en-AU" sz="2400" u="sng" dirty="0"/>
              <a:t>                                           </a:t>
            </a:r>
            <a:r>
              <a:rPr lang="en-AU" sz="2400" dirty="0"/>
              <a:t> needs to be done to stop a vehicle in the event of an accident, which can mean that the accident is </a:t>
            </a:r>
          </a:p>
          <a:p>
            <a:r>
              <a:rPr lang="en-AU" sz="2400" u="sng" dirty="0"/>
              <a:t>                                          </a:t>
            </a:r>
            <a:r>
              <a:rPr lang="en-AU" sz="2400" dirty="0"/>
              <a:t> severe. </a:t>
            </a:r>
          </a:p>
          <a:p>
            <a:endParaRPr lang="en-AU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3AB74E-BFF2-DB42-21F5-8701B12F9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 dirty="0"/>
              <a:t>Safer by Design: Investigating Forces, Motion and Road Safety (L 9/10)</a:t>
            </a:r>
            <a:endParaRPr lang="en-AU" sz="1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BCAED21-82DB-2B01-1D34-0C8A83D9C5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2937" y="6261154"/>
            <a:ext cx="1661532" cy="404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0746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96DB8-74BB-AFD4-DF0C-10D4D63A9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BA2C-F918-93D5-F5A5-F4B33989E7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0337" y="2416593"/>
            <a:ext cx="6819202" cy="3844561"/>
          </a:xfrm>
        </p:spPr>
        <p:txBody>
          <a:bodyPr>
            <a:normAutofit lnSpcReduction="10000"/>
          </a:bodyPr>
          <a:lstStyle/>
          <a:p>
            <a:r>
              <a:rPr lang="en-AU" b="1" dirty="0">
                <a:solidFill>
                  <a:schemeClr val="tx1"/>
                </a:solidFill>
              </a:rPr>
              <a:t>Learning objective</a:t>
            </a:r>
          </a:p>
          <a:p>
            <a:r>
              <a:rPr lang="en-AU" dirty="0">
                <a:solidFill>
                  <a:schemeClr val="tx1"/>
                </a:solidFill>
              </a:rPr>
              <a:t>We will analyse vehicle stopping distances in different conditions</a:t>
            </a:r>
          </a:p>
          <a:p>
            <a:endParaRPr lang="en-AU" dirty="0">
              <a:solidFill>
                <a:schemeClr val="tx1"/>
              </a:solidFill>
            </a:endParaRPr>
          </a:p>
          <a:p>
            <a:r>
              <a:rPr lang="en-AU" b="1" dirty="0">
                <a:solidFill>
                  <a:schemeClr val="tx1"/>
                </a:solidFill>
              </a:rPr>
              <a:t>Success criteria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tx1"/>
                </a:solidFill>
              </a:rPr>
              <a:t>I can describe motion using speed, distance, time and acceleration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tx1"/>
                </a:solidFill>
              </a:rPr>
              <a:t>I can calculate the stopping distance of a vehicle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tx1"/>
                </a:solidFill>
              </a:rPr>
              <a:t>I can explain the factors that influence stopping distance</a:t>
            </a:r>
          </a:p>
          <a:p>
            <a:endParaRPr lang="en-AU" sz="1600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4947327-FD2B-32C2-C867-265BF903DD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943"/>
          <a:stretch>
            <a:fillRect/>
          </a:stretch>
        </p:blipFill>
        <p:spPr>
          <a:xfrm>
            <a:off x="7658990" y="2740493"/>
            <a:ext cx="4109101" cy="2737785"/>
          </a:xfrm>
          <a:prstGeom prst="rect">
            <a:avLst/>
          </a:prstGeom>
        </p:spPr>
      </p:pic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57A29BE9-112D-D9EB-94A1-C965A4B0B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 dirty="0"/>
              <a:t>Safer by Design: Investigating Forces, Motion and Road Safety (L 9/10)</a:t>
            </a:r>
            <a:endParaRPr lang="en-AU" sz="10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92D0FA8-010C-890C-9B2A-35420967BA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2937" y="6261154"/>
            <a:ext cx="1661532" cy="40456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4318758-D4EC-7285-0565-C094EB6448F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393"/>
          <a:stretch>
            <a:fillRect/>
          </a:stretch>
        </p:blipFill>
        <p:spPr>
          <a:xfrm>
            <a:off x="0" y="-1"/>
            <a:ext cx="12192000" cy="205739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0DE7D3C-6545-4BA7-6D42-0F18BE0B8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67633"/>
            <a:ext cx="8479576" cy="1600200"/>
          </a:xfrm>
        </p:spPr>
        <p:txBody>
          <a:bodyPr anchor="b">
            <a:normAutofit/>
          </a:bodyPr>
          <a:lstStyle/>
          <a:p>
            <a:pPr algn="l">
              <a:lnSpc>
                <a:spcPct val="120000"/>
              </a:lnSpc>
              <a:spcAft>
                <a:spcPts val="1200"/>
              </a:spcAft>
            </a:pPr>
            <a:r>
              <a:rPr lang="en-AU" sz="2400" spc="300" dirty="0">
                <a:solidFill>
                  <a:schemeClr val="bg2">
                    <a:lumMod val="90000"/>
                  </a:schemeClr>
                </a:solidFill>
              </a:rPr>
              <a:t>LESSON 3</a:t>
            </a:r>
            <a:br>
              <a:rPr lang="en-AU" sz="2400" spc="300" dirty="0">
                <a:solidFill>
                  <a:schemeClr val="bg1"/>
                </a:solidFill>
              </a:rPr>
            </a:br>
            <a:r>
              <a:rPr lang="en-AU" sz="4400" b="1" dirty="0">
                <a:solidFill>
                  <a:schemeClr val="bg1"/>
                </a:solidFill>
              </a:rPr>
              <a:t>Stopping Distances</a:t>
            </a:r>
            <a:endParaRPr lang="en-A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2514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4EAB8-30C3-F86A-E0C4-6D298EAD0F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A39082C-0F27-2F6A-D5E6-BF488123B0E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0" y="4640829"/>
            <a:ext cx="2530258" cy="22171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AFED862-9240-1781-452C-E5E0FFFCC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b="1" dirty="0">
                <a:solidFill>
                  <a:schemeClr val="accent5">
                    <a:lumMod val="75000"/>
                  </a:schemeClr>
                </a:solidFill>
              </a:rPr>
              <a:t>Warm Up – kinetic energy and speed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F5053F-E783-89DC-7DF0-8CF7A93FBBE8}"/>
              </a:ext>
            </a:extLst>
          </p:cNvPr>
          <p:cNvSpPr txBox="1"/>
          <p:nvPr/>
        </p:nvSpPr>
        <p:spPr>
          <a:xfrm>
            <a:off x="1283858" y="1720840"/>
            <a:ext cx="962428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2400" dirty="0">
                <a:latin typeface="Urbanist SemiBold" panose="020B0A04040200000203" pitchFamily="34" charset="0"/>
                <a:ea typeface="Urbanist SemiBold" panose="020B0A04040200000203" pitchFamily="34" charset="0"/>
                <a:cs typeface="Urbanist SemiBold" panose="020B0A04040200000203" pitchFamily="34" charset="0"/>
              </a:rPr>
              <a:t>Increasing the speed of a vehicle by 5% will result in its kinetic energy: </a:t>
            </a:r>
          </a:p>
          <a:p>
            <a:endParaRPr lang="en-AU" sz="2400" dirty="0"/>
          </a:p>
          <a:p>
            <a:pPr marL="457200" indent="-457200">
              <a:lnSpc>
                <a:spcPct val="150000"/>
              </a:lnSpc>
              <a:buAutoNum type="alphaUcPeriod"/>
            </a:pPr>
            <a:r>
              <a:rPr lang="en-AU" sz="2400" dirty="0"/>
              <a:t>Decreasing by approximately 5%</a:t>
            </a:r>
          </a:p>
          <a:p>
            <a:pPr marL="457200" indent="-457200">
              <a:lnSpc>
                <a:spcPct val="150000"/>
              </a:lnSpc>
              <a:buFontTx/>
              <a:buAutoNum type="alphaUcPeriod"/>
            </a:pPr>
            <a:r>
              <a:rPr lang="en-AU" sz="2400" dirty="0"/>
              <a:t>Increasing by approximately 5%</a:t>
            </a:r>
          </a:p>
          <a:p>
            <a:pPr marL="457200" indent="-457200">
              <a:lnSpc>
                <a:spcPct val="150000"/>
              </a:lnSpc>
              <a:buAutoNum type="alphaUcPeriod"/>
            </a:pPr>
            <a:r>
              <a:rPr lang="en-AU" sz="2400" dirty="0"/>
              <a:t>Decreasing by approximately 10%</a:t>
            </a:r>
          </a:p>
          <a:p>
            <a:pPr marL="457200" indent="-457200">
              <a:lnSpc>
                <a:spcPct val="150000"/>
              </a:lnSpc>
              <a:buFontTx/>
              <a:buAutoNum type="alphaUcPeriod"/>
            </a:pPr>
            <a:r>
              <a:rPr lang="en-AU" sz="2400" dirty="0"/>
              <a:t>Increasing by approximately 10%</a:t>
            </a:r>
          </a:p>
          <a:p>
            <a:pPr marL="457200" indent="-457200">
              <a:buAutoNum type="alphaUcPeriod"/>
            </a:pPr>
            <a:endParaRPr lang="en-AU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72F34E-6E59-16D6-0C9E-A8D9DF4C3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 dirty="0"/>
              <a:t>Safer by Design: Investigating Forces, Motion and Road Safety (L 9/10)</a:t>
            </a:r>
            <a:endParaRPr lang="en-AU" sz="1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9F2ACF-D391-997C-C301-C03FA5841E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92937" y="6261154"/>
            <a:ext cx="1661532" cy="404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9341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0A9560-7661-D667-453B-A04F016F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A357384-6564-E1A9-A7AE-F4F4692A1E5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0" y="4640829"/>
            <a:ext cx="2530258" cy="22171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0DFBC7B-A93A-1CD9-57A0-DD4434179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b="1" dirty="0">
                <a:solidFill>
                  <a:schemeClr val="accent5">
                    <a:lumMod val="75000"/>
                  </a:schemeClr>
                </a:solidFill>
              </a:rPr>
              <a:t>Warm Up - answers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B75AD5-20FE-CAC0-EA57-A04ADCABA081}"/>
              </a:ext>
            </a:extLst>
          </p:cNvPr>
          <p:cNvSpPr txBox="1"/>
          <p:nvPr/>
        </p:nvSpPr>
        <p:spPr>
          <a:xfrm>
            <a:off x="1684421" y="139566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A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72FA9F-9335-61BA-C3EE-F94E221537C0}"/>
              </a:ext>
            </a:extLst>
          </p:cNvPr>
          <p:cNvSpPr txBox="1"/>
          <p:nvPr/>
        </p:nvSpPr>
        <p:spPr>
          <a:xfrm>
            <a:off x="3970422" y="4862938"/>
            <a:ext cx="7146878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AU" sz="2400" dirty="0">
                <a:solidFill>
                  <a:schemeClr val="accent5">
                    <a:lumMod val="75000"/>
                  </a:schemeClr>
                </a:solidFill>
              </a:rPr>
              <a:t>Speed is squared in the kinetic energy formula. </a:t>
            </a:r>
          </a:p>
          <a:p>
            <a:pPr>
              <a:spcAft>
                <a:spcPts val="600"/>
              </a:spcAft>
            </a:pPr>
            <a:r>
              <a:rPr lang="en-AU" sz="2400" dirty="0">
                <a:solidFill>
                  <a:schemeClr val="accent5">
                    <a:lumMod val="75000"/>
                  </a:schemeClr>
                </a:solidFill>
              </a:rPr>
              <a:t>Increasing speed by 5% will increase kinetic energy by 10.25%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85A1189-ACF1-1A7D-0ECD-8A94277B3AA0}"/>
                  </a:ext>
                </a:extLst>
              </p:cNvPr>
              <p:cNvSpPr txBox="1"/>
              <p:nvPr/>
            </p:nvSpPr>
            <p:spPr>
              <a:xfrm>
                <a:off x="1074700" y="4862938"/>
                <a:ext cx="2436395" cy="8989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AU" sz="2800" i="1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AU" sz="2800" i="1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AU" sz="2800" i="1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AU" sz="2800" i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800" i="1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800" i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800" i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AU" sz="2800" i="1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en-AU" sz="2800" i="1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800" i="1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AU" sz="2800" i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AU" sz="2800" dirty="0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85A1189-ACF1-1A7D-0ECD-8A94277B3A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4700" y="4862938"/>
                <a:ext cx="2436395" cy="898964"/>
              </a:xfrm>
              <a:prstGeom prst="rect">
                <a:avLst/>
              </a:prstGeom>
              <a:blipFill>
                <a:blip r:embed="rId4"/>
                <a:stretch>
                  <a:fillRect b="-1361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E8C7930D-E395-71C4-3068-EA6FEDF2E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 dirty="0"/>
              <a:t>Safer by Design: Investigating Forces, Motion and Road Safety (L 9/10)</a:t>
            </a:r>
            <a:endParaRPr lang="en-AU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A724AD-1175-FBBA-039B-006CA511F028}"/>
              </a:ext>
            </a:extLst>
          </p:cNvPr>
          <p:cNvSpPr txBox="1"/>
          <p:nvPr/>
        </p:nvSpPr>
        <p:spPr>
          <a:xfrm>
            <a:off x="1283858" y="1279023"/>
            <a:ext cx="962428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2400" dirty="0">
                <a:latin typeface="Urbanist SemiBold" panose="020B0A04040200000203" pitchFamily="34" charset="0"/>
                <a:ea typeface="Urbanist SemiBold" panose="020B0A04040200000203" pitchFamily="34" charset="0"/>
                <a:cs typeface="Urbanist SemiBold" panose="020B0A04040200000203" pitchFamily="34" charset="0"/>
              </a:rPr>
              <a:t>Increasing the speed of a vehicle by 5% will result in its kinetic energy: </a:t>
            </a:r>
          </a:p>
          <a:p>
            <a:endParaRPr lang="en-AU" sz="2400" dirty="0"/>
          </a:p>
          <a:p>
            <a:pPr marL="457200" indent="-457200">
              <a:lnSpc>
                <a:spcPct val="150000"/>
              </a:lnSpc>
              <a:buAutoNum type="alphaUcPeriod"/>
            </a:pPr>
            <a:r>
              <a:rPr lang="en-AU" sz="2400" dirty="0"/>
              <a:t>Decreasing by approximately 5%</a:t>
            </a:r>
          </a:p>
          <a:p>
            <a:pPr marL="457200" indent="-457200">
              <a:lnSpc>
                <a:spcPct val="150000"/>
              </a:lnSpc>
              <a:buFontTx/>
              <a:buAutoNum type="alphaUcPeriod"/>
            </a:pPr>
            <a:r>
              <a:rPr lang="en-AU" sz="2400" dirty="0"/>
              <a:t>Increasing by approximately 5%</a:t>
            </a:r>
          </a:p>
          <a:p>
            <a:pPr marL="457200" indent="-457200">
              <a:lnSpc>
                <a:spcPct val="150000"/>
              </a:lnSpc>
              <a:buAutoNum type="alphaUcPeriod"/>
            </a:pPr>
            <a:r>
              <a:rPr lang="en-AU" sz="2400" dirty="0"/>
              <a:t>Decreasing by approximately 10%</a:t>
            </a:r>
          </a:p>
          <a:p>
            <a:pPr marL="457200" indent="-457200">
              <a:lnSpc>
                <a:spcPct val="150000"/>
              </a:lnSpc>
              <a:buFontTx/>
              <a:buAutoNum type="alphaUcPeriod"/>
            </a:pPr>
            <a:r>
              <a:rPr lang="en-AU" sz="2400" b="1" dirty="0">
                <a:solidFill>
                  <a:srgbClr val="FF0000"/>
                </a:solidFill>
              </a:rPr>
              <a:t>Increasing by approximately 10%</a:t>
            </a:r>
          </a:p>
          <a:p>
            <a:pPr marL="457200" indent="-457200">
              <a:buAutoNum type="alphaUcPeriod"/>
            </a:pPr>
            <a:endParaRPr lang="en-AU" sz="24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2F37CEF-9A5F-F6F3-2906-533944CA96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92937" y="6261154"/>
            <a:ext cx="1661532" cy="404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4874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2545A-59A7-FD51-94DF-B4433262E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01EEAF0-6A77-EF8F-FF08-086E31B3099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0" y="4640829"/>
            <a:ext cx="2530258" cy="22171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8AFF401-E651-A881-8B0B-D7C28616F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b="1" dirty="0">
                <a:solidFill>
                  <a:schemeClr val="accent5">
                    <a:lumMod val="75000"/>
                  </a:schemeClr>
                </a:solidFill>
              </a:rPr>
              <a:t>Exit Ticket – three second rule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ED0F88-39F4-6DA3-4A15-808AEB0DD1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437" y="1103973"/>
            <a:ext cx="6167821" cy="514845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2FDC4C6-1115-47A3-A1D0-A963488CD0F8}"/>
              </a:ext>
            </a:extLst>
          </p:cNvPr>
          <p:cNvSpPr txBox="1"/>
          <p:nvPr/>
        </p:nvSpPr>
        <p:spPr>
          <a:xfrm>
            <a:off x="7230978" y="2104488"/>
            <a:ext cx="4122822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2400" dirty="0"/>
              <a:t>How does the three second rule connect to what we have just learnt about stopping distances? </a:t>
            </a:r>
          </a:p>
          <a:p>
            <a:endParaRPr lang="en-AU" sz="2400" dirty="0"/>
          </a:p>
          <a:p>
            <a:r>
              <a:rPr lang="en-AU" sz="2400" dirty="0"/>
              <a:t>When might you need to increase the time to more than 3 seconds (and why)?</a:t>
            </a:r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635FE1A0-F47A-614B-2C57-EF669C28E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 dirty="0"/>
              <a:t>Safer by Design: Investigating Forces, Motion and Road Safety (L 9/10)</a:t>
            </a:r>
            <a:endParaRPr lang="en-AU" sz="1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943DE34-BD21-F38C-1AE6-E442B819F2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92937" y="6261154"/>
            <a:ext cx="1661532" cy="404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3999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601C63-FF32-DD92-7346-BD3D644CF3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746B8E-4423-BEED-98F7-FF007ADC0E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543013"/>
            <a:ext cx="4204010" cy="3718141"/>
          </a:xfrm>
        </p:spPr>
        <p:txBody>
          <a:bodyPr>
            <a:normAutofit/>
          </a:bodyPr>
          <a:lstStyle/>
          <a:p>
            <a:r>
              <a:rPr lang="en-AU" sz="1600" b="1" dirty="0">
                <a:solidFill>
                  <a:schemeClr val="tx1"/>
                </a:solidFill>
              </a:rPr>
              <a:t>Learning objective</a:t>
            </a:r>
          </a:p>
          <a:p>
            <a:r>
              <a:rPr lang="en-AU" sz="1600" dirty="0">
                <a:solidFill>
                  <a:schemeClr val="tx1"/>
                </a:solidFill>
              </a:rPr>
              <a:t>We will conduct a simple experiment to explore factors that affect human reaction times</a:t>
            </a:r>
          </a:p>
          <a:p>
            <a:endParaRPr lang="en-AU" sz="1600" dirty="0">
              <a:solidFill>
                <a:schemeClr val="tx1"/>
              </a:solidFill>
            </a:endParaRPr>
          </a:p>
          <a:p>
            <a:r>
              <a:rPr lang="en-AU" sz="1600" b="1" dirty="0">
                <a:solidFill>
                  <a:schemeClr val="tx1"/>
                </a:solidFill>
              </a:rPr>
              <a:t>Success criteria</a:t>
            </a:r>
          </a:p>
          <a:p>
            <a:r>
              <a:rPr lang="en-AU" sz="1600" dirty="0">
                <a:solidFill>
                  <a:schemeClr val="tx1"/>
                </a:solidFill>
              </a:rPr>
              <a:t>I can calculate reaction times using the ruler drop distance </a:t>
            </a:r>
          </a:p>
          <a:p>
            <a:r>
              <a:rPr lang="en-AU" sz="1600" dirty="0">
                <a:solidFill>
                  <a:schemeClr val="tx1"/>
                </a:solidFill>
              </a:rPr>
              <a:t>I can conduct an experiment following the method provided</a:t>
            </a:r>
          </a:p>
          <a:p>
            <a:r>
              <a:rPr lang="en-AU" sz="1600" dirty="0">
                <a:solidFill>
                  <a:schemeClr val="tx1"/>
                </a:solidFill>
              </a:rPr>
              <a:t>I can analyse and reflect on results from the reaction time experiment </a:t>
            </a:r>
          </a:p>
          <a:p>
            <a:endParaRPr lang="en-AU" sz="1600" dirty="0">
              <a:solidFill>
                <a:schemeClr val="tx1"/>
              </a:solidFill>
            </a:endParaRPr>
          </a:p>
          <a:p>
            <a:endParaRPr lang="en-AU" sz="1600" dirty="0">
              <a:solidFill>
                <a:schemeClr val="tx1"/>
              </a:solidFill>
            </a:endParaRPr>
          </a:p>
          <a:p>
            <a:endParaRPr lang="en-AU" sz="1600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A61045-B9C0-45D1-3B87-45DF56C779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7035" y="2428476"/>
            <a:ext cx="4219749" cy="3556796"/>
          </a:xfrm>
          <a:prstGeom prst="rect">
            <a:avLst/>
          </a:prstGeom>
        </p:spPr>
      </p:pic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E7DA6FAF-039A-3902-3F5A-E7B6F8A69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 dirty="0"/>
              <a:t>Safer by Design: Investigating Forces, Motion and Road Safety (L 9/10)</a:t>
            </a:r>
            <a:endParaRPr lang="en-AU" sz="10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959AD5E-CF70-B3FB-2C5A-510127A998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2937" y="6261154"/>
            <a:ext cx="1661532" cy="40456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46DB558-8653-6522-DBC4-21F31B5E2A8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393"/>
          <a:stretch>
            <a:fillRect/>
          </a:stretch>
        </p:blipFill>
        <p:spPr>
          <a:xfrm>
            <a:off x="0" y="-1"/>
            <a:ext cx="12192000" cy="205739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9868F8F0-1008-8FE8-BBB5-F9ACD3AB9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67633"/>
            <a:ext cx="8479576" cy="1600200"/>
          </a:xfrm>
        </p:spPr>
        <p:txBody>
          <a:bodyPr anchor="b">
            <a:normAutofit/>
          </a:bodyPr>
          <a:lstStyle/>
          <a:p>
            <a:pPr algn="l">
              <a:lnSpc>
                <a:spcPct val="120000"/>
              </a:lnSpc>
              <a:spcAft>
                <a:spcPts val="1200"/>
              </a:spcAft>
            </a:pPr>
            <a:r>
              <a:rPr lang="en-AU" sz="2400" spc="300" dirty="0">
                <a:solidFill>
                  <a:schemeClr val="bg2">
                    <a:lumMod val="90000"/>
                  </a:schemeClr>
                </a:solidFill>
              </a:rPr>
              <a:t>LESSON 4</a:t>
            </a:r>
            <a:br>
              <a:rPr lang="en-AU" sz="2400" spc="300" dirty="0">
                <a:solidFill>
                  <a:schemeClr val="bg1"/>
                </a:solidFill>
              </a:rPr>
            </a:br>
            <a:r>
              <a:rPr lang="en-AU" sz="4400" b="1" dirty="0">
                <a:solidFill>
                  <a:schemeClr val="bg1"/>
                </a:solidFill>
              </a:rPr>
              <a:t>Reaction Times Experiment</a:t>
            </a:r>
            <a:endParaRPr lang="en-A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7996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869C2-B5F0-6A61-7369-00ACCC3AB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FBF6BC2-91A8-109E-5475-2A80DE634E8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0" y="4640829"/>
            <a:ext cx="2530258" cy="22171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20B5C0A-3F53-B997-B706-6840BE84A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b="1" dirty="0">
                <a:solidFill>
                  <a:schemeClr val="accent5">
                    <a:lumMod val="75000"/>
                  </a:schemeClr>
                </a:solidFill>
              </a:rPr>
              <a:t>Warm Up – driving distractions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BC13F1-A3EE-949F-6677-1267960744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781" y="1346360"/>
            <a:ext cx="3895881" cy="83689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A1FD5D9-B1E4-22D2-5157-24CB1B84905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3415" r="26090"/>
          <a:stretch>
            <a:fillRect/>
          </a:stretch>
        </p:blipFill>
        <p:spPr>
          <a:xfrm>
            <a:off x="902495" y="2250860"/>
            <a:ext cx="4654242" cy="185560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7D847F4-36BB-EB0F-14B3-DEB1FA85888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2307" r="3620"/>
          <a:stretch>
            <a:fillRect/>
          </a:stretch>
        </p:blipFill>
        <p:spPr>
          <a:xfrm>
            <a:off x="902495" y="4225690"/>
            <a:ext cx="4654242" cy="19353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F44160B-8720-9DD9-499B-2866A321CE59}"/>
              </a:ext>
            </a:extLst>
          </p:cNvPr>
          <p:cNvSpPr txBox="1"/>
          <p:nvPr/>
        </p:nvSpPr>
        <p:spPr>
          <a:xfrm>
            <a:off x="6454328" y="2183253"/>
            <a:ext cx="5077891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2800" dirty="0"/>
              <a:t>How many different sources of possible driver distraction can you identify?</a:t>
            </a:r>
          </a:p>
          <a:p>
            <a:endParaRPr lang="en-AU" sz="2800" dirty="0"/>
          </a:p>
          <a:p>
            <a:r>
              <a:rPr lang="en-AU" sz="2800" dirty="0"/>
              <a:t>How does driver distraction (or lack of attention) relate to stopping distance? Why is this a problem for safety?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E1424339-E299-47B9-8FEE-5D36A466A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 dirty="0"/>
              <a:t>Safer by Design: Investigating Forces, Motion and Road Safety (L 9/10)</a:t>
            </a:r>
            <a:endParaRPr lang="en-AU" sz="10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0B972FD-CB02-BC29-8D67-16495E72DF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92937" y="6261154"/>
            <a:ext cx="1661532" cy="404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3727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BD3DD0-8CC4-F13D-8104-EC2799E60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926338-42B2-4AC9-ADFF-5C95598BA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b="1" dirty="0">
                <a:solidFill>
                  <a:schemeClr val="accent5">
                    <a:lumMod val="75000"/>
                  </a:schemeClr>
                </a:solidFill>
              </a:rPr>
              <a:t>How we react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D1B3B0F-777A-F7D9-D958-3D4AF36340D1}"/>
              </a:ext>
            </a:extLst>
          </p:cNvPr>
          <p:cNvGrpSpPr/>
          <p:nvPr/>
        </p:nvGrpSpPr>
        <p:grpSpPr>
          <a:xfrm>
            <a:off x="651280" y="3003346"/>
            <a:ext cx="10889440" cy="1177876"/>
            <a:chOff x="0" y="0"/>
            <a:chExt cx="5847567" cy="632460"/>
          </a:xfrm>
        </p:grpSpPr>
        <p:sp>
          <p:nvSpPr>
            <p:cNvPr id="8" name="Snip Diagonal Corner of Rectangle 7">
              <a:extLst>
                <a:ext uri="{FF2B5EF4-FFF2-40B4-BE49-F238E27FC236}">
                  <a16:creationId xmlns:a16="http://schemas.microsoft.com/office/drawing/2014/main" id="{72F6C424-DE16-7B76-5A78-2171F92514AF}"/>
                </a:ext>
              </a:extLst>
            </p:cNvPr>
            <p:cNvSpPr/>
            <p:nvPr/>
          </p:nvSpPr>
          <p:spPr>
            <a:xfrm>
              <a:off x="0" y="0"/>
              <a:ext cx="850265" cy="632460"/>
            </a:xfrm>
            <a:prstGeom prst="snip2Diag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buNone/>
              </a:pPr>
              <a:r>
                <a:rPr lang="en-AU" sz="1600">
                  <a:effectLst/>
                  <a:ea typeface="Aptos" panose="020B0004020202020204" pitchFamily="34" charset="0"/>
                  <a:cs typeface="Aptos" panose="020B0004020202020204" pitchFamily="34" charset="0"/>
                </a:rPr>
                <a:t>Eye sees ruler move</a:t>
              </a:r>
            </a:p>
          </p:txBody>
        </p:sp>
        <p:sp>
          <p:nvSpPr>
            <p:cNvPr id="9" name="Snip Diagonal Corner of Rectangle 8">
              <a:extLst>
                <a:ext uri="{FF2B5EF4-FFF2-40B4-BE49-F238E27FC236}">
                  <a16:creationId xmlns:a16="http://schemas.microsoft.com/office/drawing/2014/main" id="{438F2280-5A12-F05B-C60C-68D1BB24C32B}"/>
                </a:ext>
              </a:extLst>
            </p:cNvPr>
            <p:cNvSpPr/>
            <p:nvPr/>
          </p:nvSpPr>
          <p:spPr>
            <a:xfrm>
              <a:off x="1247554" y="0"/>
              <a:ext cx="850265" cy="632460"/>
            </a:xfrm>
            <a:prstGeom prst="snip2Diag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buNone/>
              </a:pPr>
              <a:r>
                <a:rPr lang="en-AU" sz="1600">
                  <a:effectLst/>
                  <a:ea typeface="Aptos" panose="020B0004020202020204" pitchFamily="34" charset="0"/>
                  <a:cs typeface="Aptos" panose="020B0004020202020204" pitchFamily="34" charset="0"/>
                </a:rPr>
                <a:t>Eye sends message to brain</a:t>
              </a:r>
            </a:p>
          </p:txBody>
        </p:sp>
        <p:sp>
          <p:nvSpPr>
            <p:cNvPr id="10" name="Snip Diagonal Corner of Rectangle 9">
              <a:extLst>
                <a:ext uri="{FF2B5EF4-FFF2-40B4-BE49-F238E27FC236}">
                  <a16:creationId xmlns:a16="http://schemas.microsoft.com/office/drawing/2014/main" id="{419850E3-EAA4-6AF9-CD28-996C43C00701}"/>
                </a:ext>
              </a:extLst>
            </p:cNvPr>
            <p:cNvSpPr/>
            <p:nvPr/>
          </p:nvSpPr>
          <p:spPr>
            <a:xfrm>
              <a:off x="2495107" y="0"/>
              <a:ext cx="850265" cy="632460"/>
            </a:xfrm>
            <a:prstGeom prst="snip2Diag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buNone/>
              </a:pPr>
              <a:r>
                <a:rPr lang="en-AU" sz="1600">
                  <a:effectLst/>
                  <a:ea typeface="Aptos" panose="020B0004020202020204" pitchFamily="34" charset="0"/>
                  <a:cs typeface="Aptos" panose="020B0004020202020204" pitchFamily="34" charset="0"/>
                </a:rPr>
                <a:t>Brain processes message</a:t>
              </a:r>
            </a:p>
          </p:txBody>
        </p:sp>
        <p:sp>
          <p:nvSpPr>
            <p:cNvPr id="11" name="Snip Diagonal Corner of Rectangle 10">
              <a:extLst>
                <a:ext uri="{FF2B5EF4-FFF2-40B4-BE49-F238E27FC236}">
                  <a16:creationId xmlns:a16="http://schemas.microsoft.com/office/drawing/2014/main" id="{3DE653AD-125D-6A84-AE52-030E9E98C508}"/>
                </a:ext>
              </a:extLst>
            </p:cNvPr>
            <p:cNvSpPr/>
            <p:nvPr/>
          </p:nvSpPr>
          <p:spPr>
            <a:xfrm>
              <a:off x="3756837" y="0"/>
              <a:ext cx="850265" cy="632460"/>
            </a:xfrm>
            <a:prstGeom prst="snip2Diag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buNone/>
              </a:pPr>
              <a:r>
                <a:rPr lang="en-AU" sz="1600">
                  <a:effectLst/>
                  <a:ea typeface="Aptos" panose="020B0004020202020204" pitchFamily="34" charset="0"/>
                  <a:cs typeface="Aptos" panose="020B0004020202020204" pitchFamily="34" charset="0"/>
                </a:rPr>
                <a:t>Brain sends message to hand</a:t>
              </a:r>
            </a:p>
          </p:txBody>
        </p:sp>
        <p:sp>
          <p:nvSpPr>
            <p:cNvPr id="12" name="Snip Diagonal Corner of Rectangle 11">
              <a:extLst>
                <a:ext uri="{FF2B5EF4-FFF2-40B4-BE49-F238E27FC236}">
                  <a16:creationId xmlns:a16="http://schemas.microsoft.com/office/drawing/2014/main" id="{66B23C3B-1F89-D54C-CCCC-AE80EBC1F2AF}"/>
                </a:ext>
              </a:extLst>
            </p:cNvPr>
            <p:cNvSpPr/>
            <p:nvPr/>
          </p:nvSpPr>
          <p:spPr>
            <a:xfrm>
              <a:off x="4997302" y="0"/>
              <a:ext cx="850265" cy="632460"/>
            </a:xfrm>
            <a:prstGeom prst="snip2Diag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buNone/>
              </a:pPr>
              <a:r>
                <a:rPr lang="en-AU" sz="1600">
                  <a:effectLst/>
                  <a:ea typeface="Aptos" panose="020B0004020202020204" pitchFamily="34" charset="0"/>
                  <a:cs typeface="Aptos" panose="020B0004020202020204" pitchFamily="34" charset="0"/>
                </a:rPr>
                <a:t>Fingers close to stop ruler</a:t>
              </a:r>
            </a:p>
          </p:txBody>
        </p:sp>
        <p:sp>
          <p:nvSpPr>
            <p:cNvPr id="13" name="Right Arrow 12">
              <a:extLst>
                <a:ext uri="{FF2B5EF4-FFF2-40B4-BE49-F238E27FC236}">
                  <a16:creationId xmlns:a16="http://schemas.microsoft.com/office/drawing/2014/main" id="{EB18BB32-6580-02AD-5892-8DE52C11039B}"/>
                </a:ext>
              </a:extLst>
            </p:cNvPr>
            <p:cNvSpPr/>
            <p:nvPr/>
          </p:nvSpPr>
          <p:spPr>
            <a:xfrm>
              <a:off x="942754" y="218263"/>
              <a:ext cx="237392" cy="189523"/>
            </a:xfrm>
            <a:prstGeom prst="rightArrow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sz="2800"/>
            </a:p>
          </p:txBody>
        </p:sp>
        <p:sp>
          <p:nvSpPr>
            <p:cNvPr id="14" name="Right Arrow 13">
              <a:extLst>
                <a:ext uri="{FF2B5EF4-FFF2-40B4-BE49-F238E27FC236}">
                  <a16:creationId xmlns:a16="http://schemas.microsoft.com/office/drawing/2014/main" id="{FE9EFF64-CEF6-A54B-FF55-F830B6A5821E}"/>
                </a:ext>
              </a:extLst>
            </p:cNvPr>
            <p:cNvSpPr/>
            <p:nvPr/>
          </p:nvSpPr>
          <p:spPr>
            <a:xfrm>
              <a:off x="2197395" y="218263"/>
              <a:ext cx="237392" cy="189523"/>
            </a:xfrm>
            <a:prstGeom prst="rightArrow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sz="2800"/>
            </a:p>
          </p:txBody>
        </p:sp>
        <p:sp>
          <p:nvSpPr>
            <p:cNvPr id="15" name="Right Arrow 14">
              <a:extLst>
                <a:ext uri="{FF2B5EF4-FFF2-40B4-BE49-F238E27FC236}">
                  <a16:creationId xmlns:a16="http://schemas.microsoft.com/office/drawing/2014/main" id="{A840E851-B926-4BE6-1503-396012A5B624}"/>
                </a:ext>
              </a:extLst>
            </p:cNvPr>
            <p:cNvSpPr/>
            <p:nvPr/>
          </p:nvSpPr>
          <p:spPr>
            <a:xfrm>
              <a:off x="3437861" y="218263"/>
              <a:ext cx="237392" cy="189523"/>
            </a:xfrm>
            <a:prstGeom prst="rightArrow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sz="2800"/>
            </a:p>
          </p:txBody>
        </p:sp>
        <p:sp>
          <p:nvSpPr>
            <p:cNvPr id="16" name="Right Arrow 15">
              <a:extLst>
                <a:ext uri="{FF2B5EF4-FFF2-40B4-BE49-F238E27FC236}">
                  <a16:creationId xmlns:a16="http://schemas.microsoft.com/office/drawing/2014/main" id="{2449A0D3-D648-0E9A-2965-69F25AB97232}"/>
                </a:ext>
              </a:extLst>
            </p:cNvPr>
            <p:cNvSpPr/>
            <p:nvPr/>
          </p:nvSpPr>
          <p:spPr>
            <a:xfrm>
              <a:off x="4685414" y="211175"/>
              <a:ext cx="237392" cy="189523"/>
            </a:xfrm>
            <a:prstGeom prst="rightArrow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sz="280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456586-1530-DB88-3F64-134BA6FCC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 dirty="0"/>
              <a:t>Safer by Design: Investigating Forces, Motion and Road Safety (L 9/10)</a:t>
            </a:r>
            <a:endParaRPr lang="en-AU" sz="1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1A848F-3071-D655-E0A9-D9F49CAB82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2937" y="6261154"/>
            <a:ext cx="1661532" cy="4045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0C59B0B-F79C-4FBC-5D22-EE8D88A79B9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0000"/>
          </a:blip>
          <a:stretch>
            <a:fillRect/>
          </a:stretch>
        </p:blipFill>
        <p:spPr>
          <a:xfrm>
            <a:off x="0" y="4640829"/>
            <a:ext cx="2530258" cy="2217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6337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B060A5-7879-F632-9D82-12CFE6001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6714704-3535-050B-D717-243D314C572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0" y="4640829"/>
            <a:ext cx="2530258" cy="22171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C5F3CA-49C9-6B66-666C-439B907FA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b="1" dirty="0">
                <a:solidFill>
                  <a:schemeClr val="accent5">
                    <a:lumMod val="75000"/>
                  </a:schemeClr>
                </a:solidFill>
              </a:rPr>
              <a:t>Ruler drop reaction test</a:t>
            </a:r>
          </a:p>
        </p:txBody>
      </p:sp>
      <p:pic>
        <p:nvPicPr>
          <p:cNvPr id="3073" name="Picture 31">
            <a:extLst>
              <a:ext uri="{FF2B5EF4-FFF2-40B4-BE49-F238E27FC236}">
                <a16:creationId xmlns:a16="http://schemas.microsoft.com/office/drawing/2014/main" id="{5C51DB1D-B115-984D-71CA-2AA10F7FA8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2691" y="2463345"/>
            <a:ext cx="2719089" cy="3107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2">
            <a:extLst>
              <a:ext uri="{FF2B5EF4-FFF2-40B4-BE49-F238E27FC236}">
                <a16:creationId xmlns:a16="http://schemas.microsoft.com/office/drawing/2014/main" id="{B4FBD048-CFE1-C50F-B707-5978F0E150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7308" y="2139425"/>
            <a:ext cx="2167223" cy="3981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73B1386-AFA8-D008-883A-1007FE24F274}"/>
              </a:ext>
            </a:extLst>
          </p:cNvPr>
          <p:cNvSpPr txBox="1"/>
          <p:nvPr/>
        </p:nvSpPr>
        <p:spPr>
          <a:xfrm>
            <a:off x="1943741" y="1729693"/>
            <a:ext cx="31969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AU" sz="2400" dirty="0">
                <a:effectLst/>
                <a:latin typeface="Urbanist SemiBold" panose="020B0A04040200000203" pitchFamily="34" charset="0"/>
                <a:ea typeface="Urbanist SemiBold" panose="020B0A04040200000203" pitchFamily="34" charset="0"/>
                <a:cs typeface="Urbanist SemiBold" panose="020B0A04040200000203" pitchFamily="34" charset="0"/>
              </a:rPr>
              <a:t>Ready to go (step 6)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F181343-848A-34AB-CB07-326493E8B355}"/>
              </a:ext>
            </a:extLst>
          </p:cNvPr>
          <p:cNvSpPr txBox="1"/>
          <p:nvPr/>
        </p:nvSpPr>
        <p:spPr>
          <a:xfrm>
            <a:off x="6454919" y="1221107"/>
            <a:ext cx="457199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2400" dirty="0">
                <a:latin typeface="Urbanist SemiBold" panose="020B0A04040200000203" pitchFamily="34" charset="0"/>
                <a:ea typeface="Urbanist SemiBold" panose="020B0A04040200000203" pitchFamily="34" charset="0"/>
                <a:cs typeface="Urbanist SemiBold" panose="020B0A04040200000203" pitchFamily="34" charset="0"/>
              </a:rPr>
              <a:t>Caught and ready to read and record the result (steps 7-8)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BE8628-58BD-4CBC-DA28-8C40D915C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 dirty="0"/>
              <a:t>Safer by Design: Investigating Forces, Motion and Road Safety (L 9/10)</a:t>
            </a:r>
            <a:endParaRPr lang="en-AU" sz="1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2A7C0F-C822-774F-7AE7-AA5259D0B09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92937" y="6261154"/>
            <a:ext cx="1661532" cy="404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7182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C1660-DCDD-FF74-E40D-AF355B347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96DB5BE-AD05-536C-A0C2-87606BDABE8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0" y="4640829"/>
            <a:ext cx="2530258" cy="22171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5527127-195F-EE01-86B8-E5EB61200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b="1" dirty="0">
                <a:solidFill>
                  <a:schemeClr val="accent5">
                    <a:lumMod val="75000"/>
                  </a:schemeClr>
                </a:solidFill>
              </a:rPr>
              <a:t>Exit Ticket – reaction times experiment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756F18-B33C-4E22-B5E1-FAD2CD1D2303}"/>
              </a:ext>
            </a:extLst>
          </p:cNvPr>
          <p:cNvSpPr txBox="1"/>
          <p:nvPr/>
        </p:nvSpPr>
        <p:spPr>
          <a:xfrm>
            <a:off x="1629507" y="1539339"/>
            <a:ext cx="8932985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AU" sz="2400" dirty="0"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Did this experiment produce a fair test of reaction times? Explain your reasons. </a:t>
            </a:r>
          </a:p>
          <a:p>
            <a:pPr>
              <a:buNone/>
            </a:pPr>
            <a:endParaRPr lang="en-AU" sz="2400" dirty="0">
              <a:effectLst/>
              <a:latin typeface="+mj-lt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buNone/>
            </a:pPr>
            <a:r>
              <a:rPr lang="en-AU" sz="2400" dirty="0"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How would you improve this experiment if you ran it again? </a:t>
            </a:r>
          </a:p>
          <a:p>
            <a:pPr>
              <a:buNone/>
            </a:pPr>
            <a:r>
              <a:rPr lang="en-AU" sz="2400" dirty="0"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</a:p>
          <a:p>
            <a:pPr>
              <a:buNone/>
            </a:pPr>
            <a:r>
              <a:rPr lang="en-AU" sz="2400" dirty="0"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What did this experiment suggest about the variation in reaction times between different people? </a:t>
            </a:r>
          </a:p>
          <a:p>
            <a:pPr>
              <a:buNone/>
            </a:pPr>
            <a:r>
              <a:rPr lang="en-AU" sz="2400" dirty="0"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</a:p>
          <a:p>
            <a:pPr>
              <a:buNone/>
            </a:pPr>
            <a:r>
              <a:rPr lang="en-AU" sz="2400" dirty="0"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What conclusions can you draw about the effect of distraction and field of view (and another variable if you tested it) on reaction time? </a:t>
            </a:r>
            <a:endParaRPr lang="en-AU" sz="2400" dirty="0">
              <a:latin typeface="+mj-lt"/>
            </a:endParaRP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CF83B0C8-19AA-38D1-26D4-353573795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 dirty="0"/>
              <a:t>Safer by Design: Investigating Forces, Motion and Road Safety (L 9/10)</a:t>
            </a:r>
            <a:endParaRPr lang="en-AU" sz="1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E291995-BB2B-E7EE-3B74-512CF53741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92937" y="6261154"/>
            <a:ext cx="1661532" cy="404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854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6F1EA7-1A05-11DB-C022-458A4E37F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0CD2F-0F43-15DC-ECD9-542456132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b="1" dirty="0">
                <a:solidFill>
                  <a:schemeClr val="accent5">
                    <a:lumMod val="75000"/>
                  </a:schemeClr>
                </a:solidFill>
              </a:rPr>
              <a:t>The Safe System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8B21AB-32CC-2A10-5D0C-79FEDE3E5E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3454264" y="948176"/>
            <a:ext cx="5283472" cy="56263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AE54DED-04C6-A74F-D369-D46D47718A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2937" y="6261154"/>
            <a:ext cx="1661532" cy="404566"/>
          </a:xfrm>
          <a:prstGeom prst="rect">
            <a:avLst/>
          </a:prstGeom>
        </p:spPr>
      </p:pic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77FDAD0F-40B9-4B81-4DFB-D52293B2D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44240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 dirty="0"/>
              <a:t>Safer by Design: Investigating Forces, Motion and Road Safety (L 9/10)</a:t>
            </a:r>
            <a:endParaRPr lang="en-AU" sz="1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0989E2A-6FC8-8595-A68C-644B82D16DD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0000"/>
          </a:blip>
          <a:stretch>
            <a:fillRect/>
          </a:stretch>
        </p:blipFill>
        <p:spPr>
          <a:xfrm>
            <a:off x="0" y="4640829"/>
            <a:ext cx="2530258" cy="2217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1657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368FF8-DF0B-F0F3-67E9-76D2CBA021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743E89-3D8C-95A5-342B-8568DDFCAC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4411" y="2325032"/>
            <a:ext cx="6301189" cy="4253849"/>
          </a:xfrm>
        </p:spPr>
        <p:txBody>
          <a:bodyPr>
            <a:normAutofit fontScale="92500" lnSpcReduction="10000"/>
          </a:bodyPr>
          <a:lstStyle/>
          <a:p>
            <a:r>
              <a:rPr lang="en-AU" sz="2600" b="1" dirty="0">
                <a:solidFill>
                  <a:schemeClr val="tx1"/>
                </a:solidFill>
              </a:rPr>
              <a:t>Learning objective</a:t>
            </a:r>
          </a:p>
          <a:p>
            <a:r>
              <a:rPr lang="en-AU" sz="2600" dirty="0">
                <a:solidFill>
                  <a:schemeClr val="tx1"/>
                </a:solidFill>
              </a:rPr>
              <a:t>We will understand how active safety features improve vehicle safety </a:t>
            </a:r>
          </a:p>
          <a:p>
            <a:endParaRPr lang="en-AU" sz="2600" dirty="0">
              <a:solidFill>
                <a:schemeClr val="tx1"/>
              </a:solidFill>
            </a:endParaRPr>
          </a:p>
          <a:p>
            <a:r>
              <a:rPr lang="en-AU" sz="2600" b="1" dirty="0">
                <a:solidFill>
                  <a:schemeClr val="tx1"/>
                </a:solidFill>
              </a:rPr>
              <a:t>Success criteria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600" dirty="0">
                <a:solidFill>
                  <a:schemeClr val="tx1"/>
                </a:solidFill>
              </a:rPr>
              <a:t>I can explain the difference between active and passive vehicle safety features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600" dirty="0">
                <a:solidFill>
                  <a:schemeClr val="tx1"/>
                </a:solidFill>
              </a:rPr>
              <a:t>I can interpret information on specific active safety features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600" dirty="0">
                <a:solidFill>
                  <a:schemeClr val="tx1"/>
                </a:solidFill>
              </a:rPr>
              <a:t>I can explain how specific active safety features improve safety</a:t>
            </a:r>
          </a:p>
          <a:p>
            <a:endParaRPr lang="en-AU" sz="1600" dirty="0">
              <a:solidFill>
                <a:schemeClr val="tx1"/>
              </a:solidFill>
            </a:endParaRPr>
          </a:p>
          <a:p>
            <a:endParaRPr lang="en-AU" sz="1600" dirty="0">
              <a:solidFill>
                <a:schemeClr val="tx1"/>
              </a:solidFill>
            </a:endParaRPr>
          </a:p>
          <a:p>
            <a:endParaRPr lang="en-AU" sz="1600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5A67D3-6B7A-45EE-150B-CBB0303F611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590"/>
          <a:stretch>
            <a:fillRect/>
          </a:stretch>
        </p:blipFill>
        <p:spPr>
          <a:xfrm>
            <a:off x="7337570" y="2672362"/>
            <a:ext cx="4292364" cy="2816984"/>
          </a:xfrm>
          <a:prstGeom prst="rect">
            <a:avLst/>
          </a:prstGeom>
        </p:spPr>
      </p:pic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72F5BDD6-5F2D-6BB0-D5E0-37561C3B7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 dirty="0"/>
              <a:t>Safer by Design: Investigating Forces, Motion and Road Safety (L 9/10)</a:t>
            </a:r>
            <a:endParaRPr lang="en-AU" sz="10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4D7C224-9498-D01E-4C33-AE803254FC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2937" y="6261154"/>
            <a:ext cx="1661532" cy="40456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5021D67-6C75-E685-4F36-24DA2AA1846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393"/>
          <a:stretch>
            <a:fillRect/>
          </a:stretch>
        </p:blipFill>
        <p:spPr>
          <a:xfrm>
            <a:off x="0" y="-1"/>
            <a:ext cx="12192000" cy="205739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5E2E222-CDBA-B785-2537-6278166CB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67633"/>
            <a:ext cx="8479576" cy="1600200"/>
          </a:xfrm>
        </p:spPr>
        <p:txBody>
          <a:bodyPr anchor="b">
            <a:normAutofit/>
          </a:bodyPr>
          <a:lstStyle/>
          <a:p>
            <a:pPr algn="l">
              <a:lnSpc>
                <a:spcPct val="120000"/>
              </a:lnSpc>
              <a:spcAft>
                <a:spcPts val="1200"/>
              </a:spcAft>
            </a:pPr>
            <a:r>
              <a:rPr lang="en-AU" sz="2400" spc="300" dirty="0">
                <a:solidFill>
                  <a:schemeClr val="bg2">
                    <a:lumMod val="90000"/>
                  </a:schemeClr>
                </a:solidFill>
              </a:rPr>
              <a:t>LESSON 5</a:t>
            </a:r>
            <a:br>
              <a:rPr lang="en-AU" sz="2400" spc="300" dirty="0">
                <a:solidFill>
                  <a:schemeClr val="bg1"/>
                </a:solidFill>
              </a:rPr>
            </a:br>
            <a:r>
              <a:rPr lang="en-AU" sz="4400" b="1" dirty="0">
                <a:solidFill>
                  <a:schemeClr val="bg1"/>
                </a:solidFill>
              </a:rPr>
              <a:t>Vehicle Safety Features</a:t>
            </a:r>
            <a:endParaRPr lang="en-A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6163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54F197-9AE8-1EEE-831A-91A304EF3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4C2A9-05F8-1EF9-E95B-B8DFC2CE7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b="1" dirty="0">
                <a:solidFill>
                  <a:schemeClr val="accent5">
                    <a:lumMod val="75000"/>
                  </a:schemeClr>
                </a:solidFill>
              </a:rPr>
              <a:t>Warm Up – distraction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285579-8E20-74FF-06D1-50DB08D68179}"/>
              </a:ext>
            </a:extLst>
          </p:cNvPr>
          <p:cNvSpPr txBox="1"/>
          <p:nvPr/>
        </p:nvSpPr>
        <p:spPr>
          <a:xfrm>
            <a:off x="2414954" y="2228671"/>
            <a:ext cx="7690338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3200" dirty="0">
                <a:latin typeface="Urbanist SemiBold" panose="020B0A04040200000203" pitchFamily="34" charset="0"/>
                <a:ea typeface="Urbanist SemiBold" panose="020B0A04040200000203" pitchFamily="34" charset="0"/>
                <a:cs typeface="Urbanist SemiBold" panose="020B0A04040200000203" pitchFamily="34" charset="0"/>
              </a:rPr>
              <a:t>Quick write: </a:t>
            </a:r>
            <a:br>
              <a:rPr lang="en-AU" sz="3200" dirty="0"/>
            </a:br>
            <a:r>
              <a:rPr lang="en-AU" sz="3200" dirty="0"/>
              <a:t>Explain using your scientific understanding how a driver being distracted can make them less safe on the road.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83BD89-B3FE-3EF9-FD9C-4DF862563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 dirty="0"/>
              <a:t>Safer by Design: Investigating Forces, Motion and Road Safety (L 9/10)</a:t>
            </a:r>
            <a:endParaRPr lang="en-AU" sz="1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7DCF34-0C54-B3E7-4373-60C02C668A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2937" y="6261154"/>
            <a:ext cx="1661532" cy="4045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055E54F-1703-807A-BF71-BC42C4B8E8D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0000"/>
          </a:blip>
          <a:stretch>
            <a:fillRect/>
          </a:stretch>
        </p:blipFill>
        <p:spPr>
          <a:xfrm>
            <a:off x="0" y="4640829"/>
            <a:ext cx="2530258" cy="2217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1630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6766CF-B3E8-585A-99BE-1FF4FD9389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DAFFF7D-44BF-7886-1272-1C673D6FB3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3454264" y="948176"/>
            <a:ext cx="5283472" cy="5626389"/>
          </a:xfrm>
          <a:prstGeom prst="rect">
            <a:avLst/>
          </a:prstGeom>
        </p:spPr>
      </p:pic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22C5F512-5929-8788-D73C-D9EC2DD05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44240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 dirty="0"/>
              <a:t>Safer by Design: Investigating Forces, Motion and Road Safety (L 9/10)</a:t>
            </a:r>
            <a:endParaRPr lang="en-AU" sz="10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035E4E-DA2B-447A-EB5F-7E62818A2A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b="1" dirty="0">
                <a:solidFill>
                  <a:schemeClr val="accent5">
                    <a:lumMod val="75000"/>
                  </a:schemeClr>
                </a:solidFill>
              </a:rPr>
              <a:t>Safer vehicles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2A9CA9A-CD2B-AED5-9535-6A67E084AEB4}"/>
              </a:ext>
            </a:extLst>
          </p:cNvPr>
          <p:cNvSpPr/>
          <p:nvPr/>
        </p:nvSpPr>
        <p:spPr>
          <a:xfrm>
            <a:off x="3293653" y="3884473"/>
            <a:ext cx="2976748" cy="2655810"/>
          </a:xfrm>
          <a:prstGeom prst="ellipse">
            <a:avLst/>
          </a:prstGeom>
          <a:noFill/>
          <a:ln w="2540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sX0" fmla="*/ 0 w 2976748"/>
                      <a:gd name="csY0" fmla="*/ 1327905 h 2655810"/>
                      <a:gd name="csX1" fmla="*/ 1488374 w 2976748"/>
                      <a:gd name="csY1" fmla="*/ 0 h 2655810"/>
                      <a:gd name="csX2" fmla="*/ 2976748 w 2976748"/>
                      <a:gd name="csY2" fmla="*/ 1327905 h 2655810"/>
                      <a:gd name="csX3" fmla="*/ 1488374 w 2976748"/>
                      <a:gd name="csY3" fmla="*/ 2655810 h 2655810"/>
                      <a:gd name="csX4" fmla="*/ 0 w 2976748"/>
                      <a:gd name="csY4" fmla="*/ 1327905 h 2655810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</a:cxnLst>
                    <a:rect l="l" t="t" r="r" b="b"/>
                    <a:pathLst>
                      <a:path w="2976748" h="2655810" extrusionOk="0">
                        <a:moveTo>
                          <a:pt x="0" y="1327905"/>
                        </a:moveTo>
                        <a:cubicBezTo>
                          <a:pt x="-73981" y="548890"/>
                          <a:pt x="568739" y="36642"/>
                          <a:pt x="1488374" y="0"/>
                        </a:cubicBezTo>
                        <a:cubicBezTo>
                          <a:pt x="2378970" y="14440"/>
                          <a:pt x="2913327" y="596540"/>
                          <a:pt x="2976748" y="1327905"/>
                        </a:cubicBezTo>
                        <a:cubicBezTo>
                          <a:pt x="2912906" y="2123632"/>
                          <a:pt x="2296492" y="2732571"/>
                          <a:pt x="1488374" y="2655810"/>
                        </a:cubicBezTo>
                        <a:cubicBezTo>
                          <a:pt x="561956" y="2598684"/>
                          <a:pt x="95726" y="2107026"/>
                          <a:pt x="0" y="1327905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39DCE01-993C-54D3-EC77-20461A09C0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2937" y="6261154"/>
            <a:ext cx="1661532" cy="40456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CEBE868-EDE2-8B45-CCCE-5A65AEEEC58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0000"/>
          </a:blip>
          <a:stretch>
            <a:fillRect/>
          </a:stretch>
        </p:blipFill>
        <p:spPr>
          <a:xfrm>
            <a:off x="0" y="4640829"/>
            <a:ext cx="2530258" cy="2217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0697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E4C768C-1826-A18D-D152-561B26EEED0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0" y="4640829"/>
            <a:ext cx="2530258" cy="2217171"/>
          </a:xfrm>
          <a:prstGeom prst="rect">
            <a:avLst/>
          </a:prstGeom>
        </p:spPr>
      </p:pic>
      <p:pic>
        <p:nvPicPr>
          <p:cNvPr id="1026" name="Picture 2" descr="Passive crash protection and active crash avoidance provide the best chance of survival in a crash.">
            <a:extLst>
              <a:ext uri="{FF2B5EF4-FFF2-40B4-BE49-F238E27FC236}">
                <a16:creationId xmlns:a16="http://schemas.microsoft.com/office/drawing/2014/main" id="{EA638446-4FC7-2A61-CE7F-5CC118E3F4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976" y="1094356"/>
            <a:ext cx="10844048" cy="5093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084B5C-2E3B-5685-6CC4-AF5DEA0A0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b="1" dirty="0">
                <a:solidFill>
                  <a:schemeClr val="accent5">
                    <a:lumMod val="75000"/>
                  </a:schemeClr>
                </a:solidFill>
              </a:rPr>
              <a:t>Vehicle Safety Features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6D43A1EE-989E-3B3D-7795-F036A38BB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 dirty="0"/>
              <a:t>Safer by Design: Investigating Forces, Motion and Road Safety (L 9/10)</a:t>
            </a:r>
            <a:endParaRPr lang="en-AU" sz="1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DF27A0-263E-3D49-73C5-F62C9D3798D7}"/>
              </a:ext>
            </a:extLst>
          </p:cNvPr>
          <p:cNvSpPr txBox="1"/>
          <p:nvPr/>
        </p:nvSpPr>
        <p:spPr>
          <a:xfrm>
            <a:off x="593804" y="5763644"/>
            <a:ext cx="60941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800" dirty="0">
                <a:hlinkClick r:id="rId5"/>
              </a:rPr>
              <a:t>https://www.ancap.com.au/what-makes-a-vehicle-safer</a:t>
            </a:r>
            <a:r>
              <a:rPr lang="en-AU" sz="1800" dirty="0"/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9B94D4B-BFB2-C14D-C783-DD14A3C2AE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92937" y="6261154"/>
            <a:ext cx="1661532" cy="404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8109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5DF54C-C31C-BD61-40C3-77C77803A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1AC37F7-1F73-0CD7-AB02-7DDAB7C5DE3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4640829"/>
            <a:ext cx="2530258" cy="22171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344F88-1460-4958-C35B-5A5EF9F1E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b="1" dirty="0">
                <a:solidFill>
                  <a:schemeClr val="accent5">
                    <a:lumMod val="75000"/>
                  </a:schemeClr>
                </a:solidFill>
              </a:rPr>
              <a:t>Exit Ticket - ADAS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2ED352-F74B-2F71-3605-F9AF1E654A04}"/>
              </a:ext>
            </a:extLst>
          </p:cNvPr>
          <p:cNvSpPr txBox="1"/>
          <p:nvPr/>
        </p:nvSpPr>
        <p:spPr>
          <a:xfrm>
            <a:off x="1629507" y="1498010"/>
            <a:ext cx="8932985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AU" sz="2800" dirty="0"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What is the difference between active and passive safety systems?</a:t>
            </a:r>
          </a:p>
          <a:p>
            <a:pPr>
              <a:buNone/>
            </a:pPr>
            <a:endParaRPr lang="en-AU" sz="2800" dirty="0">
              <a:latin typeface="+mj-lt"/>
            </a:endParaRPr>
          </a:p>
          <a:p>
            <a:pPr>
              <a:buNone/>
            </a:pPr>
            <a:r>
              <a:rPr lang="en-AU" sz="2800" dirty="0">
                <a:latin typeface="+mj-lt"/>
              </a:rPr>
              <a:t>Why are ADAS systems not the same as autonomous systems or self-driving cars? </a:t>
            </a:r>
          </a:p>
          <a:p>
            <a:pPr>
              <a:buNone/>
            </a:pPr>
            <a:endParaRPr lang="en-AU" sz="2800" dirty="0">
              <a:latin typeface="+mj-lt"/>
            </a:endParaRPr>
          </a:p>
          <a:p>
            <a:pPr>
              <a:buNone/>
            </a:pPr>
            <a:r>
              <a:rPr lang="en-AU" sz="2800" dirty="0">
                <a:latin typeface="+mj-lt"/>
              </a:rPr>
              <a:t>Explain one way that an ADAS system can ‘assist’ a driver that improves road safety. 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6782108C-CE5D-7A69-639B-BA52D7E55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 dirty="0"/>
              <a:t>Safer by Design: Investigating Forces, Motion and Road Safety (L 9/10)</a:t>
            </a:r>
            <a:endParaRPr lang="en-AU" sz="1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D3116BF-5401-E5A4-4E56-DB73CCFA76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2937" y="6261154"/>
            <a:ext cx="1661532" cy="404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7075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5C8B5F-194C-44CB-11C8-13E053F1E8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552AFB-CAE1-CD04-8BDB-D5CC38F90D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7883" y="2325032"/>
            <a:ext cx="6617414" cy="3963119"/>
          </a:xfrm>
        </p:spPr>
        <p:txBody>
          <a:bodyPr>
            <a:normAutofit lnSpcReduction="10000"/>
          </a:bodyPr>
          <a:lstStyle/>
          <a:p>
            <a:r>
              <a:rPr lang="en-AU" b="1" dirty="0">
                <a:solidFill>
                  <a:schemeClr val="tx1"/>
                </a:solidFill>
              </a:rPr>
              <a:t>Learning objective</a:t>
            </a:r>
          </a:p>
          <a:p>
            <a:r>
              <a:rPr lang="en-AU" dirty="0">
                <a:solidFill>
                  <a:schemeClr val="tx1"/>
                </a:solidFill>
              </a:rPr>
              <a:t>We will understand how passive safety features improve vehicle safety</a:t>
            </a:r>
          </a:p>
          <a:p>
            <a:endParaRPr lang="en-AU" sz="1600" dirty="0">
              <a:solidFill>
                <a:schemeClr val="tx1"/>
              </a:solidFill>
            </a:endParaRPr>
          </a:p>
          <a:p>
            <a:r>
              <a:rPr lang="en-AU" b="1" dirty="0">
                <a:solidFill>
                  <a:schemeClr val="tx1"/>
                </a:solidFill>
              </a:rPr>
              <a:t>Success criteria</a:t>
            </a:r>
          </a:p>
          <a:p>
            <a:r>
              <a:rPr lang="en-AU" dirty="0">
                <a:solidFill>
                  <a:schemeClr val="tx1"/>
                </a:solidFill>
              </a:rPr>
              <a:t>I can explain safety features using work and energy </a:t>
            </a:r>
          </a:p>
          <a:p>
            <a:r>
              <a:rPr lang="en-AU" dirty="0">
                <a:solidFill>
                  <a:schemeClr val="tx1"/>
                </a:solidFill>
              </a:rPr>
              <a:t>I can explain safety features using inertia, forces and acceleration </a:t>
            </a:r>
          </a:p>
          <a:p>
            <a:r>
              <a:rPr lang="en-AU" dirty="0">
                <a:solidFill>
                  <a:schemeClr val="tx1"/>
                </a:solidFill>
              </a:rPr>
              <a:t>I can elaborate on how specific safety features improve safety</a:t>
            </a:r>
          </a:p>
          <a:p>
            <a:endParaRPr lang="en-AU" sz="1600" dirty="0">
              <a:solidFill>
                <a:schemeClr val="tx1"/>
              </a:solidFill>
            </a:endParaRPr>
          </a:p>
          <a:p>
            <a:endParaRPr lang="en-AU" sz="1600" dirty="0">
              <a:solidFill>
                <a:schemeClr val="tx1"/>
              </a:solidFill>
            </a:endParaRPr>
          </a:p>
          <a:p>
            <a:endParaRPr lang="en-AU" sz="1600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D6050B7-D9A7-2076-FDE9-37253873948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126" t="10635" r="9434" b="4987"/>
          <a:stretch>
            <a:fillRect/>
          </a:stretch>
        </p:blipFill>
        <p:spPr>
          <a:xfrm>
            <a:off x="7171965" y="2612808"/>
            <a:ext cx="4620157" cy="2992166"/>
          </a:xfrm>
          <a:prstGeom prst="rect">
            <a:avLst/>
          </a:prstGeom>
        </p:spPr>
      </p:pic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700E91BD-2785-9140-245F-235A0AB58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 dirty="0"/>
              <a:t>Safer by Design: Investigating Forces, Motion and Road Safety (L 9/10)</a:t>
            </a:r>
            <a:endParaRPr lang="en-AU" sz="10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5FF33CE-E2E2-7A4E-3A8E-451BC7BC2A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2937" y="6261154"/>
            <a:ext cx="1661532" cy="40456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41C3A78-81ED-7B44-190B-AFBE71CF02A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393"/>
          <a:stretch>
            <a:fillRect/>
          </a:stretch>
        </p:blipFill>
        <p:spPr>
          <a:xfrm>
            <a:off x="0" y="-1"/>
            <a:ext cx="12192000" cy="205739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07C09888-6A04-299A-CF14-3D6118BD0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67633"/>
            <a:ext cx="8479576" cy="1600200"/>
          </a:xfrm>
        </p:spPr>
        <p:txBody>
          <a:bodyPr anchor="b">
            <a:normAutofit/>
          </a:bodyPr>
          <a:lstStyle/>
          <a:p>
            <a:pPr algn="l">
              <a:lnSpc>
                <a:spcPct val="120000"/>
              </a:lnSpc>
              <a:spcAft>
                <a:spcPts val="1200"/>
              </a:spcAft>
            </a:pPr>
            <a:r>
              <a:rPr lang="en-AU" sz="2400" spc="300" dirty="0">
                <a:solidFill>
                  <a:schemeClr val="bg2">
                    <a:lumMod val="90000"/>
                  </a:schemeClr>
                </a:solidFill>
              </a:rPr>
              <a:t>LESSON 6</a:t>
            </a:r>
            <a:br>
              <a:rPr lang="en-AU" sz="2400" spc="300" dirty="0">
                <a:solidFill>
                  <a:schemeClr val="bg1"/>
                </a:solidFill>
              </a:rPr>
            </a:br>
            <a:r>
              <a:rPr lang="en-AU" sz="4400" b="1" dirty="0">
                <a:solidFill>
                  <a:schemeClr val="bg1"/>
                </a:solidFill>
              </a:rPr>
              <a:t>Forces and Passive Safety</a:t>
            </a:r>
            <a:endParaRPr lang="en-A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8460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8B9E36-077D-7404-B15F-BF81C22B4B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9F76496-52CE-39F3-8808-734DF1C243A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4640829"/>
            <a:ext cx="2530258" cy="22171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BB020C1-CB75-4748-A354-5F9E1A7F4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b="1" dirty="0">
                <a:solidFill>
                  <a:schemeClr val="accent5">
                    <a:lumMod val="75000"/>
                  </a:schemeClr>
                </a:solidFill>
              </a:rPr>
              <a:t>Warm Up – revisiting active safety systems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B6C4897B-09CB-A6E6-AE7A-AF96CCDC2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4136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 dirty="0"/>
              <a:t>Safer by Design: Investigating Forces, Motion and Road Safety (L 9/10)</a:t>
            </a:r>
            <a:endParaRPr lang="en-AU" sz="1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E00CEE-1327-D0A4-E60B-C2130885F5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2937" y="6261154"/>
            <a:ext cx="1661532" cy="40456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48EB760-5B3B-826D-F60D-EA98733FD4E8}"/>
              </a:ext>
            </a:extLst>
          </p:cNvPr>
          <p:cNvSpPr txBox="1"/>
          <p:nvPr/>
        </p:nvSpPr>
        <p:spPr>
          <a:xfrm>
            <a:off x="2139746" y="1016157"/>
            <a:ext cx="85728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AU" dirty="0">
                <a:solidFill>
                  <a:schemeClr val="accent1"/>
                </a:solidFill>
                <a:effectLst/>
                <a:latin typeface="Urbanist SemiBold" panose="020B0A04040200000203" pitchFamily="34" charset="0"/>
                <a:ea typeface="Urbanist SemiBold" panose="020B0A04040200000203" pitchFamily="34" charset="0"/>
                <a:cs typeface="Urbanist SemiBold" panose="020B0A04040200000203" pitchFamily="34" charset="0"/>
              </a:rPr>
              <a:t>Active and Passive Safety (Key Resource 4)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1E645FC-909C-4E12-D000-6DDFCE6691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9746" y="1390084"/>
            <a:ext cx="7912507" cy="5054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261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56F30-C4F5-4FDA-5C06-4B84527F4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82BDF2D-CAA6-2531-AAE7-C4254FE5A27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4640829"/>
            <a:ext cx="2530258" cy="22171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D57D421-F6D2-4EC2-9733-41C4C3EB2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b="1" dirty="0">
                <a:solidFill>
                  <a:schemeClr val="accent5">
                    <a:lumMod val="75000"/>
                  </a:schemeClr>
                </a:solidFill>
              </a:rPr>
              <a:t>Exit Ticket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533A2D5-B143-C194-EBB7-7D3F5C7672DC}"/>
              </a:ext>
            </a:extLst>
          </p:cNvPr>
          <p:cNvSpPr txBox="1"/>
          <p:nvPr/>
        </p:nvSpPr>
        <p:spPr>
          <a:xfrm>
            <a:off x="1291526" y="1905506"/>
            <a:ext cx="960894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AU" sz="2400" dirty="0"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Increasing the time it takes for a collision to occur </a:t>
            </a:r>
            <a:r>
              <a:rPr lang="en-AU" sz="2400" dirty="0"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will </a:t>
            </a:r>
            <a:r>
              <a:rPr lang="en-AU" sz="2400" u="sng" dirty="0"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                                </a:t>
            </a:r>
            <a:br>
              <a:rPr lang="en-AU" sz="2400" u="sng" dirty="0"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</a:br>
            <a:r>
              <a:rPr lang="en-AU" sz="2400" u="sng" dirty="0"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                                  </a:t>
            </a:r>
            <a:r>
              <a:rPr lang="en-AU" sz="2400" dirty="0"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 the </a:t>
            </a:r>
            <a:r>
              <a:rPr lang="en-AU" sz="2400" dirty="0"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force involved.</a:t>
            </a:r>
          </a:p>
          <a:p>
            <a:pPr>
              <a:buNone/>
            </a:pPr>
            <a:endParaRPr lang="en-AU" sz="2400" dirty="0">
              <a:effectLst/>
              <a:latin typeface="+mj-lt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buNone/>
            </a:pPr>
            <a:r>
              <a:rPr lang="en-AU" sz="2400" dirty="0"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How do restraints such as seatbelts and airbags relate to inertia?</a:t>
            </a:r>
          </a:p>
          <a:p>
            <a:pPr>
              <a:buNone/>
            </a:pPr>
            <a:endParaRPr lang="en-AU" sz="2400" dirty="0">
              <a:effectLst/>
              <a:latin typeface="+mj-lt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buNone/>
            </a:pPr>
            <a:r>
              <a:rPr lang="en-AU" sz="2400" dirty="0"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What effect do crumple zones have on the energy involved in a collision? What is the role of work in this? </a:t>
            </a:r>
          </a:p>
          <a:p>
            <a:pPr>
              <a:buNone/>
            </a:pPr>
            <a:endParaRPr lang="en-AU" sz="2400" dirty="0">
              <a:effectLst/>
              <a:latin typeface="+mj-lt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D302B4AB-42BB-D854-597E-B1BBFD5EF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 dirty="0"/>
              <a:t>Safer by Design: Investigating Forces, Motion and Road Safety (L 9/10)</a:t>
            </a:r>
            <a:endParaRPr lang="en-AU" sz="1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5DBADDB-2ED7-A131-CFCB-75504F57BB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2937" y="6261154"/>
            <a:ext cx="1661532" cy="404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8944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D84412-D4FF-C9B9-C7AE-1A0E025B4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A651F8-A0B5-C9C8-6CF0-E689D46596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7580" y="2325032"/>
            <a:ext cx="6070876" cy="4309642"/>
          </a:xfrm>
        </p:spPr>
        <p:txBody>
          <a:bodyPr>
            <a:normAutofit lnSpcReduction="10000"/>
          </a:bodyPr>
          <a:lstStyle/>
          <a:p>
            <a:r>
              <a:rPr lang="en-AU" b="1" dirty="0">
                <a:solidFill>
                  <a:schemeClr val="tx1"/>
                </a:solidFill>
              </a:rPr>
              <a:t>Learning objective</a:t>
            </a:r>
          </a:p>
          <a:p>
            <a:r>
              <a:rPr lang="en-AU" dirty="0">
                <a:solidFill>
                  <a:schemeClr val="tx1"/>
                </a:solidFill>
              </a:rPr>
              <a:t>We will apply our knowledge of safety features to design, build and test a </a:t>
            </a:r>
            <a:br>
              <a:rPr lang="en-AU" dirty="0">
                <a:solidFill>
                  <a:schemeClr val="tx1"/>
                </a:solidFill>
              </a:rPr>
            </a:br>
            <a:r>
              <a:rPr lang="en-AU" dirty="0">
                <a:solidFill>
                  <a:schemeClr val="tx1"/>
                </a:solidFill>
              </a:rPr>
              <a:t>‘mini vehicle’ </a:t>
            </a:r>
          </a:p>
          <a:p>
            <a:endParaRPr lang="en-AU" sz="1600" dirty="0">
              <a:solidFill>
                <a:schemeClr val="tx1"/>
              </a:solidFill>
            </a:endParaRPr>
          </a:p>
          <a:p>
            <a:r>
              <a:rPr lang="en-AU" b="1" dirty="0">
                <a:solidFill>
                  <a:schemeClr val="tx1"/>
                </a:solidFill>
              </a:rPr>
              <a:t>Success criteria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tx1"/>
                </a:solidFill>
              </a:rPr>
              <a:t>I can create a design that meets all requirements of the brief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tx1"/>
                </a:solidFill>
              </a:rPr>
              <a:t>I can build and test the design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tx1"/>
                </a:solidFill>
              </a:rPr>
              <a:t>I can reflect on the process and evaluate the design</a:t>
            </a:r>
          </a:p>
          <a:p>
            <a:endParaRPr lang="en-AU" sz="1600" dirty="0">
              <a:solidFill>
                <a:schemeClr val="tx1"/>
              </a:solidFill>
            </a:endParaRPr>
          </a:p>
          <a:p>
            <a:endParaRPr lang="en-AU" sz="1600" dirty="0">
              <a:solidFill>
                <a:schemeClr val="tx1"/>
              </a:solidFill>
            </a:endParaRPr>
          </a:p>
          <a:p>
            <a:endParaRPr lang="en-AU" sz="1600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34DC18-FC32-3DF5-32C7-958DC6FE564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351" b="12319"/>
          <a:stretch>
            <a:fillRect/>
          </a:stretch>
        </p:blipFill>
        <p:spPr>
          <a:xfrm>
            <a:off x="7185099" y="2736071"/>
            <a:ext cx="3692889" cy="2355822"/>
          </a:xfrm>
          <a:prstGeom prst="rect">
            <a:avLst/>
          </a:prstGeom>
        </p:spPr>
      </p:pic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5377B7DD-E0BF-9831-0F77-9AE4CAD8A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 dirty="0"/>
              <a:t>Safer by Design: Investigating Forces, Motion and Road Safety (L 9/10)</a:t>
            </a:r>
            <a:endParaRPr lang="en-AU" sz="10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694CF57-F1B7-8CA2-B281-CBD2523FB1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2937" y="6261154"/>
            <a:ext cx="1661532" cy="40456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EEFB48C-128C-6AA2-2F71-EA11A6ADA03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393"/>
          <a:stretch>
            <a:fillRect/>
          </a:stretch>
        </p:blipFill>
        <p:spPr>
          <a:xfrm>
            <a:off x="0" y="-1"/>
            <a:ext cx="12192000" cy="205739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55323A5-5ECF-E18F-01BF-E7CB3EC80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67633"/>
            <a:ext cx="8479576" cy="1600200"/>
          </a:xfrm>
        </p:spPr>
        <p:txBody>
          <a:bodyPr anchor="b">
            <a:normAutofit/>
          </a:bodyPr>
          <a:lstStyle/>
          <a:p>
            <a:pPr algn="l">
              <a:lnSpc>
                <a:spcPct val="120000"/>
              </a:lnSpc>
              <a:spcAft>
                <a:spcPts val="1200"/>
              </a:spcAft>
            </a:pPr>
            <a:r>
              <a:rPr lang="en-AU" sz="2400" spc="300" dirty="0">
                <a:solidFill>
                  <a:schemeClr val="bg2">
                    <a:lumMod val="90000"/>
                  </a:schemeClr>
                </a:solidFill>
              </a:rPr>
              <a:t>LESSONS 7&amp;8</a:t>
            </a:r>
            <a:br>
              <a:rPr lang="en-AU" sz="2400" spc="300" dirty="0">
                <a:solidFill>
                  <a:schemeClr val="bg1"/>
                </a:solidFill>
              </a:rPr>
            </a:br>
            <a:r>
              <a:rPr lang="en-AU" sz="4400" b="1" dirty="0">
                <a:solidFill>
                  <a:schemeClr val="bg1"/>
                </a:solidFill>
              </a:rPr>
              <a:t>Egg Crash: Design, Build, Test</a:t>
            </a:r>
            <a:endParaRPr lang="en-A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1498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5DA3C-B8BB-3E0E-C343-DDE932911C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EEF00-4CAF-886C-9411-F86091408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b="1" dirty="0">
                <a:solidFill>
                  <a:schemeClr val="accent5">
                    <a:lumMod val="75000"/>
                  </a:schemeClr>
                </a:solidFill>
              </a:rPr>
              <a:t>Warm up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0285D1-7FD0-964F-EAE0-E5B5279CFB1F}"/>
              </a:ext>
            </a:extLst>
          </p:cNvPr>
          <p:cNvSpPr txBox="1"/>
          <p:nvPr/>
        </p:nvSpPr>
        <p:spPr>
          <a:xfrm>
            <a:off x="2028497" y="1681655"/>
            <a:ext cx="857234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2800" dirty="0"/>
              <a:t>Why are seatbelts and airbags (restraints) important for protecting vehicle occupants from injury? </a:t>
            </a:r>
          </a:p>
          <a:p>
            <a:endParaRPr lang="en-AU" sz="2800" dirty="0"/>
          </a:p>
          <a:p>
            <a:endParaRPr lang="en-AU" sz="2800" dirty="0"/>
          </a:p>
          <a:p>
            <a:r>
              <a:rPr lang="en-AU" sz="2800" dirty="0"/>
              <a:t>How do crumple zones in the vehicle structure help to reduce the severity of a crash?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D0115663-FBF5-CBE2-528F-B24AFFB42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 dirty="0"/>
              <a:t>Safer by Design: Investigating Forces, Motion and Road Safety (L 9/10)</a:t>
            </a:r>
            <a:endParaRPr lang="en-AU" sz="1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6E458B-1053-B7A9-A66C-3052ED3C84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2937" y="6261154"/>
            <a:ext cx="1661532" cy="40456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5CEDAD9-67A5-4E24-478E-4BEEF7BB3C2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0" y="4640829"/>
            <a:ext cx="2530258" cy="2217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175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1CC764-CA10-73AE-9073-70C6867541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3FE1C42-6B89-A09F-74B6-E88743539AA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0" y="4640829"/>
            <a:ext cx="2530258" cy="22171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D5C8B5-7247-0860-D5F4-B9FCC271F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b="1" dirty="0">
                <a:solidFill>
                  <a:schemeClr val="accent5">
                    <a:lumMod val="75000"/>
                  </a:schemeClr>
                </a:solidFill>
              </a:rPr>
              <a:t>DIAL in to data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9586417-4BDC-531F-19C3-D3053BBC2F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377" y="4442560"/>
            <a:ext cx="3935693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Source: Michael Rosenbrock </a:t>
            </a:r>
            <a:r>
              <a:rPr kumimoji="0" lang="en-US" altLang="en-US" sz="11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ptos" panose="020B0004020202020204" pitchFamily="34" charset="0"/>
                <a:hlinkClick r:id="rId4"/>
              </a:rPr>
              <a:t>https://michaelrosenbrock.com</a:t>
            </a:r>
            <a:endParaRPr kumimoji="0" lang="en-US" altLang="en-US" sz="18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3C8BC30-FFA6-8824-8024-70D22A5723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92937" y="6261154"/>
            <a:ext cx="1661532" cy="404566"/>
          </a:xfrm>
          <a:prstGeom prst="rect">
            <a:avLst/>
          </a:prstGeom>
        </p:spPr>
      </p:pic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65D6FAD2-295C-B046-A846-8B67D872C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43824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 dirty="0"/>
              <a:t>Safer by Design: Investigating Forces, Motion and Road Safety (L 9/10)</a:t>
            </a:r>
            <a:endParaRPr lang="en-AU" sz="10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5C0C717-C2D7-0AAA-1363-AE107A82E4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5377" y="1766170"/>
            <a:ext cx="11177862" cy="2676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5831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AD231-2C7D-ACD5-EC35-0E62CB5D63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2A77B13-2C49-F3C8-7F76-6148E3C49B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4640829"/>
            <a:ext cx="2530258" cy="22171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172A79A-7444-30FF-E80B-260A1E6A4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b="1" dirty="0">
                <a:solidFill>
                  <a:schemeClr val="accent5">
                    <a:lumMod val="75000"/>
                  </a:schemeClr>
                </a:solidFill>
              </a:rPr>
              <a:t>Exit Ticket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053409-816F-0640-9545-EBCB6762BD74}"/>
              </a:ext>
            </a:extLst>
          </p:cNvPr>
          <p:cNvSpPr txBox="1"/>
          <p:nvPr/>
        </p:nvSpPr>
        <p:spPr>
          <a:xfrm>
            <a:off x="1291526" y="1905506"/>
            <a:ext cx="960894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AU" sz="2400" dirty="0"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Were the safety features in your ‘mini vehicle’ design active or passive? Explain why.</a:t>
            </a:r>
          </a:p>
          <a:p>
            <a:pPr>
              <a:buNone/>
            </a:pPr>
            <a:endParaRPr lang="en-AU" sz="2400" dirty="0">
              <a:effectLst/>
              <a:latin typeface="+mj-lt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buNone/>
            </a:pPr>
            <a:r>
              <a:rPr lang="en-AU" sz="2400" dirty="0"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How might the results have changed if you used an uncooked egg? </a:t>
            </a:r>
          </a:p>
          <a:p>
            <a:pPr>
              <a:buNone/>
            </a:pPr>
            <a:endParaRPr lang="en-AU" sz="2400" dirty="0">
              <a:effectLst/>
              <a:latin typeface="+mj-lt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buNone/>
            </a:pPr>
            <a:r>
              <a:rPr lang="en-AU" sz="2400" dirty="0"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The tests did not explore the effect of the vehicle mass in detail, how do you predict having a heavier or lighter vehicle would affect the results? Explain using appropriate physics. </a:t>
            </a:r>
          </a:p>
          <a:p>
            <a:pPr>
              <a:buNone/>
            </a:pPr>
            <a:endParaRPr lang="en-AU" sz="2400" dirty="0">
              <a:effectLst/>
              <a:latin typeface="+mj-lt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085C1424-7556-84F8-963E-6BD9C673E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 dirty="0"/>
              <a:t>Safer by Design: Investigating Forces, Motion and Road Safety (L 9/10)</a:t>
            </a:r>
            <a:endParaRPr lang="en-AU" sz="1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8136AA-6452-B7F7-A412-CF028FADCC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2937" y="6261154"/>
            <a:ext cx="1661532" cy="404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3556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76B7E-0FAD-1610-C021-95D3CB10E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9E91E5-2CEF-7E8B-93EB-67C72F06B8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2599" y="2240307"/>
            <a:ext cx="6260960" cy="3933133"/>
          </a:xfrm>
        </p:spPr>
        <p:txBody>
          <a:bodyPr>
            <a:noAutofit/>
          </a:bodyPr>
          <a:lstStyle/>
          <a:p>
            <a:r>
              <a:rPr lang="en-AU" b="1" dirty="0">
                <a:solidFill>
                  <a:schemeClr val="tx1"/>
                </a:solidFill>
              </a:rPr>
              <a:t>Learning objective</a:t>
            </a:r>
          </a:p>
          <a:p>
            <a:r>
              <a:rPr lang="en-AU" dirty="0">
                <a:solidFill>
                  <a:schemeClr val="tx1"/>
                </a:solidFill>
              </a:rPr>
              <a:t>We will communicate the case for a specific road safety feature to a general audience </a:t>
            </a:r>
          </a:p>
          <a:p>
            <a:endParaRPr lang="en-AU" sz="900" dirty="0">
              <a:solidFill>
                <a:schemeClr val="tx1"/>
              </a:solidFill>
            </a:endParaRPr>
          </a:p>
          <a:p>
            <a:r>
              <a:rPr lang="en-AU" b="1" dirty="0">
                <a:solidFill>
                  <a:schemeClr val="tx1"/>
                </a:solidFill>
              </a:rPr>
              <a:t>Success criteria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tx1"/>
                </a:solidFill>
              </a:rPr>
              <a:t>I can explain the key details of a chosen safety feature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tx1"/>
                </a:solidFill>
              </a:rPr>
              <a:t>I can explain how the feature improves safety and connect this to the safe system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>
                <a:solidFill>
                  <a:schemeClr val="tx1"/>
                </a:solidFill>
              </a:rPr>
              <a:t>I can test the resource and reflect on potential improvements</a:t>
            </a:r>
          </a:p>
          <a:p>
            <a:endParaRPr lang="en-AU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186300-CD23-5E4B-D2D6-A9AC2705F86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609"/>
          <a:stretch>
            <a:fillRect/>
          </a:stretch>
        </p:blipFill>
        <p:spPr>
          <a:xfrm>
            <a:off x="7261964" y="2902550"/>
            <a:ext cx="4114800" cy="2712710"/>
          </a:xfrm>
          <a:prstGeom prst="rect">
            <a:avLst/>
          </a:prstGeom>
        </p:spPr>
      </p:pic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B06225AC-8C7D-710D-8903-C7470FAB0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 dirty="0"/>
              <a:t>Safer by Design: Investigating Forces, Motion and Road Safety (L 9/10)</a:t>
            </a:r>
            <a:endParaRPr lang="en-AU" sz="10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EDDE708-C21F-ACB6-6840-9C092779D8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2937" y="6261154"/>
            <a:ext cx="1661532" cy="40456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7600D6E-46A3-FEC2-ECCD-A7E135D0349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393"/>
          <a:stretch>
            <a:fillRect/>
          </a:stretch>
        </p:blipFill>
        <p:spPr>
          <a:xfrm>
            <a:off x="0" y="-1"/>
            <a:ext cx="12192000" cy="205739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073D894D-A5A7-906B-8851-11752D507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67633"/>
            <a:ext cx="8479576" cy="1600200"/>
          </a:xfrm>
        </p:spPr>
        <p:txBody>
          <a:bodyPr anchor="b">
            <a:normAutofit/>
          </a:bodyPr>
          <a:lstStyle/>
          <a:p>
            <a:pPr algn="l">
              <a:lnSpc>
                <a:spcPct val="120000"/>
              </a:lnSpc>
              <a:spcAft>
                <a:spcPts val="1200"/>
              </a:spcAft>
            </a:pPr>
            <a:r>
              <a:rPr lang="en-AU" sz="2400" spc="300" dirty="0">
                <a:solidFill>
                  <a:schemeClr val="bg2">
                    <a:lumMod val="90000"/>
                  </a:schemeClr>
                </a:solidFill>
              </a:rPr>
              <a:t>LESSON 9</a:t>
            </a:r>
            <a:br>
              <a:rPr lang="en-AU" sz="2400" spc="300" dirty="0">
                <a:solidFill>
                  <a:schemeClr val="bg1"/>
                </a:solidFill>
              </a:rPr>
            </a:br>
            <a:r>
              <a:rPr lang="en-AU" sz="4400" b="1" dirty="0">
                <a:solidFill>
                  <a:schemeClr val="bg1"/>
                </a:solidFill>
              </a:rPr>
              <a:t>Road Safety in Action</a:t>
            </a:r>
            <a:endParaRPr lang="en-A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1318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392DE0-8F65-568E-CB00-985F0558E2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25B9C-08A6-0499-E38C-A8ED4F8E2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b="1" dirty="0">
                <a:solidFill>
                  <a:schemeClr val="accent5">
                    <a:lumMod val="75000"/>
                  </a:schemeClr>
                </a:solidFill>
              </a:rPr>
              <a:t>Warm up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2CDF836F-A219-7DFB-4B03-6F700B008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 dirty="0"/>
              <a:t>Safer by Design: Investigating Forces, Motion and Road Safety (L 9/10)</a:t>
            </a:r>
            <a:endParaRPr lang="en-AU" sz="1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B44F04-B9E6-6C23-1446-50450D2B34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2937" y="6261154"/>
            <a:ext cx="1661532" cy="40456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0FDFE7F-6D24-3A83-DF0F-7875CA6191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3454264" y="948176"/>
            <a:ext cx="5283472" cy="5626389"/>
          </a:xfrm>
          <a:prstGeom prst="rect">
            <a:avLst/>
          </a:prstGeom>
        </p:spPr>
      </p:pic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57EC37AF-8F25-7863-20A1-E188CDDE687E}"/>
              </a:ext>
            </a:extLst>
          </p:cNvPr>
          <p:cNvSpPr txBox="1">
            <a:spLocks/>
          </p:cNvSpPr>
          <p:nvPr/>
        </p:nvSpPr>
        <p:spPr>
          <a:xfrm>
            <a:off x="4038600" y="65442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/>
              <a:t>Safer by Design: Investigating Forces, Motion and Road Safety (L 9/10)</a:t>
            </a:r>
            <a:endParaRPr lang="en-AU" sz="1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2EE540E-D09C-EBF4-073E-1365C5D9FADA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0000"/>
          </a:blip>
          <a:stretch>
            <a:fillRect/>
          </a:stretch>
        </p:blipFill>
        <p:spPr>
          <a:xfrm>
            <a:off x="0" y="4640829"/>
            <a:ext cx="2530258" cy="2217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31840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21293D-36D4-8C42-B2BE-FB268046FC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8E52061-6533-5DAB-7A27-B92A7701269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4640829"/>
            <a:ext cx="2530258" cy="22171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3BA6BA0-0C7A-EFC6-DD21-11697F80D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b="1" dirty="0">
                <a:solidFill>
                  <a:schemeClr val="accent5">
                    <a:lumMod val="75000"/>
                  </a:schemeClr>
                </a:solidFill>
              </a:rPr>
              <a:t>Exit Ticket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CCA18F-2350-38FA-156D-0D69B1764D8A}"/>
              </a:ext>
            </a:extLst>
          </p:cNvPr>
          <p:cNvSpPr txBox="1"/>
          <p:nvPr/>
        </p:nvSpPr>
        <p:spPr>
          <a:xfrm>
            <a:off x="1265129" y="1474619"/>
            <a:ext cx="10062274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AU" sz="2800" b="1" dirty="0"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3 most relevant things that you learnt </a:t>
            </a:r>
            <a:r>
              <a:rPr lang="en-AU" sz="2800" dirty="0"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about road safety in this unit</a:t>
            </a:r>
          </a:p>
          <a:p>
            <a:pPr>
              <a:buNone/>
            </a:pPr>
            <a:endParaRPr lang="en-AU" sz="2800" dirty="0">
              <a:latin typeface="+mj-lt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buNone/>
            </a:pPr>
            <a:endParaRPr lang="en-AU" sz="2800" dirty="0">
              <a:latin typeface="+mj-lt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buNone/>
            </a:pPr>
            <a:r>
              <a:rPr lang="en-AU" sz="2800" b="1" dirty="0"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2 things that effect road safety </a:t>
            </a:r>
            <a:r>
              <a:rPr lang="en-AU" sz="2800" dirty="0"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that you’d like to know more about</a:t>
            </a:r>
          </a:p>
          <a:p>
            <a:pPr>
              <a:buNone/>
            </a:pPr>
            <a:endParaRPr lang="en-AU" sz="2800" dirty="0">
              <a:latin typeface="+mj-lt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buNone/>
            </a:pPr>
            <a:endParaRPr lang="en-AU" sz="2800" dirty="0">
              <a:latin typeface="+mj-lt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buNone/>
            </a:pPr>
            <a:r>
              <a:rPr lang="en-AU" sz="2800" b="1" dirty="0"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1 top tip for being safer </a:t>
            </a:r>
            <a:r>
              <a:rPr lang="en-AU" sz="2800" dirty="0">
                <a:effectLst/>
                <a:latin typeface="+mj-lt"/>
                <a:ea typeface="Aptos" panose="020B0004020202020204" pitchFamily="34" charset="0"/>
                <a:cs typeface="Aptos" panose="020B0004020202020204" pitchFamily="34" charset="0"/>
              </a:rPr>
              <a:t>that you’d share with people that have not done this unit </a:t>
            </a:r>
          </a:p>
          <a:p>
            <a:pPr>
              <a:buNone/>
            </a:pPr>
            <a:endParaRPr lang="en-AU" sz="24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E7A703FA-6E47-6154-5E3E-D1BB586F52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 dirty="0"/>
              <a:t>Safer by Design: Investigating Forces, Motion and Road Safety (L 9/10)</a:t>
            </a:r>
            <a:endParaRPr lang="en-AU" sz="1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28371A6-D47B-8EDE-5BC9-3AA558511E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2937" y="6261154"/>
            <a:ext cx="1661532" cy="404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25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52889A-E78E-3269-E897-1FF2017C0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F04737C-3F15-44F6-24CF-A8442947071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4640829"/>
            <a:ext cx="2530258" cy="22171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BD855D7-589B-8B9B-B1A7-94B957C07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b="1" dirty="0">
                <a:solidFill>
                  <a:schemeClr val="accent5">
                    <a:lumMod val="75000"/>
                  </a:schemeClr>
                </a:solidFill>
              </a:rPr>
              <a:t>Dataset 1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F021EEE-147C-CD53-8B3B-54206DE17F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2937" y="6261154"/>
            <a:ext cx="1661532" cy="4045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2821D27-D50D-E9D8-F18F-6DD8280242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942" y="1417472"/>
            <a:ext cx="10800115" cy="3281147"/>
          </a:xfrm>
          <a:prstGeom prst="rect">
            <a:avLst/>
          </a:prstGeom>
        </p:spPr>
      </p:pic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82B19B61-931C-8D3A-8BDA-149422A84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 dirty="0"/>
              <a:t>Safer by Design: Investigating Forces, Motion and Road Safety (L 9/10)</a:t>
            </a:r>
            <a:endParaRPr lang="en-AU" sz="1000" dirty="0"/>
          </a:p>
        </p:txBody>
      </p:sp>
    </p:spTree>
    <p:extLst>
      <p:ext uri="{BB962C8B-B14F-4D97-AF65-F5344CB8AC3E}">
        <p14:creationId xmlns:p14="http://schemas.microsoft.com/office/powerpoint/2010/main" val="2507079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53EE1-7F3B-81EC-BCAB-5A4ED7EC7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DD059DC-D890-4512-A584-DAD7BCDA441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4640829"/>
            <a:ext cx="2530258" cy="22171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815FB08-78CE-1A8F-B826-D4D7E32DA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b="1" dirty="0">
                <a:solidFill>
                  <a:schemeClr val="accent5">
                    <a:lumMod val="75000"/>
                  </a:schemeClr>
                </a:solidFill>
              </a:rPr>
              <a:t>Dataset 2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84B2E1-BD38-04D0-CA09-5D4AD036EF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2937" y="6261154"/>
            <a:ext cx="1661532" cy="404566"/>
          </a:xfrm>
          <a:prstGeom prst="rect">
            <a:avLst/>
          </a:prstGeom>
        </p:spPr>
      </p:pic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C00C9782-4F5E-61C6-7423-6CA2FA5C8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 dirty="0"/>
              <a:t>Safer by Design: Investigating Forces, Motion and Road Safety (L 9/10)</a:t>
            </a:r>
            <a:endParaRPr lang="en-AU" sz="1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88A98D3-07E1-F58D-E5C2-18441DE754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1099" y="1102161"/>
            <a:ext cx="8769801" cy="502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750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074EAC-D537-6C02-E7E1-1BE846D982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AB5C6B0-A668-F8ED-6B84-95193E06E82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4640829"/>
            <a:ext cx="2530258" cy="22171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D91DC6B-EB5A-5E79-1F36-4ACF6F7BE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b="1" dirty="0">
                <a:solidFill>
                  <a:schemeClr val="accent5">
                    <a:lumMod val="75000"/>
                  </a:schemeClr>
                </a:solidFill>
              </a:rPr>
              <a:t>Dataset 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63D1101-0725-1413-9A52-56B0006B4E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2937" y="6261154"/>
            <a:ext cx="1661532" cy="404566"/>
          </a:xfrm>
          <a:prstGeom prst="rect">
            <a:avLst/>
          </a:prstGeom>
        </p:spPr>
      </p:pic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6B8B827D-D81F-A731-610E-CE549CBB9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 dirty="0"/>
              <a:t>Safer by Design: Investigating Forces, Motion and Road Safety (L 9/10)</a:t>
            </a:r>
            <a:endParaRPr lang="en-AU" sz="10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5EA627C-6070-33BD-EA76-415B4D7C03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7490" y="1080666"/>
            <a:ext cx="9097020" cy="5044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181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E50AD-56EA-3C91-489E-3347C459B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00B06-30E2-463F-4634-6CC2A3738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b="1" dirty="0">
                <a:solidFill>
                  <a:schemeClr val="accent5">
                    <a:lumMod val="75000"/>
                  </a:schemeClr>
                </a:solidFill>
              </a:rPr>
              <a:t>Dataset 4</a:t>
            </a:r>
            <a:endParaRPr lang="en-AU" sz="4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77CEED-4663-5E94-D96B-F755EF12E5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2937" y="6261154"/>
            <a:ext cx="1661532" cy="404566"/>
          </a:xfrm>
          <a:prstGeom prst="rect">
            <a:avLst/>
          </a:prstGeom>
        </p:spPr>
      </p:pic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D31B2A4A-8062-F2BB-4C7E-ED6185220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 dirty="0"/>
              <a:t>Safer by Design: Investigating Forces, Motion and Road Safety (L 9/10)</a:t>
            </a:r>
            <a:endParaRPr lang="en-AU" sz="1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0A34CAE-4E09-ADE6-48EC-9469700DB5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9293" y="1288959"/>
            <a:ext cx="6733413" cy="407356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9ABF63D-0AB1-BB05-E742-F01EEA1B5C5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0000"/>
          </a:blip>
          <a:stretch>
            <a:fillRect/>
          </a:stretch>
        </p:blipFill>
        <p:spPr>
          <a:xfrm>
            <a:off x="0" y="4640829"/>
            <a:ext cx="2530258" cy="2217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0861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480D8-DABF-6E74-C7DA-5A9C5263B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F9E53E8-78C0-C770-70B6-AD45ED736C0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4640829"/>
            <a:ext cx="2530258" cy="22171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82876DE-0F90-648A-8FE5-91C6F7E73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b="1" dirty="0">
                <a:solidFill>
                  <a:schemeClr val="accent5">
                    <a:lumMod val="75000"/>
                  </a:schemeClr>
                </a:solidFill>
              </a:rPr>
              <a:t>Dataset 5</a:t>
            </a:r>
            <a:endParaRPr lang="en-AU" sz="4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7148AA-D0BD-E2C1-5CE6-07CD2A4700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2937" y="6261154"/>
            <a:ext cx="1661532" cy="404566"/>
          </a:xfrm>
          <a:prstGeom prst="rect">
            <a:avLst/>
          </a:prstGeom>
        </p:spPr>
      </p:pic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B06BF306-C820-24C9-C343-B64028C43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000" dirty="0"/>
              <a:t>Safer by Design: Investigating Forces, Motion and Road Safety (L 9/10)</a:t>
            </a:r>
            <a:endParaRPr lang="en-AU" sz="10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4C53E0F-D927-B691-2B8B-4555C1CE84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4749" y="959278"/>
            <a:ext cx="8782501" cy="5315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81832"/>
      </p:ext>
    </p:extLst>
  </p:cSld>
  <p:clrMapOvr>
    <a:masterClrMapping/>
  </p:clrMapOvr>
</p:sld>
</file>

<file path=ppt/theme/theme1.xml><?xml version="1.0" encoding="utf-8"?>
<a:theme xmlns:a="http://schemas.openxmlformats.org/drawingml/2006/main" name="RSEV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RSEV">
      <a:majorFont>
        <a:latin typeface="Urbanist"/>
        <a:ea typeface=""/>
        <a:cs typeface=""/>
      </a:majorFont>
      <a:minorFont>
        <a:latin typeface="Urbanis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RSEV" id="{437D843C-3685-4830-93BB-1320F28CBCB9}" vid="{252E5A4A-036F-4C80-B534-48075A7753F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8508736-94ec-4dd1-8563-5c3a3e485623">
      <Terms xmlns="http://schemas.microsoft.com/office/infopath/2007/PartnerControls"/>
    </lcf76f155ced4ddcb4097134ff3c332f>
    <TaxCatchAll xmlns="9c63a3b2-12db-41e3-a7f3-0b32e13cfc4e" xsi:nil="true"/>
    <_dlc_DocId xmlns="8f143747-275f-4cfa-892a-c356569ab1a3">VSWVZ7TV67TN-1519914207-2125</_dlc_DocId>
    <_dlc_DocIdUrl xmlns="8f143747-275f-4cfa-892a-c356569ab1a3">
      <Url>https://vicroads.sharepoint.com/sites/VG000411/ReportingHub/_layouts/15/DocIdRedir.aspx?ID=VSWVZ7TV67TN-1519914207-2125</Url>
      <Description>VSWVZ7TV67TN-1519914207-2125</Description>
    </_dlc_DocIdUr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8B492F0E6542C47887C22FBC41F74A0" ma:contentTypeVersion="7" ma:contentTypeDescription="Create a new document." ma:contentTypeScope="" ma:versionID="491288727e8b831afed2696d8dbea595">
  <xsd:schema xmlns:xsd="http://www.w3.org/2001/XMLSchema" xmlns:xs="http://www.w3.org/2001/XMLSchema" xmlns:p="http://schemas.microsoft.com/office/2006/metadata/properties" xmlns:ns2="fdbdf091-8dc2-4b0b-a5a8-574442cd0147" xmlns:ns3="f638aa31-1ec4-491d-b79f-d706e0a8a0dc" xmlns:ns4="f8508736-94ec-4dd1-8563-5c3a3e485623" xmlns:ns5="9c63a3b2-12db-41e3-a7f3-0b32e13cfc4e" xmlns:ns6="8f143747-275f-4cfa-892a-c356569ab1a3" targetNamespace="http://schemas.microsoft.com/office/2006/metadata/properties" ma:root="true" ma:fieldsID="4ffa74d763c20f828eece120c8f3bc86" ns2:_="" ns3:_="" ns4:_="" ns5:_="" ns6:_="">
    <xsd:import namespace="fdbdf091-8dc2-4b0b-a5a8-574442cd0147"/>
    <xsd:import namespace="f638aa31-1ec4-491d-b79f-d706e0a8a0dc"/>
    <xsd:import namespace="f8508736-94ec-4dd1-8563-5c3a3e485623"/>
    <xsd:import namespace="9c63a3b2-12db-41e3-a7f3-0b32e13cfc4e"/>
    <xsd:import namespace="8f143747-275f-4cfa-892a-c356569ab1a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4:lcf76f155ced4ddcb4097134ff3c332f" minOccurs="0"/>
                <xsd:element ref="ns5:TaxCatchAll" minOccurs="0"/>
                <xsd:element ref="ns4:MediaServiceObjectDetectorVersions" minOccurs="0"/>
                <xsd:element ref="ns4:MediaLengthInSeconds" minOccurs="0"/>
                <xsd:element ref="ns4:MediaServiceSearchProperties" minOccurs="0"/>
                <xsd:element ref="ns6:_dlc_DocId" minOccurs="0"/>
                <xsd:element ref="ns6:_dlc_DocIdUrl" minOccurs="0"/>
                <xsd:element ref="ns6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bdf091-8dc2-4b0b-a5a8-574442cd01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38aa31-1ec4-491d-b79f-d706e0a8a0dc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508736-94ec-4dd1-8563-5c3a3e485623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02e39827-7633-4725-95e2-462bd363dd9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63a3b2-12db-41e3-a7f3-0b32e13cfc4e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6ce80a1d-052c-4a3e-ab2f-826d91ea6dbe}" ma:internalName="TaxCatchAll" ma:showField="CatchAllData" ma:web="8f143747-275f-4cfa-892a-c356569ab1a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143747-275f-4cfa-892a-c356569ab1a3" elementFormDefault="qualified">
    <xsd:import namespace="http://schemas.microsoft.com/office/2006/documentManagement/types"/>
    <xsd:import namespace="http://schemas.microsoft.com/office/infopath/2007/PartnerControls"/>
    <xsd:element name="_dlc_DocId" ma:index="24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2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6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88E97324-38BA-45E6-8350-E0DC64336BD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1E7D2A4-D39D-4FB0-A566-9B5B6E5E37DE}">
  <ds:schemaRefs>
    <ds:schemaRef ds:uri="http://schemas.microsoft.com/office/2006/metadata/properties"/>
    <ds:schemaRef ds:uri="72954b72-a257-434c-979b-eb92632faa90"/>
    <ds:schemaRef ds:uri="http://purl.org/dc/elements/1.1/"/>
    <ds:schemaRef ds:uri="http://schemas.microsoft.com/office/2006/documentManagement/types"/>
    <ds:schemaRef ds:uri="7af124fe-44b6-4222-a8e3-559124930b79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CDC086C-5DA1-4DAD-AC58-9DF500CD7B37}"/>
</file>

<file path=customXml/itemProps4.xml><?xml version="1.0" encoding="utf-8"?>
<ds:datastoreItem xmlns:ds="http://schemas.openxmlformats.org/officeDocument/2006/customXml" ds:itemID="{897D549A-E210-46D2-920D-46148959530C}"/>
</file>

<file path=docMetadata/LabelInfo.xml><?xml version="1.0" encoding="utf-8"?>
<clbl:labelList xmlns:clbl="http://schemas.microsoft.com/office/2020/mipLabelMetadata">
  <clbl:label id="{906fd932-e23a-4c56-b72d-cd1ac85ce494}" enabled="1" method="Privileged" siteId="{5094c7a7-0748-466e-941e-72882c3097ba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RSEV</Template>
  <TotalTime>3166</TotalTime>
  <Words>2017</Words>
  <Application>Microsoft Office PowerPoint</Application>
  <PresentationFormat>Widescreen</PresentationFormat>
  <Paragraphs>249</Paragraphs>
  <Slides>43</Slides>
  <Notes>14</Notes>
  <HiddenSlides>0</HiddenSlides>
  <MMClips>5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9" baseType="lpstr">
      <vt:lpstr>Aptos</vt:lpstr>
      <vt:lpstr>Arial</vt:lpstr>
      <vt:lpstr>Cambria Math</vt:lpstr>
      <vt:lpstr>Urbanist</vt:lpstr>
      <vt:lpstr>Urbanist SemiBold</vt:lpstr>
      <vt:lpstr>RSEV</vt:lpstr>
      <vt:lpstr>LESSON 1 The Safe System</vt:lpstr>
      <vt:lpstr>Road Safety</vt:lpstr>
      <vt:lpstr>The Safe System</vt:lpstr>
      <vt:lpstr>DIAL in to data</vt:lpstr>
      <vt:lpstr>Dataset 1</vt:lpstr>
      <vt:lpstr>Dataset 2</vt:lpstr>
      <vt:lpstr>Dataset 3</vt:lpstr>
      <vt:lpstr>Dataset 4</vt:lpstr>
      <vt:lpstr>Dataset 5</vt:lpstr>
      <vt:lpstr>Dataset 6</vt:lpstr>
      <vt:lpstr>Dataset 7</vt:lpstr>
      <vt:lpstr>Exit Ticket</vt:lpstr>
      <vt:lpstr>LESSON 2 Safer Speeds</vt:lpstr>
      <vt:lpstr>Warm Up – Safer Speeds</vt:lpstr>
      <vt:lpstr>Vehicle Crash Test (1)</vt:lpstr>
      <vt:lpstr>Vehicle Crash Test (2)</vt:lpstr>
      <vt:lpstr>Vehicle Crash Test (1)</vt:lpstr>
      <vt:lpstr>Dataset 8</vt:lpstr>
      <vt:lpstr>Dataset 9</vt:lpstr>
      <vt:lpstr>Exit Ticket</vt:lpstr>
      <vt:lpstr>LESSON 3 Stopping Distances</vt:lpstr>
      <vt:lpstr>Warm Up – kinetic energy and speed</vt:lpstr>
      <vt:lpstr>Warm Up - answers</vt:lpstr>
      <vt:lpstr>Exit Ticket – three second rule</vt:lpstr>
      <vt:lpstr>LESSON 4 Reaction Times Experiment</vt:lpstr>
      <vt:lpstr>Warm Up – driving distractions</vt:lpstr>
      <vt:lpstr>How we react</vt:lpstr>
      <vt:lpstr>Ruler drop reaction test</vt:lpstr>
      <vt:lpstr>Exit Ticket – reaction times experiment</vt:lpstr>
      <vt:lpstr>LESSON 5 Vehicle Safety Features</vt:lpstr>
      <vt:lpstr>Warm Up – distraction</vt:lpstr>
      <vt:lpstr>Safer vehicles</vt:lpstr>
      <vt:lpstr>Vehicle Safety Features</vt:lpstr>
      <vt:lpstr>Exit Ticket - ADAS</vt:lpstr>
      <vt:lpstr>LESSON 6 Forces and Passive Safety</vt:lpstr>
      <vt:lpstr>Warm Up – revisiting active safety systems</vt:lpstr>
      <vt:lpstr>Exit Ticket</vt:lpstr>
      <vt:lpstr>LESSONS 7&amp;8 Egg Crash: Design, Build, Test</vt:lpstr>
      <vt:lpstr>Warm up</vt:lpstr>
      <vt:lpstr>Exit Ticket</vt:lpstr>
      <vt:lpstr>LESSON 9 Road Safety in Action</vt:lpstr>
      <vt:lpstr>Warm up</vt:lpstr>
      <vt:lpstr>Exit Ticket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Rosenbrock</dc:creator>
  <cp:lastModifiedBy>Kathy A Tessier (DTP)</cp:lastModifiedBy>
  <cp:revision>63</cp:revision>
  <cp:lastPrinted>2026-04-25T14:19:29Z</cp:lastPrinted>
  <dcterms:created xsi:type="dcterms:W3CDTF">2026-03-04T00:05:51Z</dcterms:created>
  <dcterms:modified xsi:type="dcterms:W3CDTF">2026-07-22T06:29:56Z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0x010100F8B492F0E6542C47887C22FBC41F74A0</vt:lpwstr>
  </property>
  <property fmtid="{D5CDD505-2E9C-101B-9397-08002B2CF9AE}" pid="3" name="MediaServiceImageTags">
    <vt:lpwstr/>
  </property>
  <property fmtid="{D5CDD505-2E9C-101B-9397-08002B2CF9AE}" pid="4" name="_dlc_DocIdItemGuid">
    <vt:lpwstr>787ed756-e19e-49c6-89db-9e650c946043</vt:lpwstr>
  </property>
</Properties>
</file>