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>
      <p:cViewPr varScale="1">
        <p:scale>
          <a:sx n="64" d="100"/>
          <a:sy n="64" d="100"/>
        </p:scale>
        <p:origin x="1344" y="4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F164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F164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F164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F164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705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214943" y="9715107"/>
            <a:ext cx="5386554" cy="9509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8155" y="1122532"/>
            <a:ext cx="10500360" cy="93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F164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88606" y="3392432"/>
            <a:ext cx="9166225" cy="5182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roadsafetyeducation@tac.vic.gov.au" TargetMode="External"/><Relationship Id="rId3" Type="http://schemas.openxmlformats.org/officeDocument/2006/relationships/hyperlink" Target="http://www.ptv.vic.gov.au/more/travelling-on-the-network/travelling-safely/" TargetMode="External"/><Relationship Id="rId7" Type="http://schemas.openxmlformats.org/officeDocument/2006/relationships/hyperlink" Target="https://www.roadsafetyeducation.vic.gov.au/home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roadsafetyeducation.vic.gov.au/educational-resources/programs/bike-ed-new" TargetMode="External"/><Relationship Id="rId5" Type="http://schemas.openxmlformats.org/officeDocument/2006/relationships/hyperlink" Target="http://www.tac.vic.gov.au/road-safety/road-users/e-scooters" TargetMode="External"/><Relationship Id="rId4" Type="http://schemas.openxmlformats.org/officeDocument/2006/relationships/hyperlink" Target="https://transport.vic.gov.au/road-and-active-transport/active-transport/bicycles/cycling-with-childr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3EUCmSwya8o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376655-C257-3A25-DDD7-B6B0FBDC0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97"/>
            <a:ext cx="20104096" cy="1130855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7834441"/>
            <a:ext cx="20104100" cy="1411605"/>
          </a:xfrm>
          <a:custGeom>
            <a:avLst/>
            <a:gdLst/>
            <a:ahLst/>
            <a:cxnLst/>
            <a:rect l="l" t="t" r="r" b="b"/>
            <a:pathLst>
              <a:path w="20104100" h="1411604">
                <a:moveTo>
                  <a:pt x="20104099" y="0"/>
                </a:moveTo>
                <a:lnTo>
                  <a:pt x="0" y="0"/>
                </a:lnTo>
                <a:lnTo>
                  <a:pt x="0" y="1411349"/>
                </a:lnTo>
                <a:lnTo>
                  <a:pt x="20104099" y="1411349"/>
                </a:lnTo>
                <a:lnTo>
                  <a:pt x="20104099" y="0"/>
                </a:lnTo>
                <a:close/>
              </a:path>
            </a:pathLst>
          </a:custGeom>
          <a:solidFill>
            <a:srgbClr val="F164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0668" y="8243609"/>
            <a:ext cx="1808797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Practical</a:t>
            </a:r>
            <a:r>
              <a:rPr sz="3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spark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important</a:t>
            </a:r>
            <a:r>
              <a:rPr sz="33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conversations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3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3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school.</a:t>
            </a:r>
            <a:endParaRPr sz="3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0668" y="10068694"/>
            <a:ext cx="5741035" cy="553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700" dirty="0">
                <a:latin typeface="Arial"/>
                <a:cs typeface="Arial"/>
              </a:rPr>
              <a:t>Feel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free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add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extra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slides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sui</a:t>
            </a:r>
            <a:r>
              <a:rPr lang="en-AU" sz="1700" dirty="0">
                <a:latin typeface="Arial"/>
                <a:cs typeface="Arial"/>
              </a:rPr>
              <a:t>t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your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school</a:t>
            </a:r>
            <a:r>
              <a:rPr sz="1700" spc="2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community, </a:t>
            </a:r>
            <a:r>
              <a:rPr sz="1700" dirty="0">
                <a:latin typeface="Arial"/>
                <a:cs typeface="Arial"/>
              </a:rPr>
              <a:t>but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please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do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not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alter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existing</a:t>
            </a:r>
            <a:r>
              <a:rPr sz="1700" spc="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road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safety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content.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background with a triangle&#10;&#10;AI-generated content may be incorrect.">
            <a:extLst>
              <a:ext uri="{FF2B5EF4-FFF2-40B4-BE49-F238E27FC236}">
                <a16:creationId xmlns:a16="http://schemas.microsoft.com/office/drawing/2014/main" id="{3CEE98A6-6D21-0738-DCFE-CE0A76AA6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155" y="914400"/>
            <a:ext cx="105003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Additional</a:t>
            </a:r>
            <a:r>
              <a:rPr spc="10" dirty="0"/>
              <a:t> </a:t>
            </a:r>
            <a:r>
              <a:rPr spc="-10" dirty="0"/>
              <a:t>resources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E0DBC37-7F11-D7B3-C8A5-8A13500C7781}"/>
              </a:ext>
            </a:extLst>
          </p:cNvPr>
          <p:cNvSpPr txBox="1"/>
          <p:nvPr/>
        </p:nvSpPr>
        <p:spPr>
          <a:xfrm>
            <a:off x="1118155" y="2073275"/>
            <a:ext cx="9582150" cy="5782224"/>
          </a:xfrm>
          <a:prstGeom prst="rect">
            <a:avLst/>
          </a:prstGeom>
        </p:spPr>
        <p:txBody>
          <a:bodyPr vert="horz" wrap="square" lIns="0" tIns="330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0"/>
              </a:spcBef>
            </a:pPr>
            <a:r>
              <a:rPr sz="3600" b="1" dirty="0">
                <a:solidFill>
                  <a:schemeClr val="bg1"/>
                </a:solidFill>
                <a:latin typeface="Arial"/>
                <a:cs typeface="Arial"/>
              </a:rPr>
              <a:t>Click</a:t>
            </a:r>
            <a:r>
              <a:rPr sz="36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36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chemeClr val="bg1"/>
                </a:solidFill>
                <a:latin typeface="Arial"/>
                <a:cs typeface="Arial"/>
              </a:rPr>
              <a:t>below links</a:t>
            </a:r>
            <a:r>
              <a:rPr sz="36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sz="36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chemeClr val="bg1"/>
                </a:solidFill>
                <a:latin typeface="Arial"/>
                <a:cs typeface="Arial"/>
              </a:rPr>
              <a:t>learn </a:t>
            </a:r>
            <a:r>
              <a:rPr sz="3600" b="1" spc="-10" dirty="0">
                <a:solidFill>
                  <a:schemeClr val="bg1"/>
                </a:solidFill>
                <a:latin typeface="Arial"/>
                <a:cs typeface="Arial"/>
              </a:rPr>
              <a:t>more.</a:t>
            </a:r>
            <a:endParaRPr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lang="en-AU" sz="36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Transport tips</a:t>
            </a:r>
            <a:endParaRPr lang="en-AU" sz="3600" u="sng" spc="-10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855"/>
              </a:spcBef>
              <a:buChar char="•"/>
              <a:tabLst>
                <a:tab pos="431165" algn="l"/>
              </a:tabLst>
            </a:pPr>
            <a:r>
              <a:rPr lang="en-AU" sz="36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Cyclist safety</a:t>
            </a:r>
            <a:endParaRPr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855"/>
              </a:spcBef>
              <a:buChar char="•"/>
              <a:tabLst>
                <a:tab pos="431165" algn="l"/>
              </a:tabLst>
            </a:pPr>
            <a:r>
              <a:rPr lang="en-AU" sz="36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E-scooter road rules</a:t>
            </a:r>
            <a:endParaRPr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855"/>
              </a:spcBef>
              <a:buChar char="•"/>
              <a:tabLst>
                <a:tab pos="431165" algn="l"/>
              </a:tabLst>
            </a:pPr>
            <a:r>
              <a:rPr lang="en-AU" sz="36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Bike Ed Program for schools</a:t>
            </a:r>
            <a:r>
              <a:rPr sz="36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860"/>
              </a:spcBef>
              <a:buChar char="•"/>
              <a:tabLst>
                <a:tab pos="431165" algn="l"/>
              </a:tabLst>
            </a:pPr>
            <a:r>
              <a:rPr lang="en-AU" sz="36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Road Safety Education Victoria</a:t>
            </a:r>
            <a:endParaRPr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5"/>
              </a:spcBef>
            </a:pPr>
            <a:endParaRPr lang="en-AU"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5"/>
              </a:spcBef>
            </a:pP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If</a:t>
            </a:r>
            <a:r>
              <a:rPr sz="2600" spc="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you</a:t>
            </a:r>
            <a:r>
              <a:rPr sz="2600" spc="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have</a:t>
            </a:r>
            <a:r>
              <a:rPr sz="2600" spc="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any</a:t>
            </a:r>
            <a:r>
              <a:rPr sz="2600" spc="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questions</a:t>
            </a:r>
            <a:r>
              <a:rPr sz="2600" spc="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about</a:t>
            </a:r>
            <a:r>
              <a:rPr sz="2600" spc="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these</a:t>
            </a:r>
            <a:r>
              <a:rPr sz="2600" spc="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resources,</a:t>
            </a:r>
            <a:r>
              <a:rPr sz="2600" spc="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please</a:t>
            </a:r>
            <a:r>
              <a:rPr sz="2600" spc="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chemeClr val="bg1"/>
                </a:solidFill>
                <a:latin typeface="Arial"/>
                <a:cs typeface="Arial"/>
              </a:rPr>
              <a:t>contact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2600" spc="-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TAC</a:t>
            </a:r>
            <a:r>
              <a:rPr sz="26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Education</a:t>
            </a:r>
            <a:r>
              <a:rPr sz="2600" spc="-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chemeClr val="bg1"/>
                </a:solidFill>
                <a:latin typeface="Arial"/>
                <a:cs typeface="Arial"/>
              </a:rPr>
              <a:t>Team</a:t>
            </a:r>
            <a:r>
              <a:rPr sz="26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at</a:t>
            </a:r>
            <a:r>
              <a:rPr sz="26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chemeClr val="bg1"/>
                </a:solid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roadsafetyeducation@tac.vic.gov.au</a:t>
            </a:r>
            <a:endParaRPr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705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051766" y="0"/>
            <a:ext cx="11052810" cy="10666095"/>
            <a:chOff x="9051766" y="0"/>
            <a:chExt cx="11052810" cy="10666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14942" y="9715107"/>
              <a:ext cx="5386554" cy="950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1766" y="0"/>
              <a:ext cx="11052333" cy="1008336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18155" y="3966410"/>
            <a:ext cx="6684009" cy="3342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video is part of the</a:t>
            </a:r>
            <a:r>
              <a:rPr sz="3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TAC’s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Migration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Project,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designed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help parents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carers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establish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habits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very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beginning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secondary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school.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8" name="Online Media 7" descr="The Safe Migration Project - Starting Secondary School">
            <a:hlinkClick r:id="" action="ppaction://media"/>
            <a:extLst>
              <a:ext uri="{FF2B5EF4-FFF2-40B4-BE49-F238E27FC236}">
                <a16:creationId xmlns:a16="http://schemas.microsoft.com/office/drawing/2014/main" id="{091095D8-D892-3F0B-FA72-7584386F93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912883" y="3014374"/>
            <a:ext cx="9286216" cy="524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155" y="3861701"/>
            <a:ext cx="8254365" cy="5391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43840">
              <a:lnSpc>
                <a:spcPct val="100800"/>
              </a:lnSpc>
              <a:spcBef>
                <a:spcPts val="9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Help to keep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children and teens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safe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around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schools.</a:t>
            </a:r>
            <a:endParaRPr sz="3600">
              <a:latin typeface="Arial"/>
              <a:cs typeface="Arial"/>
            </a:endParaRPr>
          </a:p>
          <a:p>
            <a:pPr marL="431165" marR="5080" indent="-419100">
              <a:lnSpc>
                <a:spcPct val="100800"/>
              </a:lnSpc>
              <a:spcBef>
                <a:spcPts val="247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teens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still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developing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awareness of road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endParaRPr sz="3600">
              <a:latin typeface="Arial"/>
              <a:cs typeface="Arial"/>
            </a:endParaRPr>
          </a:p>
          <a:p>
            <a:pPr marL="431165" marR="441325" indent="-419100">
              <a:lnSpc>
                <a:spcPct val="100800"/>
              </a:lnSpc>
              <a:spcBef>
                <a:spcPts val="2470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Slow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drive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extra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around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neighbourhoods</a:t>
            </a:r>
            <a:endParaRPr sz="3600">
              <a:latin typeface="Arial"/>
              <a:cs typeface="Arial"/>
            </a:endParaRPr>
          </a:p>
          <a:p>
            <a:pPr marL="431165" marR="133350" indent="-419100">
              <a:lnSpc>
                <a:spcPct val="100800"/>
              </a:lnSpc>
              <a:spcBef>
                <a:spcPts val="247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Driving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below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speed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limits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helps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keep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communities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8155" y="1331950"/>
            <a:ext cx="11588750" cy="183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0"/>
              </a:spcBef>
            </a:pPr>
            <a:r>
              <a:rPr dirty="0"/>
              <a:t>Slow</a:t>
            </a:r>
            <a:r>
              <a:rPr spc="10" dirty="0"/>
              <a:t> </a:t>
            </a:r>
            <a:r>
              <a:rPr dirty="0"/>
              <a:t>down</a:t>
            </a:r>
            <a:r>
              <a:rPr spc="10" dirty="0"/>
              <a:t> </a:t>
            </a:r>
            <a:r>
              <a:rPr dirty="0"/>
              <a:t>when</a:t>
            </a:r>
            <a:r>
              <a:rPr spc="10" dirty="0"/>
              <a:t> </a:t>
            </a:r>
            <a:r>
              <a:rPr dirty="0"/>
              <a:t>driving</a:t>
            </a:r>
            <a:r>
              <a:rPr spc="10" dirty="0"/>
              <a:t> </a:t>
            </a:r>
            <a:r>
              <a:rPr spc="-10" dirty="0"/>
              <a:t>around </a:t>
            </a:r>
            <a:r>
              <a:rPr dirty="0"/>
              <a:t>school</a:t>
            </a:r>
            <a:r>
              <a:rPr spc="10" dirty="0"/>
              <a:t> </a:t>
            </a:r>
            <a:r>
              <a:rPr spc="-10" dirty="0"/>
              <a:t>neighbourhoods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0840502" y="0"/>
            <a:ext cx="9263597" cy="9172495"/>
            <a:chOff x="10840502" y="0"/>
            <a:chExt cx="9263597" cy="91724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22255" y="0"/>
              <a:ext cx="6481844" cy="7466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40502" y="3832344"/>
              <a:ext cx="7989284" cy="53401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155" y="2552840"/>
            <a:ext cx="9978390" cy="72599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21995">
              <a:lnSpc>
                <a:spcPct val="100800"/>
              </a:lnSpc>
              <a:spcBef>
                <a:spcPts val="90"/>
              </a:spcBef>
            </a:pPr>
            <a:r>
              <a:rPr lang="en-AU" sz="3600" b="1" spc="-10" dirty="0">
                <a:solidFill>
                  <a:srgbClr val="FFFFFF"/>
                </a:solidFill>
                <a:latin typeface="Arial"/>
                <a:cs typeface="Arial"/>
              </a:rPr>
              <a:t>Support your child in planning and travelling independently and safely.</a:t>
            </a:r>
            <a:endParaRPr lang="en-AU" sz="3600" dirty="0">
              <a:latin typeface="Arial"/>
              <a:cs typeface="Arial"/>
            </a:endParaRPr>
          </a:p>
          <a:p>
            <a:pPr marL="431165" marR="1421130" indent="-419100">
              <a:lnSpc>
                <a:spcPct val="100800"/>
              </a:lnSpc>
              <a:spcBef>
                <a:spcPts val="2475"/>
              </a:spcBef>
              <a:buChar char="•"/>
              <a:tabLst>
                <a:tab pos="431165" algn="l"/>
              </a:tabLst>
            </a:pP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lang="en-AU"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AU"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safest</a:t>
            </a:r>
            <a:r>
              <a:rPr lang="en-AU"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route</a:t>
            </a:r>
            <a:r>
              <a:rPr lang="en-AU"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3600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lang="en-AU" sz="3600" b="1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lang="en-AU"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36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lang="en-AU"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3600" b="1" spc="-25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lang="en-AU" sz="3600" b="1" dirty="0">
                <a:solidFill>
                  <a:srgbClr val="FFFFFF"/>
                </a:solidFill>
                <a:latin typeface="Arial"/>
                <a:cs typeface="Arial"/>
              </a:rPr>
              <a:t>necessarily</a:t>
            </a:r>
            <a:r>
              <a:rPr lang="en-AU" sz="3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36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lang="en-AU"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36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AU"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AU" sz="3600" b="1" spc="-10" dirty="0">
                <a:solidFill>
                  <a:srgbClr val="FFFFFF"/>
                </a:solidFill>
                <a:latin typeface="Arial"/>
                <a:cs typeface="Arial"/>
              </a:rPr>
              <a:t>quickest</a:t>
            </a:r>
            <a:endParaRPr lang="en-AU" sz="3600" dirty="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168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3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route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together</a:t>
            </a:r>
            <a:r>
              <a:rPr sz="3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term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starts</a:t>
            </a:r>
            <a:endParaRPr sz="3600" dirty="0">
              <a:latin typeface="Arial"/>
              <a:cs typeface="Arial"/>
            </a:endParaRPr>
          </a:p>
          <a:p>
            <a:pPr marL="850265" marR="771525" lvl="1" indent="-419100">
              <a:lnSpc>
                <a:spcPct val="100800"/>
              </a:lnSpc>
              <a:spcBef>
                <a:spcPts val="1650"/>
              </a:spcBef>
              <a:buChar char="•"/>
              <a:tabLst>
                <a:tab pos="8502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quiet streets and roads with 40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km/h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speed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limits or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less</a:t>
            </a:r>
            <a:endParaRPr sz="3600" dirty="0">
              <a:latin typeface="Arial"/>
              <a:cs typeface="Arial"/>
            </a:endParaRPr>
          </a:p>
          <a:p>
            <a:pPr marL="850265" marR="1548130" lvl="1" indent="-419100">
              <a:lnSpc>
                <a:spcPct val="100800"/>
              </a:lnSpc>
              <a:spcBef>
                <a:spcPts val="1645"/>
              </a:spcBef>
              <a:buChar char="•"/>
              <a:tabLst>
                <a:tab pos="8502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Avoid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high-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speed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roads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complex intersections</a:t>
            </a:r>
            <a:endParaRPr sz="3600" dirty="0">
              <a:latin typeface="Arial"/>
              <a:cs typeface="Arial"/>
            </a:endParaRPr>
          </a:p>
          <a:p>
            <a:pPr marL="431165" marR="1087755" indent="-419100">
              <a:lnSpc>
                <a:spcPct val="100800"/>
              </a:lnSpc>
              <a:spcBef>
                <a:spcPts val="1650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Discuss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possible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hazards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avoid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Plan</a:t>
            </a:r>
            <a:r>
              <a:rPr spc="5" dirty="0"/>
              <a:t> </a:t>
            </a:r>
            <a:r>
              <a:rPr dirty="0"/>
              <a:t>ahead</a:t>
            </a:r>
            <a:r>
              <a:rPr spc="5" dirty="0"/>
              <a:t> </a:t>
            </a:r>
            <a:r>
              <a:rPr dirty="0"/>
              <a:t>for</a:t>
            </a:r>
            <a:r>
              <a:rPr spc="5" dirty="0"/>
              <a:t> </a:t>
            </a:r>
            <a:r>
              <a:rPr dirty="0"/>
              <a:t>a</a:t>
            </a:r>
            <a:r>
              <a:rPr spc="5" dirty="0"/>
              <a:t> </a:t>
            </a:r>
            <a:r>
              <a:rPr dirty="0"/>
              <a:t>safe</a:t>
            </a:r>
            <a:r>
              <a:rPr spc="5" dirty="0"/>
              <a:t> </a:t>
            </a:r>
            <a:r>
              <a:rPr spc="-10" dirty="0"/>
              <a:t>journey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1966331" y="0"/>
            <a:ext cx="8137768" cy="9172495"/>
            <a:chOff x="11966331" y="0"/>
            <a:chExt cx="8137768" cy="91724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64864" y="0"/>
              <a:ext cx="4939235" cy="69240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66331" y="2690839"/>
              <a:ext cx="6858010" cy="64816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60263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dirty="0"/>
              <a:t>Active</a:t>
            </a:r>
            <a:r>
              <a:rPr spc="-15" dirty="0"/>
              <a:t> </a:t>
            </a:r>
            <a:r>
              <a:rPr dirty="0"/>
              <a:t>forms</a:t>
            </a:r>
            <a:r>
              <a:rPr spc="-5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dirty="0"/>
              <a:t>travel</a:t>
            </a:r>
            <a:r>
              <a:rPr spc="-5" dirty="0"/>
              <a:t> </a:t>
            </a:r>
            <a:r>
              <a:rPr dirty="0"/>
              <a:t>are</a:t>
            </a:r>
            <a:r>
              <a:rPr spc="-5" dirty="0"/>
              <a:t> </a:t>
            </a:r>
            <a:r>
              <a:rPr dirty="0"/>
              <a:t>great</a:t>
            </a:r>
            <a:r>
              <a:rPr spc="-5" dirty="0"/>
              <a:t> </a:t>
            </a:r>
            <a:r>
              <a:rPr dirty="0"/>
              <a:t>for </a:t>
            </a:r>
            <a:r>
              <a:rPr spc="-10" dirty="0"/>
              <a:t>health, </a:t>
            </a:r>
            <a:r>
              <a:rPr dirty="0"/>
              <a:t>well-being, and the</a:t>
            </a:r>
            <a:r>
              <a:rPr spc="5" dirty="0"/>
              <a:t> </a:t>
            </a:r>
            <a:r>
              <a:rPr spc="-10" dirty="0"/>
              <a:t>environment.</a:t>
            </a:r>
          </a:p>
          <a:p>
            <a:pPr marL="431165" indent="-418465" algn="just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b="0" dirty="0">
                <a:latin typeface="Arial"/>
                <a:cs typeface="Arial"/>
              </a:rPr>
              <a:t>If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walking,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remind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your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child </a:t>
            </a:r>
            <a:r>
              <a:rPr b="0" spc="-25" dirty="0">
                <a:latin typeface="Arial"/>
                <a:cs typeface="Arial"/>
              </a:rPr>
              <a:t>to:</a:t>
            </a:r>
          </a:p>
          <a:p>
            <a:pPr marL="850265" marR="1017905" lvl="1" indent="-419100" algn="just">
              <a:lnSpc>
                <a:spcPct val="100800"/>
              </a:lnSpc>
              <a:spcBef>
                <a:spcPts val="1650"/>
              </a:spcBef>
              <a:buChar char="•"/>
              <a:tabLst>
                <a:tab pos="8502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Avoid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distractions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phones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when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crossing</a:t>
            </a:r>
            <a:r>
              <a:rPr sz="3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roads</a:t>
            </a:r>
            <a:endParaRPr sz="3600">
              <a:latin typeface="Arial"/>
              <a:cs typeface="Arial"/>
            </a:endParaRPr>
          </a:p>
          <a:p>
            <a:pPr marL="850265" marR="829944" lvl="1" indent="-419100" algn="just">
              <a:lnSpc>
                <a:spcPct val="100800"/>
              </a:lnSpc>
              <a:spcBef>
                <a:spcPts val="1650"/>
              </a:spcBef>
              <a:buChar char="•"/>
              <a:tabLst>
                <a:tab pos="8502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Cross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roads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pedestrian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crossings,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pedestrian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signals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places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where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drivers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can see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88606" y="1939261"/>
            <a:ext cx="1045781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Encourage</a:t>
            </a:r>
            <a:r>
              <a:rPr spc="-5" dirty="0"/>
              <a:t> </a:t>
            </a:r>
            <a:r>
              <a:rPr dirty="0"/>
              <a:t>walking</a:t>
            </a:r>
            <a:r>
              <a:rPr spc="-5" dirty="0"/>
              <a:t> </a:t>
            </a:r>
            <a:r>
              <a:rPr dirty="0"/>
              <a:t>to </a:t>
            </a:r>
            <a:r>
              <a:rPr spc="-10" dirty="0"/>
              <a:t>school</a:t>
            </a:r>
          </a:p>
        </p:txBody>
      </p:sp>
      <p:pic>
        <p:nvPicPr>
          <p:cNvPr id="5" name="object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102" y="1947584"/>
            <a:ext cx="6743249" cy="71934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155" y="2374752"/>
            <a:ext cx="8475980" cy="1759585"/>
          </a:xfrm>
          <a:prstGeom prst="rect">
            <a:avLst/>
          </a:prstGeom>
        </p:spPr>
        <p:txBody>
          <a:bodyPr vert="horz" wrap="square" lIns="0" tIns="330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Cycling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is a great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form of active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travel.</a:t>
            </a:r>
            <a:endParaRPr sz="360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sz="3600" spc="-1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ensure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cycles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safely: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8155" y="4108897"/>
            <a:ext cx="16718280" cy="4600575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849630" indent="-418465">
              <a:lnSpc>
                <a:spcPct val="100000"/>
              </a:lnSpc>
              <a:spcBef>
                <a:spcPts val="1775"/>
              </a:spcBef>
              <a:buChar char="•"/>
              <a:tabLst>
                <a:tab pos="849630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 safest route: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bike paths,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shared-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use paths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or roads with bike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lanes</a:t>
            </a:r>
            <a:endParaRPr sz="3600">
              <a:latin typeface="Arial"/>
              <a:cs typeface="Arial"/>
            </a:endParaRPr>
          </a:p>
          <a:p>
            <a:pPr marL="849630" indent="-418465">
              <a:lnSpc>
                <a:spcPct val="100000"/>
              </a:lnSpc>
              <a:spcBef>
                <a:spcPts val="1685"/>
              </a:spcBef>
              <a:buChar char="•"/>
              <a:tabLst>
                <a:tab pos="849630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Bikes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must have a bell, working brakes, and a rear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reflector</a:t>
            </a:r>
            <a:endParaRPr sz="3600">
              <a:latin typeface="Arial"/>
              <a:cs typeface="Arial"/>
            </a:endParaRPr>
          </a:p>
          <a:p>
            <a:pPr marL="849630" indent="-418465">
              <a:lnSpc>
                <a:spcPct val="100000"/>
              </a:lnSpc>
              <a:spcBef>
                <a:spcPts val="1685"/>
              </a:spcBef>
              <a:buChar char="•"/>
              <a:tabLst>
                <a:tab pos="849630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Wear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helmet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meets</a:t>
            </a:r>
            <a:r>
              <a:rPr sz="36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Australian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Standards</a:t>
            </a:r>
            <a:endParaRPr sz="360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168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It is also important that your child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knows:</a:t>
            </a:r>
            <a:endParaRPr sz="3600">
              <a:latin typeface="Arial"/>
              <a:cs typeface="Arial"/>
            </a:endParaRPr>
          </a:p>
          <a:p>
            <a:pPr marL="849630" lvl="1" indent="-418465">
              <a:lnSpc>
                <a:spcPct val="100000"/>
              </a:lnSpc>
              <a:spcBef>
                <a:spcPts val="1680"/>
              </a:spcBef>
              <a:buChar char="•"/>
              <a:tabLst>
                <a:tab pos="849630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wearing a helmet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incurs a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$254 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fine</a:t>
            </a:r>
            <a:endParaRPr sz="3600">
              <a:latin typeface="Arial"/>
              <a:cs typeface="Arial"/>
            </a:endParaRPr>
          </a:p>
          <a:p>
            <a:pPr marL="849630" lvl="1" indent="-418465">
              <a:lnSpc>
                <a:spcPct val="100000"/>
              </a:lnSpc>
              <a:spcBef>
                <a:spcPts val="1685"/>
              </a:spcBef>
              <a:buChar char="•"/>
              <a:tabLst>
                <a:tab pos="849630" algn="l"/>
              </a:tabLst>
            </a:pP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E-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scooters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dangerous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illegal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16s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Victoria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fine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$305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Cycle</a:t>
            </a:r>
            <a:r>
              <a:rPr spc="-5" dirty="0"/>
              <a:t> </a:t>
            </a:r>
            <a:r>
              <a:rPr dirty="0"/>
              <a:t>safely</a:t>
            </a:r>
            <a:r>
              <a:rPr spc="-5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spc="-10" dirty="0"/>
              <a:t>school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3455090" y="0"/>
            <a:ext cx="6649084" cy="7406640"/>
            <a:chOff x="13455090" y="0"/>
            <a:chExt cx="6649084" cy="74066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55090" y="0"/>
              <a:ext cx="6649009" cy="74066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915774" y="1671389"/>
              <a:ext cx="5188585" cy="1846580"/>
            </a:xfrm>
            <a:custGeom>
              <a:avLst/>
              <a:gdLst/>
              <a:ahLst/>
              <a:cxnLst/>
              <a:rect l="l" t="t" r="r" b="b"/>
              <a:pathLst>
                <a:path w="5188584" h="1846579">
                  <a:moveTo>
                    <a:pt x="5188324" y="0"/>
                  </a:moveTo>
                  <a:lnTo>
                    <a:pt x="261772" y="0"/>
                  </a:lnTo>
                  <a:lnTo>
                    <a:pt x="214718" y="4217"/>
                  </a:lnTo>
                  <a:lnTo>
                    <a:pt x="170431" y="16377"/>
                  </a:lnTo>
                  <a:lnTo>
                    <a:pt x="129651" y="35739"/>
                  </a:lnTo>
                  <a:lnTo>
                    <a:pt x="93116" y="61565"/>
                  </a:lnTo>
                  <a:lnTo>
                    <a:pt x="61565" y="93116"/>
                  </a:lnTo>
                  <a:lnTo>
                    <a:pt x="35739" y="129651"/>
                  </a:lnTo>
                  <a:lnTo>
                    <a:pt x="16377" y="170431"/>
                  </a:lnTo>
                  <a:lnTo>
                    <a:pt x="4217" y="214718"/>
                  </a:lnTo>
                  <a:lnTo>
                    <a:pt x="0" y="261772"/>
                  </a:lnTo>
                  <a:lnTo>
                    <a:pt x="0" y="1584799"/>
                  </a:lnTo>
                  <a:lnTo>
                    <a:pt x="4217" y="1631853"/>
                  </a:lnTo>
                  <a:lnTo>
                    <a:pt x="16377" y="1676140"/>
                  </a:lnTo>
                  <a:lnTo>
                    <a:pt x="35739" y="1716920"/>
                  </a:lnTo>
                  <a:lnTo>
                    <a:pt x="61565" y="1753455"/>
                  </a:lnTo>
                  <a:lnTo>
                    <a:pt x="93116" y="1785006"/>
                  </a:lnTo>
                  <a:lnTo>
                    <a:pt x="129651" y="1810832"/>
                  </a:lnTo>
                  <a:lnTo>
                    <a:pt x="170431" y="1830194"/>
                  </a:lnTo>
                  <a:lnTo>
                    <a:pt x="214718" y="1842354"/>
                  </a:lnTo>
                  <a:lnTo>
                    <a:pt x="261772" y="1846572"/>
                  </a:lnTo>
                  <a:lnTo>
                    <a:pt x="5188324" y="1846572"/>
                  </a:lnTo>
                  <a:lnTo>
                    <a:pt x="5188324" y="0"/>
                  </a:lnTo>
                  <a:close/>
                </a:path>
              </a:pathLst>
            </a:custGeom>
            <a:solidFill>
              <a:srgbClr val="F1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18155" y="9846685"/>
            <a:ext cx="10381615" cy="578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Bambach,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R.,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Mitchell,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J.,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Grzebieta,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H.,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Olivier,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effectiveness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helmets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bicycle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collisions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with motor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vehicles: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case-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control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study.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Accident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Analysis and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Prevention, Issue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53,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2013.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306981" y="1911012"/>
            <a:ext cx="4248150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17054F"/>
                </a:solidFill>
                <a:latin typeface="Arial Black"/>
                <a:cs typeface="Arial Black"/>
              </a:rPr>
              <a:t>DID</a:t>
            </a:r>
            <a:r>
              <a:rPr sz="2800" spc="-110" dirty="0">
                <a:solidFill>
                  <a:srgbClr val="17054F"/>
                </a:solidFill>
                <a:latin typeface="Arial Black"/>
                <a:cs typeface="Arial Black"/>
              </a:rPr>
              <a:t> </a:t>
            </a:r>
            <a:r>
              <a:rPr sz="2800" dirty="0">
                <a:solidFill>
                  <a:srgbClr val="17054F"/>
                </a:solidFill>
                <a:latin typeface="Arial Black"/>
                <a:cs typeface="Arial Black"/>
              </a:rPr>
              <a:t>YOU</a:t>
            </a:r>
            <a:r>
              <a:rPr sz="2800" spc="-114" dirty="0">
                <a:solidFill>
                  <a:srgbClr val="17054F"/>
                </a:solidFill>
                <a:latin typeface="Arial Black"/>
                <a:cs typeface="Arial Black"/>
              </a:rPr>
              <a:t> </a:t>
            </a:r>
            <a:r>
              <a:rPr sz="2800" spc="-20" dirty="0">
                <a:solidFill>
                  <a:srgbClr val="17054F"/>
                </a:solidFill>
                <a:latin typeface="Arial Black"/>
                <a:cs typeface="Arial Black"/>
              </a:rPr>
              <a:t>KNOW?</a:t>
            </a:r>
            <a:endParaRPr sz="2800">
              <a:latin typeface="Arial Black"/>
              <a:cs typeface="Arial Black"/>
            </a:endParaRPr>
          </a:p>
          <a:p>
            <a:pPr marL="38100" marR="3048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Helmets</a:t>
            </a:r>
            <a:r>
              <a:rPr sz="2800" b="1" spc="-9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can</a:t>
            </a:r>
            <a:r>
              <a:rPr sz="2800" b="1" spc="-9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7054F"/>
                </a:solidFill>
                <a:latin typeface="Arial"/>
                <a:cs typeface="Arial"/>
              </a:rPr>
              <a:t>reduce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head</a:t>
            </a:r>
            <a:r>
              <a:rPr sz="2800" b="1" spc="-40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injury</a:t>
            </a:r>
            <a:r>
              <a:rPr sz="2800" b="1" spc="-3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risk</a:t>
            </a:r>
            <a:r>
              <a:rPr sz="2800" b="1" spc="-3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by</a:t>
            </a:r>
            <a:r>
              <a:rPr sz="2800" b="1" spc="-3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7054F"/>
                </a:solidFill>
                <a:latin typeface="Arial"/>
                <a:cs typeface="Arial"/>
              </a:rPr>
              <a:t>74%.</a:t>
            </a:r>
            <a:r>
              <a:rPr sz="2400" b="1" spc="-15" baseline="32986" dirty="0">
                <a:solidFill>
                  <a:srgbClr val="17054F"/>
                </a:solidFill>
                <a:latin typeface="Arial"/>
                <a:cs typeface="Arial"/>
              </a:rPr>
              <a:t>1</a:t>
            </a:r>
            <a:endParaRPr sz="2400" baseline="32986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155" y="2657549"/>
            <a:ext cx="9794875" cy="6706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659255">
              <a:lnSpc>
                <a:spcPct val="100800"/>
              </a:lnSpc>
              <a:spcBef>
                <a:spcPts val="9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prepare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public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transport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safely.</a:t>
            </a:r>
            <a:endParaRPr sz="3600" dirty="0">
              <a:latin typeface="Arial"/>
              <a:cs typeface="Arial"/>
            </a:endParaRPr>
          </a:p>
          <a:p>
            <a:pPr marL="431165" marR="1185545" indent="-419100">
              <a:lnSpc>
                <a:spcPct val="100800"/>
              </a:lnSpc>
              <a:spcBef>
                <a:spcPts val="247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Practice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public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transport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routes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together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starts</a:t>
            </a:r>
            <a:endParaRPr sz="3600" dirty="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168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Remind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child:</a:t>
            </a:r>
            <a:endParaRPr sz="3600" dirty="0">
              <a:latin typeface="Arial"/>
              <a:cs typeface="Arial"/>
            </a:endParaRPr>
          </a:p>
          <a:p>
            <a:pPr marL="849630" lvl="1" indent="-418465">
              <a:lnSpc>
                <a:spcPct val="100000"/>
              </a:lnSpc>
              <a:spcBef>
                <a:spcPts val="1680"/>
              </a:spcBef>
              <a:buChar char="•"/>
              <a:tabLst>
                <a:tab pos="849630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Stand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behind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yellow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line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stations</a:t>
            </a:r>
            <a:endParaRPr sz="3600" dirty="0">
              <a:latin typeface="Arial"/>
              <a:cs typeface="Arial"/>
            </a:endParaRPr>
          </a:p>
          <a:p>
            <a:pPr marL="849630" lvl="1" indent="-418465">
              <a:lnSpc>
                <a:spcPct val="100000"/>
              </a:lnSpc>
              <a:spcBef>
                <a:spcPts val="1685"/>
              </a:spcBef>
              <a:buChar char="•"/>
              <a:tabLst>
                <a:tab pos="849630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away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road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bus/tram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stops</a:t>
            </a:r>
            <a:endParaRPr sz="3600" dirty="0">
              <a:latin typeface="Arial"/>
              <a:cs typeface="Arial"/>
            </a:endParaRPr>
          </a:p>
          <a:p>
            <a:pPr marL="850265" marR="587375" lvl="1" indent="-419100">
              <a:lnSpc>
                <a:spcPct val="100800"/>
              </a:lnSpc>
              <a:spcBef>
                <a:spcPts val="1650"/>
              </a:spcBef>
              <a:buChar char="•"/>
              <a:tabLst>
                <a:tab pos="8502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Never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cross in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front of or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behind a bus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tram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instead,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off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onto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nearest footpath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8155" y="1227241"/>
            <a:ext cx="15901669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Support safe</a:t>
            </a:r>
            <a:r>
              <a:rPr spc="5" dirty="0"/>
              <a:t> </a:t>
            </a:r>
            <a:r>
              <a:rPr dirty="0"/>
              <a:t>and</a:t>
            </a:r>
            <a:r>
              <a:rPr spc="5" dirty="0"/>
              <a:t> </a:t>
            </a:r>
            <a:r>
              <a:rPr dirty="0"/>
              <a:t>smart public</a:t>
            </a:r>
            <a:r>
              <a:rPr spc="5" dirty="0"/>
              <a:t> </a:t>
            </a:r>
            <a:r>
              <a:rPr dirty="0"/>
              <a:t>transport</a:t>
            </a:r>
            <a:r>
              <a:rPr spc="5" dirty="0"/>
              <a:t> </a:t>
            </a:r>
            <a:r>
              <a:rPr spc="-25" dirty="0"/>
              <a:t>use</a:t>
            </a:r>
          </a:p>
        </p:txBody>
      </p:sp>
      <p:pic>
        <p:nvPicPr>
          <p:cNvPr id="4" name="object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4297" y="2795548"/>
            <a:ext cx="6862077" cy="63181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1845" y="0"/>
            <a:ext cx="11242254" cy="95598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18155" y="2988171"/>
            <a:ext cx="10768330" cy="5705475"/>
          </a:xfrm>
          <a:prstGeom prst="rect">
            <a:avLst/>
          </a:prstGeom>
        </p:spPr>
        <p:txBody>
          <a:bodyPr vert="horz" wrap="square" lIns="0" tIns="330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drive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school,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prioritise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safety.</a:t>
            </a:r>
            <a:endParaRPr sz="3600" dirty="0">
              <a:latin typeface="Arial"/>
              <a:cs typeface="Arial"/>
            </a:endParaRPr>
          </a:p>
          <a:p>
            <a:pPr marL="431165" marR="8255" indent="-419100">
              <a:lnSpc>
                <a:spcPct val="100800"/>
              </a:lnSpc>
              <a:spcBef>
                <a:spcPts val="247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All passengers must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wear seatbelts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or use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booster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seats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required</a:t>
            </a:r>
            <a:endParaRPr sz="3600" dirty="0">
              <a:latin typeface="Arial"/>
              <a:cs typeface="Arial"/>
            </a:endParaRPr>
          </a:p>
          <a:p>
            <a:pPr marL="431165" marR="220979" indent="-419100">
              <a:lnSpc>
                <a:spcPct val="100800"/>
              </a:lnSpc>
              <a:spcBef>
                <a:spcPts val="2470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3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designated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drop-off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zones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follow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3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road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rules</a:t>
            </a:r>
            <a:endParaRPr sz="3600" dirty="0">
              <a:latin typeface="Arial"/>
              <a:cs typeface="Arial"/>
            </a:endParaRPr>
          </a:p>
          <a:p>
            <a:pPr marL="431165" marR="878840" indent="-419100" algn="just">
              <a:lnSpc>
                <a:spcPct val="100800"/>
              </a:lnSpc>
              <a:spcBef>
                <a:spcPts val="247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Consider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parking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short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distance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school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walking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rest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eases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congestion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improves safety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near the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gate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8155" y="1897377"/>
            <a:ext cx="760920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Drive</a:t>
            </a:r>
            <a:r>
              <a:rPr spc="-5" dirty="0"/>
              <a:t> </a:t>
            </a:r>
            <a:r>
              <a:rPr dirty="0"/>
              <a:t>and park </a:t>
            </a:r>
            <a:r>
              <a:rPr spc="-10" dirty="0"/>
              <a:t>safely</a:t>
            </a:r>
          </a:p>
        </p:txBody>
      </p:sp>
      <p:pic>
        <p:nvPicPr>
          <p:cNvPr id="5" name="object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7165" y="1905700"/>
            <a:ext cx="6559666" cy="70207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155" y="2689051"/>
            <a:ext cx="1707514" cy="2626995"/>
          </a:xfrm>
          <a:prstGeom prst="rect">
            <a:avLst/>
          </a:prstGeom>
        </p:spPr>
        <p:txBody>
          <a:bodyPr vert="horz" wrap="square" lIns="0" tIns="330200" rIns="0" bIns="0" rtlCol="0">
            <a:spAutoFit/>
          </a:bodyPr>
          <a:lstStyle/>
          <a:p>
            <a:pPr marL="431165" indent="-418465">
              <a:lnSpc>
                <a:spcPct val="100000"/>
              </a:lnSpc>
              <a:spcBef>
                <a:spcPts val="2600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Tip</a:t>
            </a:r>
            <a:r>
              <a:rPr sz="3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#1</a:t>
            </a:r>
            <a:endParaRPr sz="360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510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Tip</a:t>
            </a:r>
            <a:r>
              <a:rPr sz="3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#2</a:t>
            </a:r>
            <a:endParaRPr sz="3600">
              <a:latin typeface="Arial"/>
              <a:cs typeface="Arial"/>
            </a:endParaRPr>
          </a:p>
          <a:p>
            <a:pPr marL="431165" indent="-418465">
              <a:lnSpc>
                <a:spcPct val="100000"/>
              </a:lnSpc>
              <a:spcBef>
                <a:spcPts val="2505"/>
              </a:spcBef>
              <a:buChar char="•"/>
              <a:tabLst>
                <a:tab pos="43116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Tip</a:t>
            </a:r>
            <a:r>
              <a:rPr sz="3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#3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8155" y="1331950"/>
            <a:ext cx="924242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Road safety at our</a:t>
            </a:r>
            <a:r>
              <a:rPr spc="5" dirty="0"/>
              <a:t> </a:t>
            </a:r>
            <a:r>
              <a:rPr spc="-10" dirty="0"/>
              <a:t>school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84724" y="0"/>
            <a:ext cx="6419375" cy="598722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30855" y="6217827"/>
            <a:ext cx="4450715" cy="3288029"/>
          </a:xfrm>
          <a:custGeom>
            <a:avLst/>
            <a:gdLst/>
            <a:ahLst/>
            <a:cxnLst/>
            <a:rect l="l" t="t" r="r" b="b"/>
            <a:pathLst>
              <a:path w="4450715" h="3288029">
                <a:moveTo>
                  <a:pt x="4188762" y="0"/>
                </a:moveTo>
                <a:lnTo>
                  <a:pt x="261772" y="0"/>
                </a:lnTo>
                <a:lnTo>
                  <a:pt x="214718" y="4217"/>
                </a:lnTo>
                <a:lnTo>
                  <a:pt x="170431" y="16377"/>
                </a:lnTo>
                <a:lnTo>
                  <a:pt x="129651" y="35739"/>
                </a:lnTo>
                <a:lnTo>
                  <a:pt x="93116" y="61565"/>
                </a:lnTo>
                <a:lnTo>
                  <a:pt x="61565" y="93116"/>
                </a:lnTo>
                <a:lnTo>
                  <a:pt x="35739" y="129651"/>
                </a:lnTo>
                <a:lnTo>
                  <a:pt x="16377" y="170431"/>
                </a:lnTo>
                <a:lnTo>
                  <a:pt x="4217" y="214718"/>
                </a:lnTo>
                <a:lnTo>
                  <a:pt x="0" y="261772"/>
                </a:lnTo>
                <a:lnTo>
                  <a:pt x="0" y="3026085"/>
                </a:lnTo>
                <a:lnTo>
                  <a:pt x="4217" y="3073139"/>
                </a:lnTo>
                <a:lnTo>
                  <a:pt x="16377" y="3117426"/>
                </a:lnTo>
                <a:lnTo>
                  <a:pt x="35739" y="3158206"/>
                </a:lnTo>
                <a:lnTo>
                  <a:pt x="61565" y="3194741"/>
                </a:lnTo>
                <a:lnTo>
                  <a:pt x="93116" y="3226292"/>
                </a:lnTo>
                <a:lnTo>
                  <a:pt x="129651" y="3252118"/>
                </a:lnTo>
                <a:lnTo>
                  <a:pt x="170431" y="3271480"/>
                </a:lnTo>
                <a:lnTo>
                  <a:pt x="214718" y="3283640"/>
                </a:lnTo>
                <a:lnTo>
                  <a:pt x="261772" y="3287858"/>
                </a:lnTo>
                <a:lnTo>
                  <a:pt x="4188762" y="3287858"/>
                </a:lnTo>
                <a:lnTo>
                  <a:pt x="4235816" y="3283640"/>
                </a:lnTo>
                <a:lnTo>
                  <a:pt x="4280102" y="3271480"/>
                </a:lnTo>
                <a:lnTo>
                  <a:pt x="4320883" y="3252118"/>
                </a:lnTo>
                <a:lnTo>
                  <a:pt x="4357418" y="3226292"/>
                </a:lnTo>
                <a:lnTo>
                  <a:pt x="4388968" y="3194741"/>
                </a:lnTo>
                <a:lnTo>
                  <a:pt x="4414794" y="3158206"/>
                </a:lnTo>
                <a:lnTo>
                  <a:pt x="4434157" y="3117426"/>
                </a:lnTo>
                <a:lnTo>
                  <a:pt x="4446317" y="3073139"/>
                </a:lnTo>
                <a:lnTo>
                  <a:pt x="4450534" y="3026085"/>
                </a:lnTo>
                <a:lnTo>
                  <a:pt x="4450534" y="261772"/>
                </a:lnTo>
                <a:lnTo>
                  <a:pt x="4446317" y="214718"/>
                </a:lnTo>
                <a:lnTo>
                  <a:pt x="4434157" y="170431"/>
                </a:lnTo>
                <a:lnTo>
                  <a:pt x="4414794" y="129651"/>
                </a:lnTo>
                <a:lnTo>
                  <a:pt x="4388968" y="93116"/>
                </a:lnTo>
                <a:lnTo>
                  <a:pt x="4357418" y="61565"/>
                </a:lnTo>
                <a:lnTo>
                  <a:pt x="4320883" y="35739"/>
                </a:lnTo>
                <a:lnTo>
                  <a:pt x="4280102" y="16377"/>
                </a:lnTo>
                <a:lnTo>
                  <a:pt x="4235816" y="4217"/>
                </a:lnTo>
                <a:lnTo>
                  <a:pt x="4188762" y="0"/>
                </a:lnTo>
                <a:close/>
              </a:path>
            </a:pathLst>
          </a:custGeom>
          <a:solidFill>
            <a:srgbClr val="F164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36991" y="6523050"/>
            <a:ext cx="3310254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17054F"/>
                </a:solidFill>
                <a:latin typeface="Arial Black"/>
                <a:cs typeface="Arial Black"/>
              </a:rPr>
              <a:t>DID</a:t>
            </a:r>
            <a:r>
              <a:rPr sz="2800" spc="-110" dirty="0">
                <a:solidFill>
                  <a:srgbClr val="17054F"/>
                </a:solidFill>
                <a:latin typeface="Arial Black"/>
                <a:cs typeface="Arial Black"/>
              </a:rPr>
              <a:t> </a:t>
            </a:r>
            <a:r>
              <a:rPr sz="2800" dirty="0">
                <a:solidFill>
                  <a:srgbClr val="17054F"/>
                </a:solidFill>
                <a:latin typeface="Arial Black"/>
                <a:cs typeface="Arial Black"/>
              </a:rPr>
              <a:t>YOU</a:t>
            </a:r>
            <a:r>
              <a:rPr sz="2800" spc="-114" dirty="0">
                <a:solidFill>
                  <a:srgbClr val="17054F"/>
                </a:solidFill>
                <a:latin typeface="Arial Black"/>
                <a:cs typeface="Arial Black"/>
              </a:rPr>
              <a:t> </a:t>
            </a:r>
            <a:r>
              <a:rPr sz="2800" spc="-20" dirty="0">
                <a:solidFill>
                  <a:srgbClr val="17054F"/>
                </a:solidFill>
                <a:latin typeface="Arial Black"/>
                <a:cs typeface="Arial Black"/>
              </a:rPr>
              <a:t>KNOW?</a:t>
            </a:r>
            <a:endParaRPr sz="2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Insert</a:t>
            </a:r>
            <a:r>
              <a:rPr sz="2800" b="1" spc="-3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a</a:t>
            </a:r>
            <a:r>
              <a:rPr sz="2800" b="1" spc="-3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tip</a:t>
            </a:r>
            <a:r>
              <a:rPr sz="2800" b="1" spc="-30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7054F"/>
                </a:solidFill>
                <a:latin typeface="Arial"/>
                <a:cs typeface="Arial"/>
              </a:rPr>
              <a:t>or</a:t>
            </a:r>
            <a:r>
              <a:rPr sz="2800" b="1" spc="-35" dirty="0">
                <a:solidFill>
                  <a:srgbClr val="17054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7054F"/>
                </a:solidFill>
                <a:latin typeface="Arial"/>
                <a:cs typeface="Arial"/>
              </a:rPr>
              <a:t>fact...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580</Words>
  <Application>Microsoft Macintosh PowerPoint</Application>
  <PresentationFormat>Custom</PresentationFormat>
  <Paragraphs>59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Arial Black</vt:lpstr>
      <vt:lpstr>Office Theme</vt:lpstr>
      <vt:lpstr>PowerPoint Presentation</vt:lpstr>
      <vt:lpstr>PowerPoint Presentation</vt:lpstr>
      <vt:lpstr>Slow down when driving around school neighbourhoods</vt:lpstr>
      <vt:lpstr>Plan ahead for a safe journey</vt:lpstr>
      <vt:lpstr>Encourage walking to school</vt:lpstr>
      <vt:lpstr>Cycle safely to school</vt:lpstr>
      <vt:lpstr>Support safe and smart public transport use</vt:lpstr>
      <vt:lpstr>Drive and park safely</vt:lpstr>
      <vt:lpstr>Road safety at our school</vt:lpstr>
      <vt:lpstr>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Nick Humphries</cp:lastModifiedBy>
  <cp:revision>7</cp:revision>
  <dcterms:created xsi:type="dcterms:W3CDTF">2025-08-22T01:32:09Z</dcterms:created>
  <dcterms:modified xsi:type="dcterms:W3CDTF">2025-08-22T05:36:29Z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2025-08-22T00:00:00Z</vt:filetime>
  </property>
  <property fmtid="{D5CDD505-2E9C-101B-9397-08002B2CF9AE}" pid="3" name="Creator">
    <vt:lpwstr>Adobe InDesign 20.5 (Macintosh)</vt:lpwstr>
  </property>
  <property fmtid="{D5CDD505-2E9C-101B-9397-08002B2CF9AE}" pid="4" name="LastSaved">
    <vt:filetime>2025-08-22T00:00:00Z</vt:filetime>
  </property>
  <property fmtid="{D5CDD505-2E9C-101B-9397-08002B2CF9AE}" pid="5" name="Producer">
    <vt:lpwstr>Adobe PDF Library 17.0</vt:lpwstr>
  </property>
</Properties>
</file>