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91"/>
    <p:restoredTop sz="94658"/>
  </p:normalViewPr>
  <p:slideViewPr>
    <p:cSldViewPr>
      <p:cViewPr varScale="1">
        <p:scale>
          <a:sx n="64" d="100"/>
          <a:sy n="64" d="100"/>
        </p:scale>
        <p:origin x="1624" y="48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8" d="100"/>
          <a:sy n="78" d="100"/>
        </p:scale>
        <p:origin x="1480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B62CA-AD4B-7844-B397-038202882DE4}" type="datetimeFigureOut">
              <a:rPr lang="en-US" smtClean="0"/>
              <a:t>8/22/25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D0F509-95FD-B442-A738-77D531D90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69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0F509-95FD-B442-A738-77D531D909B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299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900" b="1" i="0">
                <a:solidFill>
                  <a:srgbClr val="36B24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8/22/25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00" b="1" i="0">
                <a:solidFill>
                  <a:srgbClr val="36B24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8/22/25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00" b="1" i="0">
                <a:solidFill>
                  <a:srgbClr val="36B24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8/22/25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00" b="1" i="0">
                <a:solidFill>
                  <a:srgbClr val="36B24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8/22/25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8/22/25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17054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214943" y="9715107"/>
            <a:ext cx="5386554" cy="95095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630985" y="1834552"/>
            <a:ext cx="7818755" cy="18351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900" b="1" i="0">
                <a:solidFill>
                  <a:srgbClr val="36B24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630985" y="4052098"/>
            <a:ext cx="8945244" cy="48380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8/22/25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XWFBPh33pMQ?feature=oembed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rseatssavelives.com.au/" TargetMode="External"/><Relationship Id="rId7" Type="http://schemas.openxmlformats.org/officeDocument/2006/relationships/hyperlink" Target="mailto:roadsafetyeducation@tac.vic.gov.au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oadsafetyeducation.vic.gov.au/home" TargetMode="External"/><Relationship Id="rId5" Type="http://schemas.openxmlformats.org/officeDocument/2006/relationships/hyperlink" Target="https://transport.vic.gov.au/road-and-active-transport/active-transport/bicycles/bicycle-helmets" TargetMode="External"/><Relationship Id="rId4" Type="http://schemas.openxmlformats.org/officeDocument/2006/relationships/hyperlink" Target="https://transport.vic.gov.au/road-and-active-transport/active-transport/bicycles/cycling-with-childre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green background with white text&#10;&#10;AI-generated content may be incorrect.">
            <a:extLst>
              <a:ext uri="{FF2B5EF4-FFF2-40B4-BE49-F238E27FC236}">
                <a16:creationId xmlns:a16="http://schemas.microsoft.com/office/drawing/2014/main" id="{309EC657-F0A6-8DCF-C60D-FC023F4F9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"/>
            <a:ext cx="20104810" cy="1130895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110668" y="8243609"/>
            <a:ext cx="1808797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dirty="0">
                <a:solidFill>
                  <a:srgbClr val="FFFFFF"/>
                </a:solidFill>
                <a:latin typeface="Arial"/>
                <a:cs typeface="Arial"/>
              </a:rPr>
              <a:t>Practical</a:t>
            </a:r>
            <a:r>
              <a:rPr sz="33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dirty="0">
                <a:solidFill>
                  <a:srgbClr val="FFFFFF"/>
                </a:solidFill>
                <a:latin typeface="Arial"/>
                <a:cs typeface="Arial"/>
              </a:rPr>
              <a:t>resources</a:t>
            </a:r>
            <a:r>
              <a:rPr sz="33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33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dirty="0">
                <a:solidFill>
                  <a:srgbClr val="FFFFFF"/>
                </a:solidFill>
                <a:latin typeface="Arial"/>
                <a:cs typeface="Arial"/>
              </a:rPr>
              <a:t>spark</a:t>
            </a:r>
            <a:r>
              <a:rPr sz="33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dirty="0">
                <a:solidFill>
                  <a:srgbClr val="FFFFFF"/>
                </a:solidFill>
                <a:latin typeface="Arial"/>
                <a:cs typeface="Arial"/>
              </a:rPr>
              <a:t>important</a:t>
            </a:r>
            <a:r>
              <a:rPr sz="33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Arial"/>
                <a:cs typeface="Arial"/>
              </a:rPr>
              <a:t>conversations</a:t>
            </a:r>
            <a:r>
              <a:rPr sz="33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dirty="0">
                <a:solidFill>
                  <a:srgbClr val="FFFFFF"/>
                </a:solidFill>
                <a:latin typeface="Arial"/>
                <a:cs typeface="Arial"/>
              </a:rPr>
              <a:t>about</a:t>
            </a:r>
            <a:r>
              <a:rPr sz="33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dirty="0">
                <a:solidFill>
                  <a:srgbClr val="FFFFFF"/>
                </a:solidFill>
                <a:latin typeface="Arial"/>
                <a:cs typeface="Arial"/>
              </a:rPr>
              <a:t>safe</a:t>
            </a:r>
            <a:r>
              <a:rPr sz="33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dirty="0">
                <a:solidFill>
                  <a:srgbClr val="FFFFFF"/>
                </a:solidFill>
                <a:latin typeface="Arial"/>
                <a:cs typeface="Arial"/>
              </a:rPr>
              <a:t>travel</a:t>
            </a:r>
            <a:r>
              <a:rPr sz="33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33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33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33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Arial"/>
                <a:cs typeface="Arial"/>
              </a:rPr>
              <a:t>school.</a:t>
            </a:r>
            <a:endParaRPr sz="33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10668" y="10068694"/>
            <a:ext cx="5741035" cy="553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5"/>
              </a:spcBef>
            </a:pPr>
            <a:r>
              <a:rPr sz="1700" dirty="0">
                <a:latin typeface="Arial"/>
                <a:cs typeface="Arial"/>
              </a:rPr>
              <a:t>Feel</a:t>
            </a:r>
            <a:r>
              <a:rPr sz="1700" spc="2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free</a:t>
            </a:r>
            <a:r>
              <a:rPr sz="1700" spc="2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to</a:t>
            </a:r>
            <a:r>
              <a:rPr sz="1700" spc="2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add</a:t>
            </a:r>
            <a:r>
              <a:rPr sz="1700" spc="3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extra</a:t>
            </a:r>
            <a:r>
              <a:rPr sz="1700" spc="2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slides</a:t>
            </a:r>
            <a:r>
              <a:rPr sz="1700" spc="2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to</a:t>
            </a:r>
            <a:r>
              <a:rPr sz="1700" spc="3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suit</a:t>
            </a:r>
            <a:r>
              <a:rPr sz="1700" spc="2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your</a:t>
            </a:r>
            <a:r>
              <a:rPr sz="1700" spc="2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school</a:t>
            </a:r>
            <a:r>
              <a:rPr sz="1700" spc="25" dirty="0">
                <a:latin typeface="Arial"/>
                <a:cs typeface="Arial"/>
              </a:rPr>
              <a:t> </a:t>
            </a:r>
            <a:r>
              <a:rPr sz="1700" spc="-10" dirty="0">
                <a:latin typeface="Arial"/>
                <a:cs typeface="Arial"/>
              </a:rPr>
              <a:t>community, </a:t>
            </a:r>
            <a:r>
              <a:rPr sz="1700" dirty="0">
                <a:latin typeface="Arial"/>
                <a:cs typeface="Arial"/>
              </a:rPr>
              <a:t>but</a:t>
            </a:r>
            <a:r>
              <a:rPr sz="1700" spc="3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please</a:t>
            </a:r>
            <a:r>
              <a:rPr sz="1700" spc="3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do</a:t>
            </a:r>
            <a:r>
              <a:rPr sz="1700" spc="3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not</a:t>
            </a:r>
            <a:r>
              <a:rPr sz="1700" spc="3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alter</a:t>
            </a:r>
            <a:r>
              <a:rPr sz="1700" spc="3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existing</a:t>
            </a:r>
            <a:r>
              <a:rPr sz="1700" spc="3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road</a:t>
            </a:r>
            <a:r>
              <a:rPr sz="1700" spc="3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safety</a:t>
            </a:r>
            <a:r>
              <a:rPr sz="1700" spc="30" dirty="0">
                <a:latin typeface="Arial"/>
                <a:cs typeface="Arial"/>
              </a:rPr>
              <a:t> </a:t>
            </a:r>
            <a:r>
              <a:rPr sz="1700" spc="-10" dirty="0">
                <a:latin typeface="Arial"/>
                <a:cs typeface="Arial"/>
              </a:rPr>
              <a:t>content.</a:t>
            </a:r>
            <a:endParaRPr sz="1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17054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051766" y="0"/>
            <a:ext cx="11052810" cy="10666095"/>
            <a:chOff x="9051766" y="0"/>
            <a:chExt cx="11052810" cy="1066609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214942" y="9715107"/>
              <a:ext cx="5386554" cy="95095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51766" y="0"/>
              <a:ext cx="11052333" cy="10083364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118155" y="3966410"/>
            <a:ext cx="6684009" cy="33426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90"/>
              </a:spcBef>
            </a:pP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3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video is part of the</a:t>
            </a:r>
            <a:r>
              <a:rPr sz="36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TAC’s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Safe</a:t>
            </a:r>
            <a:r>
              <a:rPr sz="3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Migration</a:t>
            </a:r>
            <a:r>
              <a:rPr sz="3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Project,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designed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help parents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carers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establish</a:t>
            </a:r>
            <a:r>
              <a:rPr sz="3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safe</a:t>
            </a:r>
            <a:r>
              <a:rPr sz="3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travel</a:t>
            </a:r>
            <a:r>
              <a:rPr sz="3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habits</a:t>
            </a:r>
            <a:r>
              <a:rPr sz="3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20" dirty="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children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20" dirty="0">
                <a:solidFill>
                  <a:srgbClr val="FFFFFF"/>
                </a:solidFill>
                <a:latin typeface="Arial"/>
                <a:cs typeface="Arial"/>
              </a:rPr>
              <a:t>very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beginning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primary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school.</a:t>
            </a:r>
            <a:endParaRPr sz="3600" dirty="0">
              <a:latin typeface="Arial"/>
              <a:cs typeface="Arial"/>
            </a:endParaRPr>
          </a:p>
        </p:txBody>
      </p:sp>
      <p:pic>
        <p:nvPicPr>
          <p:cNvPr id="7" name="Online Media 6" descr="The Safe Migration Project - Starting Primary School">
            <a:hlinkClick r:id="" action="ppaction://media"/>
            <a:extLst>
              <a:ext uri="{FF2B5EF4-FFF2-40B4-BE49-F238E27FC236}">
                <a16:creationId xmlns:a16="http://schemas.microsoft.com/office/drawing/2014/main" id="{AB5D0900-1087-02CF-C4A7-B9868539636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918745" y="3014374"/>
            <a:ext cx="9286216" cy="5246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8155" y="3861701"/>
            <a:ext cx="13682344" cy="51523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2063114">
              <a:lnSpc>
                <a:spcPct val="100800"/>
              </a:lnSpc>
              <a:spcBef>
                <a:spcPts val="90"/>
              </a:spcBef>
            </a:pP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Walking,</a:t>
            </a:r>
            <a:r>
              <a:rPr sz="36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scootering,</a:t>
            </a:r>
            <a:r>
              <a:rPr sz="36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36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cycling</a:t>
            </a:r>
            <a:r>
              <a:rPr sz="36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36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10" dirty="0">
                <a:solidFill>
                  <a:srgbClr val="FFFFFF"/>
                </a:solidFill>
                <a:latin typeface="Arial"/>
                <a:cs typeface="Arial"/>
              </a:rPr>
              <a:t>healthy,</a:t>
            </a:r>
            <a:r>
              <a:rPr sz="36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fun</a:t>
            </a:r>
            <a:r>
              <a:rPr sz="36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2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environmentally</a:t>
            </a:r>
            <a:r>
              <a:rPr sz="36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friendly</a:t>
            </a:r>
            <a:r>
              <a:rPr sz="36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ways</a:t>
            </a:r>
            <a:r>
              <a:rPr sz="36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36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travel</a:t>
            </a:r>
            <a:r>
              <a:rPr sz="36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36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10" dirty="0">
                <a:solidFill>
                  <a:srgbClr val="FFFFFF"/>
                </a:solidFill>
                <a:latin typeface="Arial"/>
                <a:cs typeface="Arial"/>
              </a:rPr>
              <a:t>school.</a:t>
            </a:r>
            <a:endParaRPr sz="3600" dirty="0">
              <a:latin typeface="Arial"/>
              <a:cs typeface="Arial"/>
            </a:endParaRPr>
          </a:p>
          <a:p>
            <a:pPr marL="431165" indent="-418465">
              <a:lnSpc>
                <a:spcPct val="100000"/>
              </a:lnSpc>
              <a:spcBef>
                <a:spcPts val="2510"/>
              </a:spcBef>
              <a:buChar char="•"/>
              <a:tabLst>
                <a:tab pos="431165" algn="l"/>
              </a:tabLst>
            </a:pP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Choose</a:t>
            </a:r>
            <a:r>
              <a:rPr sz="36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safest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route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–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36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may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always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10" dirty="0">
                <a:solidFill>
                  <a:srgbClr val="FFFFFF"/>
                </a:solidFill>
                <a:latin typeface="Arial"/>
                <a:cs typeface="Arial"/>
              </a:rPr>
              <a:t>quickest</a:t>
            </a:r>
            <a:endParaRPr sz="3600" dirty="0">
              <a:latin typeface="Arial"/>
              <a:cs typeface="Arial"/>
            </a:endParaRPr>
          </a:p>
          <a:p>
            <a:pPr marL="849630" lvl="1" indent="-418465">
              <a:lnSpc>
                <a:spcPct val="100000"/>
              </a:lnSpc>
              <a:spcBef>
                <a:spcPts val="2505"/>
              </a:spcBef>
              <a:buChar char="•"/>
              <a:tabLst>
                <a:tab pos="849630" algn="l"/>
              </a:tabLst>
            </a:pP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Choose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streets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low-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speed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roads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(40km/h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less)</a:t>
            </a:r>
            <a:endParaRPr sz="3600" dirty="0">
              <a:latin typeface="Arial"/>
              <a:cs typeface="Arial"/>
            </a:endParaRPr>
          </a:p>
          <a:p>
            <a:pPr marL="850265" marR="890269" lvl="1" indent="-419100">
              <a:lnSpc>
                <a:spcPct val="100800"/>
              </a:lnSpc>
              <a:spcBef>
                <a:spcPts val="2475"/>
              </a:spcBef>
              <a:buChar char="•"/>
              <a:tabLst>
                <a:tab pos="850265" algn="l"/>
              </a:tabLst>
            </a:pP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Cross</a:t>
            </a:r>
            <a:r>
              <a:rPr sz="36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pedestrian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crossings,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pedestrian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signals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places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where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drivers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see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25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endParaRPr sz="3600" dirty="0">
              <a:latin typeface="Arial"/>
              <a:cs typeface="Arial"/>
            </a:endParaRPr>
          </a:p>
          <a:p>
            <a:pPr marL="431165" indent="-418465">
              <a:lnSpc>
                <a:spcPct val="100000"/>
              </a:lnSpc>
              <a:spcBef>
                <a:spcPts val="2505"/>
              </a:spcBef>
              <a:buChar char="•"/>
              <a:tabLst>
                <a:tab pos="431165" algn="l"/>
              </a:tabLst>
            </a:pP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Avoid</a:t>
            </a:r>
            <a:r>
              <a:rPr sz="3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busy</a:t>
            </a:r>
            <a:r>
              <a:rPr sz="3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roads</a:t>
            </a:r>
            <a:r>
              <a:rPr sz="3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3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complex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intersections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18155" y="1331950"/>
            <a:ext cx="12720955" cy="18351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90"/>
              </a:spcBef>
            </a:pPr>
            <a:r>
              <a:rPr dirty="0"/>
              <a:t>Try</a:t>
            </a:r>
            <a:r>
              <a:rPr spc="-55" dirty="0"/>
              <a:t> </a:t>
            </a:r>
            <a:r>
              <a:rPr dirty="0"/>
              <a:t>using</a:t>
            </a:r>
            <a:r>
              <a:rPr spc="-55" dirty="0"/>
              <a:t> </a:t>
            </a:r>
            <a:r>
              <a:rPr dirty="0"/>
              <a:t>active</a:t>
            </a:r>
            <a:r>
              <a:rPr spc="-50" dirty="0"/>
              <a:t> </a:t>
            </a:r>
            <a:r>
              <a:rPr dirty="0"/>
              <a:t>forms</a:t>
            </a:r>
            <a:r>
              <a:rPr spc="-55" dirty="0"/>
              <a:t> </a:t>
            </a:r>
            <a:r>
              <a:rPr dirty="0"/>
              <a:t>of</a:t>
            </a:r>
            <a:r>
              <a:rPr spc="-55" dirty="0"/>
              <a:t> </a:t>
            </a:r>
            <a:r>
              <a:rPr dirty="0"/>
              <a:t>travel</a:t>
            </a:r>
            <a:r>
              <a:rPr spc="-50" dirty="0"/>
              <a:t> </a:t>
            </a:r>
            <a:r>
              <a:rPr spc="-25" dirty="0"/>
              <a:t>and </a:t>
            </a:r>
            <a:r>
              <a:rPr dirty="0"/>
              <a:t>plan</a:t>
            </a:r>
            <a:r>
              <a:rPr spc="5" dirty="0"/>
              <a:t> </a:t>
            </a:r>
            <a:r>
              <a:rPr dirty="0"/>
              <a:t>the</a:t>
            </a:r>
            <a:r>
              <a:rPr spc="5" dirty="0"/>
              <a:t> </a:t>
            </a:r>
            <a:r>
              <a:rPr dirty="0"/>
              <a:t>safest</a:t>
            </a:r>
            <a:r>
              <a:rPr spc="10" dirty="0"/>
              <a:t> </a:t>
            </a:r>
            <a:r>
              <a:rPr spc="-10" dirty="0"/>
              <a:t>route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622255" y="0"/>
            <a:ext cx="6481844" cy="746646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974377" cy="1130855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379730">
              <a:lnSpc>
                <a:spcPct val="100800"/>
              </a:lnSpc>
              <a:spcBef>
                <a:spcPts val="90"/>
              </a:spcBef>
            </a:pPr>
            <a:r>
              <a:rPr spc="-10" dirty="0"/>
              <a:t>Young</a:t>
            </a:r>
            <a:r>
              <a:rPr spc="-55" dirty="0"/>
              <a:t> </a:t>
            </a:r>
            <a:r>
              <a:rPr dirty="0"/>
              <a:t>children</a:t>
            </a:r>
            <a:r>
              <a:rPr spc="-55" dirty="0"/>
              <a:t> </a:t>
            </a:r>
            <a:r>
              <a:rPr dirty="0"/>
              <a:t>need</a:t>
            </a:r>
            <a:r>
              <a:rPr spc="-55" dirty="0"/>
              <a:t> </a:t>
            </a:r>
            <a:r>
              <a:rPr dirty="0"/>
              <a:t>close</a:t>
            </a:r>
            <a:r>
              <a:rPr spc="-55" dirty="0"/>
              <a:t> </a:t>
            </a:r>
            <a:r>
              <a:rPr spc="-10" dirty="0"/>
              <a:t>supervision </a:t>
            </a:r>
            <a:r>
              <a:rPr dirty="0"/>
              <a:t>on</a:t>
            </a:r>
            <a:r>
              <a:rPr spc="5" dirty="0"/>
              <a:t> </a:t>
            </a:r>
            <a:r>
              <a:rPr dirty="0"/>
              <a:t>and</a:t>
            </a:r>
            <a:r>
              <a:rPr spc="5" dirty="0"/>
              <a:t> </a:t>
            </a:r>
            <a:r>
              <a:rPr dirty="0"/>
              <a:t>around</a:t>
            </a:r>
            <a:r>
              <a:rPr spc="5" dirty="0"/>
              <a:t> </a:t>
            </a:r>
            <a:r>
              <a:rPr spc="-10" dirty="0"/>
              <a:t>roads.</a:t>
            </a:r>
          </a:p>
          <a:p>
            <a:pPr marL="431165" marR="336550" indent="-419100">
              <a:lnSpc>
                <a:spcPct val="100800"/>
              </a:lnSpc>
              <a:spcBef>
                <a:spcPts val="2475"/>
              </a:spcBef>
              <a:buChar char="•"/>
              <a:tabLst>
                <a:tab pos="431165" algn="l"/>
              </a:tabLst>
            </a:pPr>
            <a:r>
              <a:rPr b="0" dirty="0">
                <a:latin typeface="Arial"/>
                <a:cs typeface="Arial"/>
              </a:rPr>
              <a:t>Always</a:t>
            </a:r>
            <a:r>
              <a:rPr b="0" spc="-5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hold their</a:t>
            </a:r>
            <a:r>
              <a:rPr b="0" spc="-5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hand when</a:t>
            </a:r>
            <a:r>
              <a:rPr b="0" spc="-5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near </a:t>
            </a:r>
            <a:r>
              <a:rPr b="0" spc="-10" dirty="0">
                <a:latin typeface="Arial"/>
                <a:cs typeface="Arial"/>
              </a:rPr>
              <a:t>traffic </a:t>
            </a:r>
            <a:r>
              <a:rPr b="0" dirty="0">
                <a:latin typeface="Arial"/>
                <a:cs typeface="Arial"/>
              </a:rPr>
              <a:t>and</a:t>
            </a:r>
            <a:r>
              <a:rPr b="0" spc="-20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crossing</a:t>
            </a:r>
            <a:r>
              <a:rPr b="0" spc="-15" dirty="0">
                <a:latin typeface="Arial"/>
                <a:cs typeface="Arial"/>
              </a:rPr>
              <a:t> </a:t>
            </a:r>
            <a:r>
              <a:rPr b="0" spc="-20" dirty="0">
                <a:latin typeface="Arial"/>
                <a:cs typeface="Arial"/>
              </a:rPr>
              <a:t>roads</a:t>
            </a:r>
          </a:p>
          <a:p>
            <a:pPr marL="431165" indent="-418465">
              <a:lnSpc>
                <a:spcPct val="100000"/>
              </a:lnSpc>
              <a:spcBef>
                <a:spcPts val="2505"/>
              </a:spcBef>
              <a:buChar char="•"/>
              <a:tabLst>
                <a:tab pos="431165" algn="l"/>
              </a:tabLst>
            </a:pPr>
            <a:r>
              <a:rPr b="0" dirty="0">
                <a:latin typeface="Arial"/>
                <a:cs typeface="Arial"/>
              </a:rPr>
              <a:t>Ensure</a:t>
            </a:r>
            <a:r>
              <a:rPr b="0" spc="-5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you</a:t>
            </a:r>
            <a:r>
              <a:rPr b="0" spc="-5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can</a:t>
            </a:r>
            <a:r>
              <a:rPr b="0" spc="-5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always</a:t>
            </a:r>
            <a:r>
              <a:rPr b="0" spc="-5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actively </a:t>
            </a:r>
            <a:r>
              <a:rPr b="0" spc="-10" dirty="0">
                <a:latin typeface="Arial"/>
                <a:cs typeface="Arial"/>
              </a:rPr>
              <a:t>supervise</a:t>
            </a:r>
          </a:p>
          <a:p>
            <a:pPr marL="431165" marR="676275" indent="-419100">
              <a:lnSpc>
                <a:spcPct val="100800"/>
              </a:lnSpc>
              <a:spcBef>
                <a:spcPts val="2475"/>
              </a:spcBef>
              <a:buChar char="•"/>
              <a:tabLst>
                <a:tab pos="431165" algn="l"/>
              </a:tabLst>
            </a:pPr>
            <a:r>
              <a:rPr b="0" dirty="0">
                <a:latin typeface="Arial"/>
                <a:cs typeface="Arial"/>
              </a:rPr>
              <a:t>Role</a:t>
            </a:r>
            <a:r>
              <a:rPr b="0" spc="-5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model “Stop,</a:t>
            </a:r>
            <a:r>
              <a:rPr b="0" spc="-5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Look, Listen,</a:t>
            </a:r>
            <a:r>
              <a:rPr b="0" spc="-60" dirty="0">
                <a:latin typeface="Arial"/>
                <a:cs typeface="Arial"/>
              </a:rPr>
              <a:t> </a:t>
            </a:r>
            <a:r>
              <a:rPr b="0" spc="-10" dirty="0">
                <a:latin typeface="Arial"/>
                <a:cs typeface="Arial"/>
              </a:rPr>
              <a:t>Think” </a:t>
            </a:r>
            <a:r>
              <a:rPr b="0" dirty="0">
                <a:latin typeface="Arial"/>
                <a:cs typeface="Arial"/>
              </a:rPr>
              <a:t>when</a:t>
            </a:r>
            <a:r>
              <a:rPr b="0" spc="-15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crossing</a:t>
            </a:r>
            <a:r>
              <a:rPr b="0" spc="-15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the</a:t>
            </a:r>
            <a:r>
              <a:rPr b="0" spc="-15" dirty="0">
                <a:latin typeface="Arial"/>
                <a:cs typeface="Arial"/>
              </a:rPr>
              <a:t> </a:t>
            </a:r>
            <a:r>
              <a:rPr b="0" spc="-20" dirty="0">
                <a:latin typeface="Arial"/>
                <a:cs typeface="Arial"/>
              </a:rPr>
              <a:t>road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90"/>
              </a:spcBef>
            </a:pPr>
            <a:r>
              <a:rPr dirty="0"/>
              <a:t>Stay</a:t>
            </a:r>
            <a:r>
              <a:rPr spc="-5" dirty="0"/>
              <a:t> </a:t>
            </a:r>
            <a:r>
              <a:rPr dirty="0"/>
              <a:t>close to </a:t>
            </a:r>
            <a:r>
              <a:rPr spc="-10" dirty="0"/>
              <a:t>children </a:t>
            </a:r>
            <a:r>
              <a:rPr dirty="0"/>
              <a:t>when</a:t>
            </a:r>
            <a:r>
              <a:rPr spc="10" dirty="0"/>
              <a:t> </a:t>
            </a:r>
            <a:r>
              <a:rPr spc="-10" dirty="0"/>
              <a:t>walking</a:t>
            </a:r>
          </a:p>
        </p:txBody>
      </p:sp>
      <p:pic>
        <p:nvPicPr>
          <p:cNvPr id="5" name="object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4982" y="1842875"/>
            <a:ext cx="7256323" cy="708878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18155" y="1122532"/>
            <a:ext cx="12174855" cy="930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Ride</a:t>
            </a:r>
            <a:r>
              <a:rPr spc="-5" dirty="0"/>
              <a:t> </a:t>
            </a:r>
            <a:r>
              <a:rPr dirty="0"/>
              <a:t>safely</a:t>
            </a:r>
            <a:r>
              <a:rPr spc="-5" dirty="0"/>
              <a:t> </a:t>
            </a:r>
            <a:r>
              <a:rPr dirty="0"/>
              <a:t>on</a:t>
            </a:r>
            <a:r>
              <a:rPr spc="-5" dirty="0"/>
              <a:t> </a:t>
            </a:r>
            <a:r>
              <a:rPr dirty="0"/>
              <a:t>scooters</a:t>
            </a:r>
            <a:r>
              <a:rPr spc="-5" dirty="0"/>
              <a:t> </a:t>
            </a:r>
            <a:r>
              <a:rPr dirty="0"/>
              <a:t>and</a:t>
            </a:r>
            <a:r>
              <a:rPr spc="-5" dirty="0"/>
              <a:t> </a:t>
            </a:r>
            <a:r>
              <a:rPr spc="-10" dirty="0"/>
              <a:t>bikes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12285350" y="0"/>
            <a:ext cx="7818749" cy="7141146"/>
            <a:chOff x="12285350" y="0"/>
            <a:chExt cx="7818749" cy="7141146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164864" y="0"/>
              <a:ext cx="4939235" cy="692409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85350" y="2512834"/>
              <a:ext cx="6869168" cy="4628312"/>
            </a:xfrm>
            <a:prstGeom prst="rect">
              <a:avLst/>
            </a:prstGeom>
          </p:spPr>
        </p:pic>
      </p:grpSp>
      <p:sp>
        <p:nvSpPr>
          <p:cNvPr id="7" name="object 7"/>
          <p:cNvSpPr/>
          <p:nvPr/>
        </p:nvSpPr>
        <p:spPr>
          <a:xfrm>
            <a:off x="12282348" y="7603856"/>
            <a:ext cx="7821930" cy="1454150"/>
          </a:xfrm>
          <a:custGeom>
            <a:avLst/>
            <a:gdLst/>
            <a:ahLst/>
            <a:cxnLst/>
            <a:rect l="l" t="t" r="r" b="b"/>
            <a:pathLst>
              <a:path w="7821930" h="1454150">
                <a:moveTo>
                  <a:pt x="7821751" y="0"/>
                </a:moveTo>
                <a:lnTo>
                  <a:pt x="261772" y="0"/>
                </a:lnTo>
                <a:lnTo>
                  <a:pt x="214718" y="4217"/>
                </a:lnTo>
                <a:lnTo>
                  <a:pt x="170431" y="16377"/>
                </a:lnTo>
                <a:lnTo>
                  <a:pt x="129651" y="35739"/>
                </a:lnTo>
                <a:lnTo>
                  <a:pt x="93116" y="61565"/>
                </a:lnTo>
                <a:lnTo>
                  <a:pt x="61565" y="93116"/>
                </a:lnTo>
                <a:lnTo>
                  <a:pt x="35739" y="129651"/>
                </a:lnTo>
                <a:lnTo>
                  <a:pt x="16377" y="170431"/>
                </a:lnTo>
                <a:lnTo>
                  <a:pt x="4217" y="214718"/>
                </a:lnTo>
                <a:lnTo>
                  <a:pt x="0" y="261772"/>
                </a:lnTo>
                <a:lnTo>
                  <a:pt x="0" y="1191775"/>
                </a:lnTo>
                <a:lnTo>
                  <a:pt x="4217" y="1238828"/>
                </a:lnTo>
                <a:lnTo>
                  <a:pt x="16377" y="1283115"/>
                </a:lnTo>
                <a:lnTo>
                  <a:pt x="35739" y="1323896"/>
                </a:lnTo>
                <a:lnTo>
                  <a:pt x="61565" y="1360431"/>
                </a:lnTo>
                <a:lnTo>
                  <a:pt x="93116" y="1391981"/>
                </a:lnTo>
                <a:lnTo>
                  <a:pt x="129651" y="1417807"/>
                </a:lnTo>
                <a:lnTo>
                  <a:pt x="170431" y="1437170"/>
                </a:lnTo>
                <a:lnTo>
                  <a:pt x="214718" y="1449329"/>
                </a:lnTo>
                <a:lnTo>
                  <a:pt x="261772" y="1453547"/>
                </a:lnTo>
                <a:lnTo>
                  <a:pt x="7821751" y="1453547"/>
                </a:lnTo>
                <a:lnTo>
                  <a:pt x="7821751" y="0"/>
                </a:lnTo>
                <a:close/>
              </a:path>
            </a:pathLst>
          </a:custGeom>
          <a:solidFill>
            <a:srgbClr val="36B2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118155" y="9998075"/>
            <a:ext cx="10381615" cy="5784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95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Bambach,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M.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R.,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Mitchell,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R.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J.,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Grzebieta,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R.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H.,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Olivier,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J.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effectiveness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helmets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bicycle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collisions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with motor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vehicles:</a:t>
            </a:r>
            <a:r>
              <a:rPr sz="18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case-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control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study.</a:t>
            </a:r>
            <a:r>
              <a:rPr sz="18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Accident</a:t>
            </a:r>
            <a:r>
              <a:rPr sz="18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Analysis and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Prevention, Issue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53,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2013.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776186" y="7893632"/>
            <a:ext cx="5887495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spcBef>
                <a:spcPts val="100"/>
              </a:spcBef>
            </a:pPr>
            <a:r>
              <a:rPr lang="en-AU" sz="2800" dirty="0">
                <a:solidFill>
                  <a:srgbClr val="17054F"/>
                </a:solidFill>
                <a:latin typeface="Arial Black"/>
                <a:cs typeface="Arial Black"/>
              </a:rPr>
              <a:t>DID</a:t>
            </a:r>
            <a:r>
              <a:rPr lang="en-AU" sz="2800" spc="-130" dirty="0">
                <a:solidFill>
                  <a:srgbClr val="17054F"/>
                </a:solidFill>
                <a:latin typeface="Arial Black"/>
                <a:cs typeface="Arial Black"/>
              </a:rPr>
              <a:t> </a:t>
            </a:r>
            <a:r>
              <a:rPr lang="en-AU" sz="2800" dirty="0">
                <a:solidFill>
                  <a:srgbClr val="17054F"/>
                </a:solidFill>
                <a:latin typeface="Arial Black"/>
                <a:cs typeface="Arial Black"/>
              </a:rPr>
              <a:t>YOU</a:t>
            </a:r>
            <a:r>
              <a:rPr lang="en-AU" sz="2800" spc="-110" dirty="0">
                <a:solidFill>
                  <a:srgbClr val="17054F"/>
                </a:solidFill>
                <a:latin typeface="Arial Black"/>
                <a:cs typeface="Arial Black"/>
              </a:rPr>
              <a:t> </a:t>
            </a:r>
            <a:r>
              <a:rPr lang="en-AU" sz="2800" spc="-20" dirty="0">
                <a:solidFill>
                  <a:srgbClr val="17054F"/>
                </a:solidFill>
                <a:latin typeface="Arial Black"/>
                <a:cs typeface="Arial Black"/>
              </a:rPr>
              <a:t>KNOW?</a:t>
            </a:r>
            <a:r>
              <a:rPr lang="en-AU" sz="2800" spc="-215" dirty="0">
                <a:solidFill>
                  <a:srgbClr val="17054F"/>
                </a:solidFill>
                <a:latin typeface="Arial Black"/>
                <a:cs typeface="Arial Black"/>
              </a:rPr>
              <a:t> </a:t>
            </a:r>
            <a:r>
              <a:rPr lang="en-AU" sz="2800" b="1" dirty="0">
                <a:solidFill>
                  <a:srgbClr val="17054F"/>
                </a:solidFill>
                <a:latin typeface="Arial"/>
                <a:cs typeface="Arial"/>
              </a:rPr>
              <a:t>Helmets</a:t>
            </a:r>
            <a:r>
              <a:rPr lang="en-AU" sz="2800" b="1" spc="-85" dirty="0">
                <a:solidFill>
                  <a:srgbClr val="17054F"/>
                </a:solidFill>
                <a:latin typeface="Arial"/>
                <a:cs typeface="Arial"/>
              </a:rPr>
              <a:t> </a:t>
            </a:r>
            <a:r>
              <a:rPr lang="en-AU" sz="2800" b="1" spc="-25" dirty="0">
                <a:solidFill>
                  <a:srgbClr val="17054F"/>
                </a:solidFill>
                <a:latin typeface="Arial"/>
                <a:cs typeface="Arial"/>
              </a:rPr>
              <a:t>can </a:t>
            </a:r>
            <a:r>
              <a:rPr sz="2800" b="1" dirty="0">
                <a:solidFill>
                  <a:srgbClr val="17054F"/>
                </a:solidFill>
                <a:latin typeface="Arial"/>
                <a:cs typeface="Arial"/>
              </a:rPr>
              <a:t>reduce</a:t>
            </a:r>
            <a:r>
              <a:rPr sz="2800" b="1" spc="-55" dirty="0">
                <a:solidFill>
                  <a:srgbClr val="17054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7054F"/>
                </a:solidFill>
                <a:latin typeface="Arial"/>
                <a:cs typeface="Arial"/>
              </a:rPr>
              <a:t>head</a:t>
            </a:r>
            <a:r>
              <a:rPr sz="2800" b="1" spc="-50" dirty="0">
                <a:solidFill>
                  <a:srgbClr val="17054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7054F"/>
                </a:solidFill>
                <a:latin typeface="Arial"/>
                <a:cs typeface="Arial"/>
              </a:rPr>
              <a:t>injury</a:t>
            </a:r>
            <a:r>
              <a:rPr sz="2800" b="1" spc="-55" dirty="0">
                <a:solidFill>
                  <a:srgbClr val="17054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7054F"/>
                </a:solidFill>
                <a:latin typeface="Arial"/>
                <a:cs typeface="Arial"/>
              </a:rPr>
              <a:t>risk</a:t>
            </a:r>
            <a:r>
              <a:rPr sz="2800" b="1" spc="-50" dirty="0">
                <a:solidFill>
                  <a:srgbClr val="17054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7054F"/>
                </a:solidFill>
                <a:latin typeface="Arial"/>
                <a:cs typeface="Arial"/>
              </a:rPr>
              <a:t>by</a:t>
            </a:r>
            <a:r>
              <a:rPr sz="2800" b="1" spc="-55" dirty="0">
                <a:solidFill>
                  <a:srgbClr val="17054F"/>
                </a:solidFill>
                <a:latin typeface="Arial"/>
                <a:cs typeface="Arial"/>
              </a:rPr>
              <a:t> </a:t>
            </a:r>
            <a:r>
              <a:rPr sz="2800" b="1" spc="-20" dirty="0">
                <a:solidFill>
                  <a:srgbClr val="17054F"/>
                </a:solidFill>
                <a:latin typeface="Arial"/>
                <a:cs typeface="Arial"/>
              </a:rPr>
              <a:t>74%.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C37B7A-FFB8-A472-BEA4-104165936894}"/>
              </a:ext>
            </a:extLst>
          </p:cNvPr>
          <p:cNvSpPr txBox="1"/>
          <p:nvPr/>
        </p:nvSpPr>
        <p:spPr>
          <a:xfrm>
            <a:off x="1118155" y="2378075"/>
            <a:ext cx="9924495" cy="6925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2063114">
              <a:lnSpc>
                <a:spcPct val="100800"/>
              </a:lnSpc>
              <a:spcBef>
                <a:spcPts val="90"/>
              </a:spcBef>
            </a:pPr>
            <a:r>
              <a:rPr lang="en-AU" sz="3600" b="1" dirty="0">
                <a:solidFill>
                  <a:srgbClr val="FFFFFF"/>
                </a:solidFill>
                <a:latin typeface="Arial"/>
                <a:cs typeface="Arial"/>
              </a:rPr>
              <a:t>Scootering and cycling are great active travel options</a:t>
            </a:r>
            <a:r>
              <a:rPr lang="en-AU" sz="3600" b="1" spc="-1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en-AU" sz="3600" dirty="0">
              <a:latin typeface="Arial"/>
              <a:cs typeface="Arial"/>
            </a:endParaRPr>
          </a:p>
          <a:p>
            <a:pPr marL="431165" indent="-418465">
              <a:lnSpc>
                <a:spcPct val="100000"/>
              </a:lnSpc>
              <a:spcBef>
                <a:spcPts val="2510"/>
              </a:spcBef>
              <a:buChar char="•"/>
              <a:tabLst>
                <a:tab pos="431165" algn="l"/>
              </a:tabLst>
            </a:pPr>
            <a:r>
              <a:rPr lang="en-AU" sz="3600" dirty="0">
                <a:solidFill>
                  <a:srgbClr val="FFFFFF"/>
                </a:solidFill>
                <a:latin typeface="Arial"/>
                <a:cs typeface="Arial"/>
              </a:rPr>
              <a:t>Helmets are a legal requirement for everyone and must meet Australian Standards</a:t>
            </a:r>
          </a:p>
          <a:p>
            <a:pPr marL="431165" indent="-418465">
              <a:lnSpc>
                <a:spcPct val="100000"/>
              </a:lnSpc>
              <a:spcBef>
                <a:spcPts val="2510"/>
              </a:spcBef>
              <a:buChar char="•"/>
              <a:tabLst>
                <a:tab pos="431165" algn="l"/>
              </a:tabLst>
            </a:pPr>
            <a:r>
              <a:rPr lang="en-AU" sz="3600" dirty="0">
                <a:solidFill>
                  <a:srgbClr val="FFFFFF"/>
                </a:solidFill>
                <a:latin typeface="Arial"/>
                <a:cs typeface="Arial"/>
              </a:rPr>
              <a:t>Use footpaths on low-speed roads, </a:t>
            </a:r>
            <a:br>
              <a:rPr lang="en-AU" sz="36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AU" sz="3600" dirty="0">
                <a:solidFill>
                  <a:srgbClr val="FFFFFF"/>
                </a:solidFill>
                <a:latin typeface="Arial"/>
                <a:cs typeface="Arial"/>
              </a:rPr>
              <a:t>shared-use paths and bike paths</a:t>
            </a:r>
          </a:p>
          <a:p>
            <a:pPr marL="431165" indent="-418465">
              <a:lnSpc>
                <a:spcPct val="100000"/>
              </a:lnSpc>
              <a:spcBef>
                <a:spcPts val="2510"/>
              </a:spcBef>
              <a:buChar char="•"/>
              <a:tabLst>
                <a:tab pos="431165" algn="l"/>
              </a:tabLst>
            </a:pPr>
            <a:r>
              <a:rPr lang="en-AU" sz="3600" dirty="0">
                <a:solidFill>
                  <a:srgbClr val="FFFFFF"/>
                </a:solidFill>
                <a:latin typeface="Arial"/>
                <a:cs typeface="Arial"/>
              </a:rPr>
              <a:t>Ensure you ride with a bell, an effective brake, and a rear reflector on bikes</a:t>
            </a:r>
          </a:p>
          <a:p>
            <a:pPr marL="431165" indent="-418465">
              <a:lnSpc>
                <a:spcPct val="100000"/>
              </a:lnSpc>
              <a:spcBef>
                <a:spcPts val="2510"/>
              </a:spcBef>
              <a:buChar char="•"/>
              <a:tabLst>
                <a:tab pos="431165" algn="l"/>
              </a:tabLst>
            </a:pPr>
            <a:r>
              <a:rPr lang="en-AU" sz="3600" dirty="0">
                <a:solidFill>
                  <a:srgbClr val="FFFFFF"/>
                </a:solidFill>
                <a:latin typeface="Arial"/>
                <a:cs typeface="Arial"/>
              </a:rPr>
              <a:t>You can cycle on the footpath with your </a:t>
            </a:r>
            <a:br>
              <a:rPr lang="en-AU" sz="36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AU" sz="3600" dirty="0">
                <a:solidFill>
                  <a:srgbClr val="FFFFFF"/>
                </a:solidFill>
                <a:latin typeface="Arial"/>
                <a:cs typeface="Arial"/>
              </a:rPr>
              <a:t>child if they are 12 years or younger</a:t>
            </a:r>
            <a:endParaRPr lang="en-AU" sz="3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8155" y="1872133"/>
            <a:ext cx="17945100" cy="3005455"/>
          </a:xfrm>
          <a:prstGeom prst="rect">
            <a:avLst/>
          </a:prstGeom>
        </p:spPr>
        <p:txBody>
          <a:bodyPr vert="horz" wrap="square" lIns="0" tIns="3409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85"/>
              </a:spcBef>
            </a:pP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If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driving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school,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prioritise </a:t>
            </a:r>
            <a:r>
              <a:rPr sz="3600" b="1" spc="-10" dirty="0">
                <a:solidFill>
                  <a:srgbClr val="FFFFFF"/>
                </a:solidFill>
                <a:latin typeface="Arial"/>
                <a:cs typeface="Arial"/>
              </a:rPr>
              <a:t>safety.</a:t>
            </a:r>
            <a:endParaRPr sz="3600">
              <a:latin typeface="Arial"/>
              <a:cs typeface="Arial"/>
            </a:endParaRPr>
          </a:p>
          <a:p>
            <a:pPr marL="431165" indent="-418465">
              <a:lnSpc>
                <a:spcPct val="100000"/>
              </a:lnSpc>
              <a:spcBef>
                <a:spcPts val="2455"/>
              </a:spcBef>
              <a:buChar char="•"/>
              <a:tabLst>
                <a:tab pos="431165" algn="l"/>
              </a:tabLst>
            </a:pPr>
            <a:r>
              <a:rPr sz="3450" dirty="0">
                <a:solidFill>
                  <a:srgbClr val="FFFFFF"/>
                </a:solidFill>
                <a:latin typeface="Arial"/>
                <a:cs typeface="Arial"/>
              </a:rPr>
              <a:t>Children</a:t>
            </a:r>
            <a:r>
              <a:rPr sz="34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dirty="0">
                <a:solidFill>
                  <a:srgbClr val="FFFFFF"/>
                </a:solidFill>
                <a:latin typeface="Arial"/>
                <a:cs typeface="Arial"/>
              </a:rPr>
              <a:t>should</a:t>
            </a:r>
            <a:r>
              <a:rPr sz="34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dirty="0">
                <a:solidFill>
                  <a:srgbClr val="FFFFFF"/>
                </a:solidFill>
                <a:latin typeface="Arial"/>
                <a:cs typeface="Arial"/>
              </a:rPr>
              <a:t>travel</a:t>
            </a:r>
            <a:r>
              <a:rPr sz="34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34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4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dirty="0">
                <a:solidFill>
                  <a:srgbClr val="FFFFFF"/>
                </a:solidFill>
                <a:latin typeface="Arial"/>
                <a:cs typeface="Arial"/>
              </a:rPr>
              <a:t>rear</a:t>
            </a:r>
            <a:r>
              <a:rPr sz="34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dirty="0">
                <a:solidFill>
                  <a:srgbClr val="FFFFFF"/>
                </a:solidFill>
                <a:latin typeface="Arial"/>
                <a:cs typeface="Arial"/>
              </a:rPr>
              <a:t>seat</a:t>
            </a:r>
            <a:r>
              <a:rPr sz="34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34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4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dirty="0">
                <a:solidFill>
                  <a:srgbClr val="FFFFFF"/>
                </a:solidFill>
                <a:latin typeface="Arial"/>
                <a:cs typeface="Arial"/>
              </a:rPr>
              <a:t>correct</a:t>
            </a:r>
            <a:r>
              <a:rPr sz="34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dirty="0">
                <a:solidFill>
                  <a:srgbClr val="FFFFFF"/>
                </a:solidFill>
                <a:latin typeface="Arial"/>
                <a:cs typeface="Arial"/>
              </a:rPr>
              <a:t>restraint</a:t>
            </a:r>
            <a:r>
              <a:rPr sz="34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34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dirty="0">
                <a:solidFill>
                  <a:srgbClr val="FFFFFF"/>
                </a:solidFill>
                <a:latin typeface="Arial"/>
                <a:cs typeface="Arial"/>
              </a:rPr>
              <a:t>booster</a:t>
            </a:r>
            <a:r>
              <a:rPr sz="34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34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dirty="0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r>
              <a:rPr sz="34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spc="-20" dirty="0">
                <a:solidFill>
                  <a:srgbClr val="FFFFFF"/>
                </a:solidFill>
                <a:latin typeface="Arial"/>
                <a:cs typeface="Arial"/>
              </a:rPr>
              <a:t>size</a:t>
            </a:r>
            <a:endParaRPr sz="3450">
              <a:latin typeface="Arial"/>
              <a:cs typeface="Arial"/>
            </a:endParaRPr>
          </a:p>
          <a:p>
            <a:pPr marL="431165" indent="-418465">
              <a:lnSpc>
                <a:spcPct val="100000"/>
              </a:lnSpc>
              <a:spcBef>
                <a:spcPts val="840"/>
              </a:spcBef>
              <a:buChar char="•"/>
              <a:tabLst>
                <a:tab pos="431165" algn="l"/>
              </a:tabLst>
            </a:pPr>
            <a:r>
              <a:rPr sz="3450" dirty="0">
                <a:solidFill>
                  <a:srgbClr val="FFFFFF"/>
                </a:solidFill>
                <a:latin typeface="Arial"/>
                <a:cs typeface="Arial"/>
              </a:rPr>
              <a:t>Booster</a:t>
            </a:r>
            <a:r>
              <a:rPr sz="34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dirty="0">
                <a:solidFill>
                  <a:srgbClr val="FFFFFF"/>
                </a:solidFill>
                <a:latin typeface="Arial"/>
                <a:cs typeface="Arial"/>
              </a:rPr>
              <a:t>seats</a:t>
            </a:r>
            <a:r>
              <a:rPr sz="34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34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dirty="0">
                <a:solidFill>
                  <a:srgbClr val="FFFFFF"/>
                </a:solidFill>
                <a:latin typeface="Arial"/>
                <a:cs typeface="Arial"/>
              </a:rPr>
              <a:t>needed</a:t>
            </a:r>
            <a:r>
              <a:rPr sz="34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dirty="0">
                <a:solidFill>
                  <a:srgbClr val="FFFFFF"/>
                </a:solidFill>
                <a:latin typeface="Arial"/>
                <a:cs typeface="Arial"/>
              </a:rPr>
              <a:t>until</a:t>
            </a:r>
            <a:r>
              <a:rPr sz="34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dirty="0">
                <a:solidFill>
                  <a:srgbClr val="FFFFFF"/>
                </a:solidFill>
                <a:latin typeface="Arial"/>
                <a:cs typeface="Arial"/>
              </a:rPr>
              <a:t>children</a:t>
            </a:r>
            <a:r>
              <a:rPr sz="34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34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dirty="0">
                <a:solidFill>
                  <a:srgbClr val="FFFFFF"/>
                </a:solidFill>
                <a:latin typeface="Arial"/>
                <a:cs typeface="Arial"/>
              </a:rPr>
              <a:t>pass</a:t>
            </a:r>
            <a:r>
              <a:rPr sz="34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4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spc="-10" dirty="0">
                <a:solidFill>
                  <a:srgbClr val="FFFFFF"/>
                </a:solidFill>
                <a:latin typeface="Arial"/>
                <a:cs typeface="Arial"/>
              </a:rPr>
              <a:t>5-</a:t>
            </a:r>
            <a:r>
              <a:rPr sz="3450" dirty="0">
                <a:solidFill>
                  <a:srgbClr val="FFFFFF"/>
                </a:solidFill>
                <a:latin typeface="Arial"/>
                <a:cs typeface="Arial"/>
              </a:rPr>
              <a:t>Step</a:t>
            </a:r>
            <a:r>
              <a:rPr sz="345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spc="-55" dirty="0">
                <a:solidFill>
                  <a:srgbClr val="FFFFFF"/>
                </a:solidFill>
                <a:latin typeface="Arial"/>
                <a:cs typeface="Arial"/>
              </a:rPr>
              <a:t>Test</a:t>
            </a:r>
            <a:r>
              <a:rPr sz="34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dirty="0">
                <a:solidFill>
                  <a:srgbClr val="FFFFFF"/>
                </a:solidFill>
                <a:latin typeface="Arial"/>
                <a:cs typeface="Arial"/>
              </a:rPr>
              <a:t>(typically</a:t>
            </a:r>
            <a:r>
              <a:rPr sz="34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dirty="0">
                <a:solidFill>
                  <a:srgbClr val="FFFFFF"/>
                </a:solidFill>
                <a:latin typeface="Arial"/>
                <a:cs typeface="Arial"/>
              </a:rPr>
              <a:t>age</a:t>
            </a:r>
            <a:r>
              <a:rPr sz="34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spc="-10" dirty="0">
                <a:solidFill>
                  <a:srgbClr val="FFFFFF"/>
                </a:solidFill>
                <a:latin typeface="Arial"/>
                <a:cs typeface="Arial"/>
              </a:rPr>
              <a:t>10–12)</a:t>
            </a:r>
            <a:endParaRPr sz="3450">
              <a:latin typeface="Arial"/>
              <a:cs typeface="Arial"/>
            </a:endParaRPr>
          </a:p>
          <a:p>
            <a:pPr marL="431165" indent="-418465">
              <a:lnSpc>
                <a:spcPct val="100000"/>
              </a:lnSpc>
              <a:spcBef>
                <a:spcPts val="840"/>
              </a:spcBef>
              <a:buChar char="•"/>
              <a:tabLst>
                <a:tab pos="431165" algn="l"/>
              </a:tabLst>
            </a:pPr>
            <a:r>
              <a:rPr sz="3450" dirty="0">
                <a:solidFill>
                  <a:srgbClr val="FFFFFF"/>
                </a:solidFill>
                <a:latin typeface="Arial"/>
                <a:cs typeface="Arial"/>
              </a:rPr>
              <a:t>Children</a:t>
            </a:r>
            <a:r>
              <a:rPr sz="34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dirty="0">
                <a:solidFill>
                  <a:srgbClr val="FFFFFF"/>
                </a:solidFill>
                <a:latin typeface="Arial"/>
                <a:cs typeface="Arial"/>
              </a:rPr>
              <a:t>should</a:t>
            </a:r>
            <a:r>
              <a:rPr sz="34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dirty="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r>
              <a:rPr sz="34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4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dirty="0">
                <a:solidFill>
                  <a:srgbClr val="FFFFFF"/>
                </a:solidFill>
                <a:latin typeface="Arial"/>
                <a:cs typeface="Arial"/>
              </a:rPr>
              <a:t>rear</a:t>
            </a:r>
            <a:r>
              <a:rPr sz="34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dirty="0">
                <a:solidFill>
                  <a:srgbClr val="FFFFFF"/>
                </a:solidFill>
                <a:latin typeface="Arial"/>
                <a:cs typeface="Arial"/>
              </a:rPr>
              <a:t>kerbside</a:t>
            </a:r>
            <a:r>
              <a:rPr sz="34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dirty="0">
                <a:solidFill>
                  <a:srgbClr val="FFFFFF"/>
                </a:solidFill>
                <a:latin typeface="Arial"/>
                <a:cs typeface="Arial"/>
              </a:rPr>
              <a:t>door</a:t>
            </a:r>
            <a:r>
              <a:rPr sz="34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dirty="0">
                <a:solidFill>
                  <a:srgbClr val="FFFFFF"/>
                </a:solidFill>
                <a:latin typeface="Arial"/>
                <a:cs typeface="Arial"/>
              </a:rPr>
              <a:t>(safety</a:t>
            </a:r>
            <a:r>
              <a:rPr sz="34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dirty="0">
                <a:solidFill>
                  <a:srgbClr val="FFFFFF"/>
                </a:solidFill>
                <a:latin typeface="Arial"/>
                <a:cs typeface="Arial"/>
              </a:rPr>
              <a:t>door)</a:t>
            </a:r>
            <a:r>
              <a:rPr sz="34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dirty="0">
                <a:solidFill>
                  <a:srgbClr val="FFFFFF"/>
                </a:solidFill>
                <a:latin typeface="Arial"/>
                <a:cs typeface="Arial"/>
              </a:rPr>
              <a:t>when</a:t>
            </a:r>
            <a:r>
              <a:rPr sz="34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dirty="0">
                <a:solidFill>
                  <a:srgbClr val="FFFFFF"/>
                </a:solidFill>
                <a:latin typeface="Arial"/>
                <a:cs typeface="Arial"/>
              </a:rPr>
              <a:t>entering</a:t>
            </a:r>
            <a:r>
              <a:rPr sz="34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34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dirty="0">
                <a:solidFill>
                  <a:srgbClr val="FFFFFF"/>
                </a:solidFill>
                <a:latin typeface="Arial"/>
                <a:cs typeface="Arial"/>
              </a:rPr>
              <a:t>exiting</a:t>
            </a:r>
            <a:r>
              <a:rPr sz="34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4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spc="-25" dirty="0">
                <a:solidFill>
                  <a:srgbClr val="FFFFFF"/>
                </a:solidFill>
                <a:latin typeface="Arial"/>
                <a:cs typeface="Arial"/>
              </a:rPr>
              <a:t>car</a:t>
            </a:r>
            <a:endParaRPr sz="345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18155" y="913114"/>
            <a:ext cx="14230350" cy="930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Ensure</a:t>
            </a:r>
            <a:r>
              <a:rPr spc="-5" dirty="0"/>
              <a:t> </a:t>
            </a:r>
            <a:r>
              <a:rPr dirty="0"/>
              <a:t>children are safe as </a:t>
            </a:r>
            <a:r>
              <a:rPr spc="-10" dirty="0"/>
              <a:t>passengers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0855" y="5518155"/>
            <a:ext cx="11461085" cy="431400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61845" y="0"/>
            <a:ext cx="11242254" cy="955982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18155" y="3092964"/>
            <a:ext cx="8484870" cy="594423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912494">
              <a:lnSpc>
                <a:spcPct val="100800"/>
              </a:lnSpc>
              <a:spcBef>
                <a:spcPts val="90"/>
              </a:spcBef>
            </a:pP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Help</a:t>
            </a:r>
            <a:r>
              <a:rPr sz="36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keep</a:t>
            </a:r>
            <a:r>
              <a:rPr sz="36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school</a:t>
            </a:r>
            <a:r>
              <a:rPr sz="36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10" dirty="0">
                <a:solidFill>
                  <a:srgbClr val="FFFFFF"/>
                </a:solidFill>
                <a:latin typeface="Arial"/>
                <a:cs typeface="Arial"/>
              </a:rPr>
              <a:t>neighbourhoods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safe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3600" b="1" spc="-10" dirty="0">
                <a:solidFill>
                  <a:srgbClr val="FFFFFF"/>
                </a:solidFill>
                <a:latin typeface="Arial"/>
                <a:cs typeface="Arial"/>
              </a:rPr>
              <a:t>calm.</a:t>
            </a:r>
            <a:endParaRPr sz="3600" dirty="0">
              <a:latin typeface="Arial"/>
              <a:cs typeface="Arial"/>
            </a:endParaRPr>
          </a:p>
          <a:p>
            <a:pPr marL="431165" marR="260985" indent="-419100" algn="just">
              <a:lnSpc>
                <a:spcPct val="100800"/>
              </a:lnSpc>
              <a:spcBef>
                <a:spcPts val="2475"/>
              </a:spcBef>
              <a:buChar char="•"/>
              <a:tabLst>
                <a:tab pos="431165" algn="l"/>
              </a:tabLst>
            </a:pP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Slow</a:t>
            </a:r>
            <a:r>
              <a:rPr sz="36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down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near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schools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children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25" dirty="0">
                <a:solidFill>
                  <a:srgbClr val="FFFFFF"/>
                </a:solidFill>
                <a:latin typeface="Arial"/>
                <a:cs typeface="Arial"/>
              </a:rPr>
              <a:t>are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small, can be unpredictable, and </a:t>
            </a:r>
            <a:r>
              <a:rPr sz="3600" spc="-20" dirty="0">
                <a:solidFill>
                  <a:srgbClr val="FFFFFF"/>
                </a:solidFill>
                <a:latin typeface="Arial"/>
                <a:cs typeface="Arial"/>
              </a:rPr>
              <a:t>hard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3600" spc="-25" dirty="0">
                <a:solidFill>
                  <a:srgbClr val="FFFFFF"/>
                </a:solidFill>
                <a:latin typeface="Arial"/>
                <a:cs typeface="Arial"/>
              </a:rPr>
              <a:t>see</a:t>
            </a:r>
            <a:endParaRPr sz="3600" dirty="0">
              <a:latin typeface="Arial"/>
              <a:cs typeface="Arial"/>
            </a:endParaRPr>
          </a:p>
          <a:p>
            <a:pPr marL="431165" marR="5080" indent="-419100">
              <a:lnSpc>
                <a:spcPct val="100800"/>
              </a:lnSpc>
              <a:spcBef>
                <a:spcPts val="2470"/>
              </a:spcBef>
              <a:buChar char="•"/>
              <a:tabLst>
                <a:tab pos="431165" algn="l"/>
              </a:tabLst>
            </a:pP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Drive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below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speed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limit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especially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during</a:t>
            </a:r>
            <a:r>
              <a:rPr sz="3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drop-off</a:t>
            </a:r>
            <a:r>
              <a:rPr sz="3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3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pick-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up</a:t>
            </a:r>
            <a:r>
              <a:rPr sz="3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20" dirty="0">
                <a:solidFill>
                  <a:srgbClr val="FFFFFF"/>
                </a:solidFill>
                <a:latin typeface="Arial"/>
                <a:cs typeface="Arial"/>
              </a:rPr>
              <a:t>times</a:t>
            </a:r>
            <a:endParaRPr sz="3600" dirty="0">
              <a:latin typeface="Arial"/>
              <a:cs typeface="Arial"/>
            </a:endParaRPr>
          </a:p>
          <a:p>
            <a:pPr marL="431165" marR="55244" indent="-419100">
              <a:lnSpc>
                <a:spcPct val="100800"/>
              </a:lnSpc>
              <a:spcBef>
                <a:spcPts val="2475"/>
              </a:spcBef>
              <a:buChar char="•"/>
              <a:tabLst>
                <a:tab pos="431165" algn="l"/>
              </a:tabLst>
            </a:pP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Park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a short distance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away and walk </a:t>
            </a:r>
            <a:r>
              <a:rPr sz="3600" spc="-2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6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gate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reduce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congestion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18155" y="1687960"/>
            <a:ext cx="8823960" cy="930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Slow down</a:t>
            </a:r>
            <a:r>
              <a:rPr spc="10" dirty="0"/>
              <a:t> </a:t>
            </a:r>
            <a:r>
              <a:rPr dirty="0"/>
              <a:t>when</a:t>
            </a:r>
            <a:r>
              <a:rPr spc="10" dirty="0"/>
              <a:t> </a:t>
            </a:r>
            <a:r>
              <a:rPr spc="-10" dirty="0"/>
              <a:t>driving</a:t>
            </a:r>
          </a:p>
        </p:txBody>
      </p:sp>
      <p:pic>
        <p:nvPicPr>
          <p:cNvPr id="5" name="object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33165" y="1908318"/>
            <a:ext cx="8324353" cy="701549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8155" y="2689051"/>
            <a:ext cx="1707514" cy="2626995"/>
          </a:xfrm>
          <a:prstGeom prst="rect">
            <a:avLst/>
          </a:prstGeom>
        </p:spPr>
        <p:txBody>
          <a:bodyPr vert="horz" wrap="square" lIns="0" tIns="330200" rIns="0" bIns="0" rtlCol="0">
            <a:spAutoFit/>
          </a:bodyPr>
          <a:lstStyle/>
          <a:p>
            <a:pPr marL="431165" indent="-418465">
              <a:lnSpc>
                <a:spcPct val="100000"/>
              </a:lnSpc>
              <a:spcBef>
                <a:spcPts val="2600"/>
              </a:spcBef>
              <a:buChar char="•"/>
              <a:tabLst>
                <a:tab pos="431165" algn="l"/>
              </a:tabLst>
            </a:pP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Tip</a:t>
            </a:r>
            <a:r>
              <a:rPr sz="36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25" dirty="0">
                <a:solidFill>
                  <a:srgbClr val="FFFFFF"/>
                </a:solidFill>
                <a:latin typeface="Arial"/>
                <a:cs typeface="Arial"/>
              </a:rPr>
              <a:t>#1</a:t>
            </a:r>
            <a:endParaRPr sz="3600">
              <a:latin typeface="Arial"/>
              <a:cs typeface="Arial"/>
            </a:endParaRPr>
          </a:p>
          <a:p>
            <a:pPr marL="431165" indent="-418465">
              <a:lnSpc>
                <a:spcPct val="100000"/>
              </a:lnSpc>
              <a:spcBef>
                <a:spcPts val="2510"/>
              </a:spcBef>
              <a:buChar char="•"/>
              <a:tabLst>
                <a:tab pos="431165" algn="l"/>
              </a:tabLst>
            </a:pP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Tip</a:t>
            </a:r>
            <a:r>
              <a:rPr sz="36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25" dirty="0">
                <a:solidFill>
                  <a:srgbClr val="FFFFFF"/>
                </a:solidFill>
                <a:latin typeface="Arial"/>
                <a:cs typeface="Arial"/>
              </a:rPr>
              <a:t>#2</a:t>
            </a:r>
            <a:endParaRPr sz="3600">
              <a:latin typeface="Arial"/>
              <a:cs typeface="Arial"/>
            </a:endParaRPr>
          </a:p>
          <a:p>
            <a:pPr marL="431165" indent="-418465">
              <a:lnSpc>
                <a:spcPct val="100000"/>
              </a:lnSpc>
              <a:spcBef>
                <a:spcPts val="2505"/>
              </a:spcBef>
              <a:buChar char="•"/>
              <a:tabLst>
                <a:tab pos="431165" algn="l"/>
              </a:tabLst>
            </a:pP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Tip</a:t>
            </a:r>
            <a:r>
              <a:rPr sz="36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25" dirty="0">
                <a:solidFill>
                  <a:srgbClr val="FFFFFF"/>
                </a:solidFill>
                <a:latin typeface="Arial"/>
                <a:cs typeface="Arial"/>
              </a:rPr>
              <a:t>#3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18155" y="1331950"/>
            <a:ext cx="9242425" cy="930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Road safety at our</a:t>
            </a:r>
            <a:r>
              <a:rPr spc="5" dirty="0"/>
              <a:t> </a:t>
            </a:r>
            <a:r>
              <a:rPr spc="-10" dirty="0"/>
              <a:t>school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684724" y="0"/>
            <a:ext cx="6419375" cy="598722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130855" y="6217827"/>
            <a:ext cx="4450715" cy="3288029"/>
          </a:xfrm>
          <a:custGeom>
            <a:avLst/>
            <a:gdLst/>
            <a:ahLst/>
            <a:cxnLst/>
            <a:rect l="l" t="t" r="r" b="b"/>
            <a:pathLst>
              <a:path w="4450715" h="3288029">
                <a:moveTo>
                  <a:pt x="4188762" y="0"/>
                </a:moveTo>
                <a:lnTo>
                  <a:pt x="261772" y="0"/>
                </a:lnTo>
                <a:lnTo>
                  <a:pt x="214718" y="4217"/>
                </a:lnTo>
                <a:lnTo>
                  <a:pt x="170431" y="16377"/>
                </a:lnTo>
                <a:lnTo>
                  <a:pt x="129651" y="35739"/>
                </a:lnTo>
                <a:lnTo>
                  <a:pt x="93116" y="61565"/>
                </a:lnTo>
                <a:lnTo>
                  <a:pt x="61565" y="93116"/>
                </a:lnTo>
                <a:lnTo>
                  <a:pt x="35739" y="129651"/>
                </a:lnTo>
                <a:lnTo>
                  <a:pt x="16377" y="170431"/>
                </a:lnTo>
                <a:lnTo>
                  <a:pt x="4217" y="214718"/>
                </a:lnTo>
                <a:lnTo>
                  <a:pt x="0" y="261772"/>
                </a:lnTo>
                <a:lnTo>
                  <a:pt x="0" y="3026085"/>
                </a:lnTo>
                <a:lnTo>
                  <a:pt x="4217" y="3073139"/>
                </a:lnTo>
                <a:lnTo>
                  <a:pt x="16377" y="3117426"/>
                </a:lnTo>
                <a:lnTo>
                  <a:pt x="35739" y="3158206"/>
                </a:lnTo>
                <a:lnTo>
                  <a:pt x="61565" y="3194741"/>
                </a:lnTo>
                <a:lnTo>
                  <a:pt x="93116" y="3226292"/>
                </a:lnTo>
                <a:lnTo>
                  <a:pt x="129651" y="3252118"/>
                </a:lnTo>
                <a:lnTo>
                  <a:pt x="170431" y="3271480"/>
                </a:lnTo>
                <a:lnTo>
                  <a:pt x="214718" y="3283640"/>
                </a:lnTo>
                <a:lnTo>
                  <a:pt x="261772" y="3287858"/>
                </a:lnTo>
                <a:lnTo>
                  <a:pt x="4188762" y="3287858"/>
                </a:lnTo>
                <a:lnTo>
                  <a:pt x="4235816" y="3283640"/>
                </a:lnTo>
                <a:lnTo>
                  <a:pt x="4280102" y="3271480"/>
                </a:lnTo>
                <a:lnTo>
                  <a:pt x="4320883" y="3252118"/>
                </a:lnTo>
                <a:lnTo>
                  <a:pt x="4357418" y="3226292"/>
                </a:lnTo>
                <a:lnTo>
                  <a:pt x="4388968" y="3194741"/>
                </a:lnTo>
                <a:lnTo>
                  <a:pt x="4414794" y="3158206"/>
                </a:lnTo>
                <a:lnTo>
                  <a:pt x="4434157" y="3117426"/>
                </a:lnTo>
                <a:lnTo>
                  <a:pt x="4446317" y="3073139"/>
                </a:lnTo>
                <a:lnTo>
                  <a:pt x="4450534" y="3026085"/>
                </a:lnTo>
                <a:lnTo>
                  <a:pt x="4450534" y="261772"/>
                </a:lnTo>
                <a:lnTo>
                  <a:pt x="4446317" y="214718"/>
                </a:lnTo>
                <a:lnTo>
                  <a:pt x="4434157" y="170431"/>
                </a:lnTo>
                <a:lnTo>
                  <a:pt x="4414794" y="129651"/>
                </a:lnTo>
                <a:lnTo>
                  <a:pt x="4388968" y="93116"/>
                </a:lnTo>
                <a:lnTo>
                  <a:pt x="4357418" y="61565"/>
                </a:lnTo>
                <a:lnTo>
                  <a:pt x="4320883" y="35739"/>
                </a:lnTo>
                <a:lnTo>
                  <a:pt x="4280102" y="16377"/>
                </a:lnTo>
                <a:lnTo>
                  <a:pt x="4235816" y="4217"/>
                </a:lnTo>
                <a:lnTo>
                  <a:pt x="4188762" y="0"/>
                </a:lnTo>
                <a:close/>
              </a:path>
            </a:pathLst>
          </a:custGeom>
          <a:solidFill>
            <a:srgbClr val="36B2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536991" y="6523050"/>
            <a:ext cx="3310254" cy="880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17054F"/>
                </a:solidFill>
                <a:latin typeface="Arial Black"/>
                <a:cs typeface="Arial Black"/>
              </a:rPr>
              <a:t>DID</a:t>
            </a:r>
            <a:r>
              <a:rPr sz="2800" spc="-110" dirty="0">
                <a:solidFill>
                  <a:srgbClr val="17054F"/>
                </a:solidFill>
                <a:latin typeface="Arial Black"/>
                <a:cs typeface="Arial Black"/>
              </a:rPr>
              <a:t> </a:t>
            </a:r>
            <a:r>
              <a:rPr sz="2800" dirty="0">
                <a:solidFill>
                  <a:srgbClr val="17054F"/>
                </a:solidFill>
                <a:latin typeface="Arial Black"/>
                <a:cs typeface="Arial Black"/>
              </a:rPr>
              <a:t>YOU</a:t>
            </a:r>
            <a:r>
              <a:rPr sz="2800" spc="-114" dirty="0">
                <a:solidFill>
                  <a:srgbClr val="17054F"/>
                </a:solidFill>
                <a:latin typeface="Arial Black"/>
                <a:cs typeface="Arial Black"/>
              </a:rPr>
              <a:t> </a:t>
            </a:r>
            <a:r>
              <a:rPr sz="2800" spc="-20" dirty="0">
                <a:solidFill>
                  <a:srgbClr val="17054F"/>
                </a:solidFill>
                <a:latin typeface="Arial Black"/>
                <a:cs typeface="Arial Black"/>
              </a:rPr>
              <a:t>KNOW?</a:t>
            </a:r>
            <a:endParaRPr sz="28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800" b="1" dirty="0">
                <a:solidFill>
                  <a:srgbClr val="17054F"/>
                </a:solidFill>
                <a:latin typeface="Arial"/>
                <a:cs typeface="Arial"/>
              </a:rPr>
              <a:t>Insert</a:t>
            </a:r>
            <a:r>
              <a:rPr sz="2800" b="1" spc="-35" dirty="0">
                <a:solidFill>
                  <a:srgbClr val="17054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7054F"/>
                </a:solidFill>
                <a:latin typeface="Arial"/>
                <a:cs typeface="Arial"/>
              </a:rPr>
              <a:t>a</a:t>
            </a:r>
            <a:r>
              <a:rPr sz="2800" b="1" spc="-35" dirty="0">
                <a:solidFill>
                  <a:srgbClr val="17054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7054F"/>
                </a:solidFill>
                <a:latin typeface="Arial"/>
                <a:cs typeface="Arial"/>
              </a:rPr>
              <a:t>tip</a:t>
            </a:r>
            <a:r>
              <a:rPr sz="2800" b="1" spc="-30" dirty="0">
                <a:solidFill>
                  <a:srgbClr val="17054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7054F"/>
                </a:solidFill>
                <a:latin typeface="Arial"/>
                <a:cs typeface="Arial"/>
              </a:rPr>
              <a:t>or</a:t>
            </a:r>
            <a:r>
              <a:rPr sz="2800" b="1" spc="-35" dirty="0">
                <a:solidFill>
                  <a:srgbClr val="17054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17054F"/>
                </a:solidFill>
                <a:latin typeface="Arial"/>
                <a:cs typeface="Arial"/>
              </a:rPr>
              <a:t>fact...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green background with a logo&#10;&#10;AI-generated content may be incorrect.">
            <a:extLst>
              <a:ext uri="{FF2B5EF4-FFF2-40B4-BE49-F238E27FC236}">
                <a16:creationId xmlns:a16="http://schemas.microsoft.com/office/drawing/2014/main" id="{CE588296-4AD7-E4AF-5D87-C8220F07EB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118155" y="2437576"/>
            <a:ext cx="9582150" cy="5490845"/>
          </a:xfrm>
          <a:prstGeom prst="rect">
            <a:avLst/>
          </a:prstGeom>
        </p:spPr>
        <p:txBody>
          <a:bodyPr vert="horz" wrap="square" lIns="0" tIns="3302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0"/>
              </a:spcBef>
            </a:pP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Click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below links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learn </a:t>
            </a:r>
            <a:r>
              <a:rPr sz="3600" b="1" spc="-10" dirty="0">
                <a:solidFill>
                  <a:srgbClr val="FFFFFF"/>
                </a:solidFill>
                <a:latin typeface="Arial"/>
                <a:cs typeface="Arial"/>
              </a:rPr>
              <a:t>more.</a:t>
            </a:r>
            <a:endParaRPr sz="3600" dirty="0">
              <a:latin typeface="Arial"/>
              <a:cs typeface="Arial"/>
            </a:endParaRPr>
          </a:p>
          <a:p>
            <a:pPr marL="431165" indent="-418465">
              <a:lnSpc>
                <a:spcPct val="100000"/>
              </a:lnSpc>
              <a:spcBef>
                <a:spcPts val="2510"/>
              </a:spcBef>
              <a:buChar char="•"/>
              <a:tabLst>
                <a:tab pos="431165" algn="l"/>
              </a:tabLst>
            </a:pPr>
            <a:r>
              <a:rPr sz="36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3"/>
              </a:rPr>
              <a:t>Child</a:t>
            </a:r>
            <a:r>
              <a:rPr sz="3600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36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3"/>
              </a:rPr>
              <a:t>car</a:t>
            </a:r>
            <a:r>
              <a:rPr sz="3600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3600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3"/>
              </a:rPr>
              <a:t>seats</a:t>
            </a:r>
            <a:endParaRPr sz="3600" dirty="0">
              <a:latin typeface="Arial"/>
              <a:cs typeface="Arial"/>
            </a:endParaRPr>
          </a:p>
          <a:p>
            <a:pPr marL="431165" indent="-418465">
              <a:lnSpc>
                <a:spcPct val="100000"/>
              </a:lnSpc>
              <a:spcBef>
                <a:spcPts val="855"/>
              </a:spcBef>
              <a:buChar char="•"/>
              <a:tabLst>
                <a:tab pos="431165" algn="l"/>
              </a:tabLst>
            </a:pPr>
            <a:r>
              <a:rPr sz="36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4"/>
              </a:rPr>
              <a:t>Cycling</a:t>
            </a:r>
            <a:r>
              <a:rPr sz="3600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36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4"/>
              </a:rPr>
              <a:t>with</a:t>
            </a:r>
            <a:r>
              <a:rPr sz="3600" u="sng" spc="-1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3600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4"/>
              </a:rPr>
              <a:t>children</a:t>
            </a:r>
            <a:endParaRPr sz="3600" dirty="0">
              <a:latin typeface="Arial"/>
              <a:cs typeface="Arial"/>
            </a:endParaRPr>
          </a:p>
          <a:p>
            <a:pPr marL="431165" indent="-418465">
              <a:lnSpc>
                <a:spcPct val="100000"/>
              </a:lnSpc>
              <a:spcBef>
                <a:spcPts val="855"/>
              </a:spcBef>
              <a:buChar char="•"/>
              <a:tabLst>
                <a:tab pos="431165" algn="l"/>
              </a:tabLst>
            </a:pPr>
            <a:r>
              <a:rPr sz="36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5"/>
              </a:rPr>
              <a:t>Bicycle</a:t>
            </a:r>
            <a:r>
              <a:rPr sz="3600" u="sng" spc="-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5"/>
              </a:rPr>
              <a:t> </a:t>
            </a:r>
            <a:r>
              <a:rPr sz="3600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5"/>
              </a:rPr>
              <a:t>helmets </a:t>
            </a:r>
            <a:endParaRPr sz="3600" dirty="0">
              <a:latin typeface="Arial"/>
              <a:cs typeface="Arial"/>
            </a:endParaRPr>
          </a:p>
          <a:p>
            <a:pPr marL="431165" indent="-418465">
              <a:lnSpc>
                <a:spcPct val="100000"/>
              </a:lnSpc>
              <a:spcBef>
                <a:spcPts val="860"/>
              </a:spcBef>
              <a:buChar char="•"/>
              <a:tabLst>
                <a:tab pos="431165" algn="l"/>
              </a:tabLst>
            </a:pPr>
            <a:r>
              <a:rPr sz="36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6"/>
              </a:rPr>
              <a:t>Road</a:t>
            </a:r>
            <a:r>
              <a:rPr sz="3600" u="sng" spc="-1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6"/>
              </a:rPr>
              <a:t> </a:t>
            </a:r>
            <a:r>
              <a:rPr sz="36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6"/>
              </a:rPr>
              <a:t>Safety</a:t>
            </a:r>
            <a:r>
              <a:rPr sz="3600" u="sng" spc="-1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6"/>
              </a:rPr>
              <a:t> </a:t>
            </a:r>
            <a:r>
              <a:rPr sz="36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6"/>
              </a:rPr>
              <a:t>Education</a:t>
            </a:r>
            <a:r>
              <a:rPr sz="3600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6"/>
              </a:rPr>
              <a:t> Victoria</a:t>
            </a:r>
            <a:endParaRPr sz="3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370"/>
              </a:spcBef>
            </a:pPr>
            <a:endParaRPr sz="3600" dirty="0">
              <a:latin typeface="Arial"/>
              <a:cs typeface="Arial"/>
            </a:endParaRPr>
          </a:p>
          <a:p>
            <a:pPr marL="12700" marR="5080">
              <a:lnSpc>
                <a:spcPct val="101499"/>
              </a:lnSpc>
              <a:spcBef>
                <a:spcPts val="5"/>
              </a:spcBef>
            </a:pPr>
            <a:r>
              <a:rPr sz="2600" dirty="0">
                <a:solidFill>
                  <a:srgbClr val="FFFFFF"/>
                </a:solidFill>
                <a:latin typeface="Arial"/>
                <a:cs typeface="Arial"/>
              </a:rPr>
              <a:t>If</a:t>
            </a:r>
            <a:r>
              <a:rPr sz="26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26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FFFFFF"/>
                </a:solidFill>
                <a:latin typeface="Arial"/>
                <a:cs typeface="Arial"/>
              </a:rPr>
              <a:t>have</a:t>
            </a:r>
            <a:r>
              <a:rPr sz="26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FFFFFF"/>
                </a:solidFill>
                <a:latin typeface="Arial"/>
                <a:cs typeface="Arial"/>
              </a:rPr>
              <a:t>any</a:t>
            </a:r>
            <a:r>
              <a:rPr sz="26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FFFFFF"/>
                </a:solidFill>
                <a:latin typeface="Arial"/>
                <a:cs typeface="Arial"/>
              </a:rPr>
              <a:t>questions</a:t>
            </a:r>
            <a:r>
              <a:rPr sz="26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FFFFFF"/>
                </a:solidFill>
                <a:latin typeface="Arial"/>
                <a:cs typeface="Arial"/>
              </a:rPr>
              <a:t>about</a:t>
            </a:r>
            <a:r>
              <a:rPr sz="26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FFFFFF"/>
                </a:solidFill>
                <a:latin typeface="Arial"/>
                <a:cs typeface="Arial"/>
              </a:rPr>
              <a:t>these</a:t>
            </a:r>
            <a:r>
              <a:rPr sz="26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FFFFFF"/>
                </a:solidFill>
                <a:latin typeface="Arial"/>
                <a:cs typeface="Arial"/>
              </a:rPr>
              <a:t>resources,</a:t>
            </a:r>
            <a:r>
              <a:rPr sz="26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FFFFFF"/>
                </a:solidFill>
                <a:latin typeface="Arial"/>
                <a:cs typeface="Arial"/>
              </a:rPr>
              <a:t>please</a:t>
            </a:r>
            <a:r>
              <a:rPr sz="26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-10" dirty="0">
                <a:solidFill>
                  <a:srgbClr val="FFFFFF"/>
                </a:solidFill>
                <a:latin typeface="Arial"/>
                <a:cs typeface="Arial"/>
              </a:rPr>
              <a:t>contact </a:t>
            </a:r>
            <a:r>
              <a:rPr sz="26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6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FFFFFF"/>
                </a:solidFill>
                <a:latin typeface="Arial"/>
                <a:cs typeface="Arial"/>
              </a:rPr>
              <a:t>TAC</a:t>
            </a:r>
            <a:r>
              <a:rPr sz="26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FFFFFF"/>
                </a:solidFill>
                <a:latin typeface="Arial"/>
                <a:cs typeface="Arial"/>
              </a:rPr>
              <a:t>Education</a:t>
            </a:r>
            <a:r>
              <a:rPr sz="26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-20" dirty="0">
                <a:solidFill>
                  <a:srgbClr val="FFFFFF"/>
                </a:solidFill>
                <a:latin typeface="Arial"/>
                <a:cs typeface="Arial"/>
              </a:rPr>
              <a:t>Team</a:t>
            </a:r>
            <a:r>
              <a:rPr sz="26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26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-10" dirty="0">
                <a:solidFill>
                  <a:srgbClr val="FFFFFF"/>
                </a:solidFill>
                <a:latin typeface="Arial"/>
                <a:cs typeface="Arial"/>
                <a:hlinkClick r:id="rId7"/>
              </a:rPr>
              <a:t>roadsafetyeducation@tac.vic.gov.au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18155" y="1227241"/>
            <a:ext cx="7524750" cy="930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Additional</a:t>
            </a:r>
            <a:r>
              <a:rPr spc="10" dirty="0"/>
              <a:t> </a:t>
            </a:r>
            <a:r>
              <a:rPr spc="-10" dirty="0"/>
              <a:t>resources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</TotalTime>
  <Words>512</Words>
  <Application>Microsoft Macintosh PowerPoint</Application>
  <PresentationFormat>Custom</PresentationFormat>
  <Paragraphs>47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Aptos</vt:lpstr>
      <vt:lpstr>Arial</vt:lpstr>
      <vt:lpstr>Arial Black</vt:lpstr>
      <vt:lpstr>Office Theme</vt:lpstr>
      <vt:lpstr>PowerPoint Presentation</vt:lpstr>
      <vt:lpstr>PowerPoint Presentation</vt:lpstr>
      <vt:lpstr>Try using active forms of travel and plan the safest route</vt:lpstr>
      <vt:lpstr>Stay close to children when walking</vt:lpstr>
      <vt:lpstr>Ride safely on scooters and bikes</vt:lpstr>
      <vt:lpstr>Ensure children are safe as passengers</vt:lpstr>
      <vt:lpstr>Slow down when driving</vt:lpstr>
      <vt:lpstr>Road safety at our school</vt:lpstr>
      <vt:lpstr>Additional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Nick Humphries</cp:lastModifiedBy>
  <cp:revision>3</cp:revision>
  <dcterms:created xsi:type="dcterms:W3CDTF">2025-08-22T00:38:03Z</dcterms:created>
  <dcterms:modified xsi:type="dcterms:W3CDTF">2025-08-22T05:28:47Z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2025-08-22T00:00:00Z</vt:filetime>
  </property>
  <property fmtid="{D5CDD505-2E9C-101B-9397-08002B2CF9AE}" pid="3" name="Creator">
    <vt:lpwstr>Adobe InDesign 20.5 (Macintosh)</vt:lpwstr>
  </property>
  <property fmtid="{D5CDD505-2E9C-101B-9397-08002B2CF9AE}" pid="4" name="LastSaved">
    <vt:filetime>2025-08-22T00:00:00Z</vt:filetime>
  </property>
  <property fmtid="{D5CDD505-2E9C-101B-9397-08002B2CF9AE}" pid="5" name="Producer">
    <vt:lpwstr>Adobe PDF Library 17.0</vt:lpwstr>
  </property>
</Properties>
</file>