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1" d="100"/>
          <a:sy n="121" d="100"/>
        </p:scale>
        <p:origin x="52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F5F0-6DD3-430F-B9A6-80F7DCC369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2E41AA7-FB52-4C8B-8EEE-FAC51C6C9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5230F14-A7AE-4C16-8ADC-C46D4FF66CD9}"/>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5" name="Footer Placeholder 4">
            <a:extLst>
              <a:ext uri="{FF2B5EF4-FFF2-40B4-BE49-F238E27FC236}">
                <a16:creationId xmlns:a16="http://schemas.microsoft.com/office/drawing/2014/main" id="{8CCD3F7C-1613-4CDB-934F-DE1EEB1AC8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BD236B-EACA-473A-9015-50738A7EDE1A}"/>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309045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F18E-5B62-4034-8BC4-3DD2EFFADD2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9A09B7F-BD62-4A57-9579-A6E5E1AFB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79B22CD-A613-4626-99EF-3744F8CD43E2}"/>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5" name="Footer Placeholder 4">
            <a:extLst>
              <a:ext uri="{FF2B5EF4-FFF2-40B4-BE49-F238E27FC236}">
                <a16:creationId xmlns:a16="http://schemas.microsoft.com/office/drawing/2014/main" id="{442C0238-2C13-42D1-922B-A8845A5924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21CB14-048F-41AC-8D24-3F70D27F9047}"/>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43277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8EC78-3111-4413-9288-D74E716C7E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C51FBCA-5918-4F17-ACFF-6F5F5EDB0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3B917D-591D-456C-8DEB-D836F2FD80D6}"/>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5" name="Footer Placeholder 4">
            <a:extLst>
              <a:ext uri="{FF2B5EF4-FFF2-40B4-BE49-F238E27FC236}">
                <a16:creationId xmlns:a16="http://schemas.microsoft.com/office/drawing/2014/main" id="{DD419DB3-F664-4F1F-B691-E278E54BEF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8B5627-63C8-4B7B-B027-73D677079F75}"/>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202319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3F22-C100-4B76-ADD6-2FC8DEA1936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DCE2A5C-31C1-4D12-B021-66AF48F1F2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CE0985-6908-4B6F-B1FA-29BAB07C0294}"/>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5" name="Footer Placeholder 4">
            <a:extLst>
              <a:ext uri="{FF2B5EF4-FFF2-40B4-BE49-F238E27FC236}">
                <a16:creationId xmlns:a16="http://schemas.microsoft.com/office/drawing/2014/main" id="{134BBAA3-EDF4-4277-8328-62F7A1E810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4C697C-409D-4F9D-8D10-C23992C91D69}"/>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13299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84DD-4FB0-4E62-9859-1BC264173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76F8236-47D3-4997-9C35-3FEDC41FDD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902284-B270-4090-B86E-E410110FCF85}"/>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5" name="Footer Placeholder 4">
            <a:extLst>
              <a:ext uri="{FF2B5EF4-FFF2-40B4-BE49-F238E27FC236}">
                <a16:creationId xmlns:a16="http://schemas.microsoft.com/office/drawing/2014/main" id="{0C8AA3CB-39B6-4F4D-9BAE-08773140DF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96D75E-BB0B-4651-8030-F77A863BA880}"/>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19830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5D31-1278-4A68-8728-1CE4A433826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750FE9D-02CC-4590-B2CF-764A8C761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0399986-7C6A-4B49-94C1-2EBDD7C13C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FDD6AB-632A-4DCF-9D59-0ACF80902F0C}"/>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6" name="Footer Placeholder 5">
            <a:extLst>
              <a:ext uri="{FF2B5EF4-FFF2-40B4-BE49-F238E27FC236}">
                <a16:creationId xmlns:a16="http://schemas.microsoft.com/office/drawing/2014/main" id="{4BCB7033-F9E6-4CE4-9E83-9041587213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17111F-0CFE-453B-AED7-89D568AED217}"/>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314898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E86F-8C24-451E-9FDA-E6C9D8A0BAD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A50D8A3-9DFE-4C02-BD2B-7B2AD930F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0FAF1-5DC4-423B-89BC-6C6BA8578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117DBEC-1FB3-4941-AF48-641DE300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7A74AE-40BD-4125-B5E7-D1208B1717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C8EC3B-D5D3-4DC0-8F93-48DA21B16FA6}"/>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8" name="Footer Placeholder 7">
            <a:extLst>
              <a:ext uri="{FF2B5EF4-FFF2-40B4-BE49-F238E27FC236}">
                <a16:creationId xmlns:a16="http://schemas.microsoft.com/office/drawing/2014/main" id="{5F7D909C-50F1-45BA-8AFF-200A42EAFFC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2E1D024-56F1-434D-8C2B-85E2AB80BBB2}"/>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106302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7B4E-3F14-4DC6-83C1-9DFA7139CDA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695C000-2459-433A-9D28-E0E0212AE380}"/>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4" name="Footer Placeholder 3">
            <a:extLst>
              <a:ext uri="{FF2B5EF4-FFF2-40B4-BE49-F238E27FC236}">
                <a16:creationId xmlns:a16="http://schemas.microsoft.com/office/drawing/2014/main" id="{20DE9521-34C2-4C8E-A462-932578BA439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A240D95-3545-4E02-BBAB-B3F7A1488094}"/>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227223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B712A-0A1D-47D9-8432-6CF3EB0433C2}"/>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3" name="Footer Placeholder 2">
            <a:extLst>
              <a:ext uri="{FF2B5EF4-FFF2-40B4-BE49-F238E27FC236}">
                <a16:creationId xmlns:a16="http://schemas.microsoft.com/office/drawing/2014/main" id="{9CCC0E9A-5395-4962-9055-C482BB0AE32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2B5FC1-A4BD-4A5B-9186-AA1268473D51}"/>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141210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EE8B-7B93-4AA4-A6F3-7E113ED4F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7AFE01-1FF6-48FC-ACDC-256518271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D840D02-1E77-4332-BF79-9B788052E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0A147-EAF3-4D04-B530-3389E9C09E12}"/>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6" name="Footer Placeholder 5">
            <a:extLst>
              <a:ext uri="{FF2B5EF4-FFF2-40B4-BE49-F238E27FC236}">
                <a16:creationId xmlns:a16="http://schemas.microsoft.com/office/drawing/2014/main" id="{6D844736-B04F-404A-B188-8462BC77F1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C5BDB0-D8A5-4E6E-A1AE-C7CFCAE8E136}"/>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110025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1DF3-651B-4120-BF60-7348612FB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DC62944-AAE0-41AC-984D-FA11F2478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AE45F04-FB3C-4D12-9813-A9E574E47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C390B-BB99-4404-A098-04450A408651}"/>
              </a:ext>
            </a:extLst>
          </p:cNvPr>
          <p:cNvSpPr>
            <a:spLocks noGrp="1"/>
          </p:cNvSpPr>
          <p:nvPr>
            <p:ph type="dt" sz="half" idx="10"/>
          </p:nvPr>
        </p:nvSpPr>
        <p:spPr/>
        <p:txBody>
          <a:bodyPr/>
          <a:lstStyle/>
          <a:p>
            <a:fld id="{EA1C8BA7-C2D5-4927-A0E3-C885677FF0F5}" type="datetimeFigureOut">
              <a:rPr lang="en-AU" smtClean="0"/>
              <a:t>18/07/2022</a:t>
            </a:fld>
            <a:endParaRPr lang="en-AU"/>
          </a:p>
        </p:txBody>
      </p:sp>
      <p:sp>
        <p:nvSpPr>
          <p:cNvPr id="6" name="Footer Placeholder 5">
            <a:extLst>
              <a:ext uri="{FF2B5EF4-FFF2-40B4-BE49-F238E27FC236}">
                <a16:creationId xmlns:a16="http://schemas.microsoft.com/office/drawing/2014/main" id="{19CAA7D3-B851-4276-882D-DC2532922BC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B7125B-D775-4DD6-AF38-42BCEDAF0227}"/>
              </a:ext>
            </a:extLst>
          </p:cNvPr>
          <p:cNvSpPr>
            <a:spLocks noGrp="1"/>
          </p:cNvSpPr>
          <p:nvPr>
            <p:ph type="sldNum" sz="quarter" idx="12"/>
          </p:nvPr>
        </p:nvSpPr>
        <p:spPr/>
        <p:txBody>
          <a:bodyPr/>
          <a:lstStyle/>
          <a:p>
            <a:fld id="{B0FEA63C-F1ED-4DC4-B692-4BB97F274649}" type="slidenum">
              <a:rPr lang="en-AU" smtClean="0"/>
              <a:t>‹#›</a:t>
            </a:fld>
            <a:endParaRPr lang="en-AU"/>
          </a:p>
        </p:txBody>
      </p:sp>
    </p:spTree>
    <p:extLst>
      <p:ext uri="{BB962C8B-B14F-4D97-AF65-F5344CB8AC3E}">
        <p14:creationId xmlns:p14="http://schemas.microsoft.com/office/powerpoint/2010/main" val="350697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F5B66-8C52-41B2-8E46-FD14A5B14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4EA7B4-FB92-4A56-9024-A0A9D7F3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2651D8-D3C4-4143-A86C-4BC7D4F33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C8BA7-C2D5-4927-A0E3-C885677FF0F5}" type="datetimeFigureOut">
              <a:rPr lang="en-AU" smtClean="0"/>
              <a:t>18/07/2022</a:t>
            </a:fld>
            <a:endParaRPr lang="en-AU"/>
          </a:p>
        </p:txBody>
      </p:sp>
      <p:sp>
        <p:nvSpPr>
          <p:cNvPr id="5" name="Footer Placeholder 4">
            <a:extLst>
              <a:ext uri="{FF2B5EF4-FFF2-40B4-BE49-F238E27FC236}">
                <a16:creationId xmlns:a16="http://schemas.microsoft.com/office/drawing/2014/main" id="{CDB9B288-3E04-46B4-9EED-24ABF992FA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6D9AA93-633C-41AF-8E51-D3C881A7D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EA63C-F1ED-4DC4-B692-4BB97F274649}" type="slidenum">
              <a:rPr lang="en-AU" smtClean="0"/>
              <a:t>‹#›</a:t>
            </a:fld>
            <a:endParaRPr lang="en-AU"/>
          </a:p>
        </p:txBody>
      </p:sp>
    </p:spTree>
    <p:extLst>
      <p:ext uri="{BB962C8B-B14F-4D97-AF65-F5344CB8AC3E}">
        <p14:creationId xmlns:p14="http://schemas.microsoft.com/office/powerpoint/2010/main" val="138413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621A0-D6AB-4160-BAA2-5B9D200E1943}"/>
              </a:ext>
            </a:extLst>
          </p:cNvPr>
          <p:cNvSpPr>
            <a:spLocks noGrp="1"/>
          </p:cNvSpPr>
          <p:nvPr>
            <p:ph type="ctrTitle"/>
          </p:nvPr>
        </p:nvSpPr>
        <p:spPr>
          <a:xfrm>
            <a:off x="1450109" y="745836"/>
            <a:ext cx="9144000" cy="2387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2800" dirty="0">
                <a:solidFill>
                  <a:srgbClr val="189BD7"/>
                </a:solidFill>
                <a:effectLst/>
                <a:ea typeface="Calibri" panose="020F0502020204030204" pitchFamily="34" charset="0"/>
                <a:cs typeface="Calibri" panose="020F0502020204030204" pitchFamily="34" charset="0"/>
              </a:rPr>
              <a:t>HOW TO BE A SAFE</a:t>
            </a:r>
            <a:r>
              <a:rPr lang="en-AU" sz="2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AU" sz="5500" dirty="0">
                <a:solidFill>
                  <a:srgbClr val="404040"/>
                </a:solidFill>
                <a:effectLst/>
                <a:latin typeface="Euphorigenic" panose="02000400000000000000" pitchFamily="2" charset="0"/>
                <a:ea typeface="Calibri" panose="020F0502020204030204" pitchFamily="34" charset="0"/>
                <a:cs typeface="Courier New" panose="02070309020205020404" pitchFamily="49" charset="0"/>
              </a:rPr>
              <a:t>PEDESTRIAN</a:t>
            </a:r>
            <a:endParaRPr lang="en-AU" sz="1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3B62F463-6025-424B-936A-FCDB97E48160}"/>
              </a:ext>
            </a:extLst>
          </p:cNvPr>
          <p:cNvPicPr>
            <a:picLocks noChangeAspect="1"/>
          </p:cNvPicPr>
          <p:nvPr/>
        </p:nvPicPr>
        <p:blipFill rotWithShape="1">
          <a:blip r:embed="rId2">
            <a:extLst>
              <a:ext uri="{28A0092B-C50C-407E-A947-70E740481C1C}">
                <a14:useLocalDpi xmlns:a14="http://schemas.microsoft.com/office/drawing/2010/main" val="0"/>
              </a:ext>
            </a:extLst>
          </a:blip>
          <a:srcRect l="7905" r="7905"/>
          <a:stretch/>
        </p:blipFill>
        <p:spPr bwMode="auto">
          <a:xfrm>
            <a:off x="4291892" y="2687610"/>
            <a:ext cx="3608215" cy="24054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257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0E5958-9FC0-4117-874F-C0B6C8F19430}"/>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flipH="1">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
            <a:extLst>
              <a:ext uri="{FF2B5EF4-FFF2-40B4-BE49-F238E27FC236}">
                <a16:creationId xmlns:a16="http://schemas.microsoft.com/office/drawing/2014/main" id="{CA24F5AC-00EA-41DA-B195-024DCE602FCC}"/>
              </a:ext>
            </a:extLst>
          </p:cNvPr>
          <p:cNvSpPr txBox="1">
            <a:spLocks noChangeArrowheads="1"/>
          </p:cNvSpPr>
          <p:nvPr/>
        </p:nvSpPr>
        <p:spPr bwMode="auto">
          <a:xfrm>
            <a:off x="8058083" y="1649110"/>
            <a:ext cx="3822189" cy="2763499"/>
          </a:xfrm>
        </p:spPr>
        <p:txBody>
          <a:bodyPr rot="0" vert="horz" lIns="91440" tIns="45720" rIns="91440" bIns="45720" rtlCol="0" anchorCtr="0">
            <a:normAutofit/>
          </a:bodyPr>
          <a:lstStyle/>
          <a:p>
            <a:pPr>
              <a:lnSpc>
                <a:spcPct val="90000"/>
              </a:lnSpc>
              <a:spcAft>
                <a:spcPts val="800"/>
              </a:spcAft>
            </a:pPr>
            <a:r>
              <a:rPr lang="en-US" sz="2000" dirty="0">
                <a:solidFill>
                  <a:srgbClr val="00B0F0"/>
                </a:solidFill>
                <a:effectLst/>
              </a:rPr>
              <a:t>SHARING THE ROAD</a:t>
            </a:r>
          </a:p>
          <a:p>
            <a:pPr>
              <a:lnSpc>
                <a:spcPct val="90000"/>
              </a:lnSpc>
              <a:spcAft>
                <a:spcPts val="800"/>
              </a:spcAft>
            </a:pPr>
            <a:r>
              <a:rPr lang="en-US" sz="2000" dirty="0">
                <a:effectLst/>
              </a:rPr>
              <a:t>Walking is a healthy and sustainable way to get around. </a:t>
            </a:r>
            <a:r>
              <a:rPr lang="en-US" sz="2000" dirty="0">
                <a:solidFill>
                  <a:srgbClr val="00B0F0"/>
                </a:solidFill>
                <a:effectLst/>
              </a:rPr>
              <a:t>But…</a:t>
            </a:r>
          </a:p>
          <a:p>
            <a:pPr>
              <a:lnSpc>
                <a:spcPct val="90000"/>
              </a:lnSpc>
              <a:spcAft>
                <a:spcPts val="800"/>
              </a:spcAft>
            </a:pPr>
            <a:r>
              <a:rPr lang="en-US" sz="2000" dirty="0">
                <a:effectLst/>
              </a:rPr>
              <a:t>Pedestrians must share the road with vehicles like cars, trucks, bikes and buses so they need to be careful!</a:t>
            </a:r>
          </a:p>
        </p:txBody>
      </p:sp>
    </p:spTree>
    <p:extLst>
      <p:ext uri="{BB962C8B-B14F-4D97-AF65-F5344CB8AC3E}">
        <p14:creationId xmlns:p14="http://schemas.microsoft.com/office/powerpoint/2010/main" val="400863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4E2D824-91E8-41FE-AE7E-CFBC63948688}"/>
              </a:ext>
            </a:extLst>
          </p:cNvPr>
          <p:cNvSpPr/>
          <p:nvPr/>
        </p:nvSpPr>
        <p:spPr>
          <a:xfrm>
            <a:off x="839605" y="524515"/>
            <a:ext cx="9168461" cy="2871031"/>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4800" dirty="0">
                <a:solidFill>
                  <a:srgbClr val="FFFFFF"/>
                </a:solidFill>
                <a:effectLst/>
                <a:ea typeface="Calibri" panose="020F0502020204030204" pitchFamily="34" charset="0"/>
                <a:cs typeface="Calibri" panose="020F0502020204030204" pitchFamily="34" charset="0"/>
              </a:rPr>
              <a:t>SERIOUS STATISTICS</a:t>
            </a:r>
            <a:endParaRPr lang="en-AU" sz="4800" dirty="0">
              <a:effectLst/>
              <a:ea typeface="Calibri" panose="020F0502020204030204" pitchFamily="34" charset="0"/>
              <a:cs typeface="Times New Roman" panose="02020603050405020304" pitchFamily="18" charset="0"/>
            </a:endParaRPr>
          </a:p>
          <a:p>
            <a:pPr marL="342900" marR="6985" lvl="0" indent="-342900">
              <a:lnSpc>
                <a:spcPct val="80000"/>
              </a:lnSpc>
              <a:spcAft>
                <a:spcPts val="1200"/>
              </a:spcAft>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In the last five years, almost 200 pedestrians lost their lives on Victorian roads.</a:t>
            </a:r>
          </a:p>
          <a:p>
            <a:pPr marL="342900" marR="6985" lvl="0" indent="-342900">
              <a:lnSpc>
                <a:spcPct val="80000"/>
              </a:lnSpc>
              <a:spcAft>
                <a:spcPts val="1200"/>
              </a:spcAft>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If you listen to music, text or use the internet on a phone when you walk, you are much more likely to be in a crash!</a:t>
            </a:r>
          </a:p>
          <a:p>
            <a:pPr marL="342900" marR="6985" lvl="0" indent="-342900">
              <a:lnSpc>
                <a:spcPct val="80000"/>
              </a:lnSpc>
              <a:spcAft>
                <a:spcPts val="1200"/>
              </a:spcAft>
              <a:buFont typeface="Symbol" panose="05050102010706020507" pitchFamily="18" charset="2"/>
              <a:buChar char=""/>
            </a:pPr>
            <a:r>
              <a:rPr lang="en-AU" sz="2000" dirty="0">
                <a:effectLst/>
                <a:ea typeface="Calibri" panose="020F0502020204030204" pitchFamily="34" charset="0"/>
                <a:cs typeface="Times New Roman" panose="02020603050405020304" pitchFamily="18" charset="0"/>
              </a:rPr>
              <a:t>You will be less likely to be in a crash if you walk on footpaths next to roads that don’t have much traffic.</a:t>
            </a:r>
          </a:p>
        </p:txBody>
      </p:sp>
      <p:sp>
        <p:nvSpPr>
          <p:cNvPr id="5" name="Oval 4">
            <a:extLst>
              <a:ext uri="{FF2B5EF4-FFF2-40B4-BE49-F238E27FC236}">
                <a16:creationId xmlns:a16="http://schemas.microsoft.com/office/drawing/2014/main" id="{053A6618-4FAC-4632-BBBD-F258D99EFB0A}"/>
              </a:ext>
            </a:extLst>
          </p:cNvPr>
          <p:cNvSpPr/>
          <p:nvPr/>
        </p:nvSpPr>
        <p:spPr>
          <a:xfrm>
            <a:off x="1336254" y="3273905"/>
            <a:ext cx="3475038" cy="3475038"/>
          </a:xfrm>
          <a:prstGeom prst="ellipse">
            <a:avLst/>
          </a:prstGeom>
          <a:solidFill>
            <a:schemeClr val="bg1"/>
          </a:solidFill>
          <a:ln w="38100">
            <a:solidFill>
              <a:srgbClr val="189B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189BD7"/>
                </a:solidFill>
                <a:effectLst/>
                <a:ea typeface="Calibri" panose="020F0502020204030204" pitchFamily="34" charset="0"/>
                <a:cs typeface="Calibri" panose="020F0502020204030204" pitchFamily="34" charset="0"/>
              </a:rPr>
              <a:t>FACT</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2000" dirty="0">
                <a:solidFill>
                  <a:srgbClr val="404040"/>
                </a:solidFill>
                <a:effectLst/>
                <a:ea typeface="Calibri" panose="020F0502020204030204" pitchFamily="34" charset="0"/>
                <a:cs typeface="Times New Roman" panose="02020603050405020304" pitchFamily="18" charset="0"/>
              </a:rPr>
              <a:t>Pedestrians are most at risk when they are </a:t>
            </a:r>
            <a:r>
              <a:rPr lang="en-AU" sz="2000" dirty="0">
                <a:solidFill>
                  <a:srgbClr val="189BD7"/>
                </a:solidFill>
                <a:effectLst/>
                <a:ea typeface="Calibri" panose="020F0502020204030204" pitchFamily="34" charset="0"/>
                <a:cs typeface="Times New Roman" panose="02020603050405020304" pitchFamily="18" charset="0"/>
              </a:rPr>
              <a:t>crossing the road</a:t>
            </a:r>
            <a:r>
              <a:rPr lang="en-AU" sz="2000" dirty="0">
                <a:solidFill>
                  <a:srgbClr val="404040"/>
                </a:solidFill>
                <a:effectLst/>
                <a:ea typeface="Calibri" panose="020F0502020204030204" pitchFamily="34" charset="0"/>
                <a:cs typeface="Times New Roman" panose="02020603050405020304" pitchFamily="18" charset="0"/>
              </a:rPr>
              <a:t>.</a:t>
            </a:r>
            <a:endParaRPr lang="en-AU" sz="2000" dirty="0">
              <a:effectLst/>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74BD1B16-5496-46F2-A759-81FDA7983EF9}"/>
              </a:ext>
            </a:extLst>
          </p:cNvPr>
          <p:cNvSpPr/>
          <p:nvPr/>
        </p:nvSpPr>
        <p:spPr>
          <a:xfrm>
            <a:off x="4800703" y="3028425"/>
            <a:ext cx="3720518" cy="3720518"/>
          </a:xfrm>
          <a:prstGeom prst="ellipse">
            <a:avLst/>
          </a:prstGeom>
          <a:solidFill>
            <a:schemeClr val="bg1"/>
          </a:solidFill>
          <a:ln w="38100">
            <a:solidFill>
              <a:srgbClr val="189B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189BD7"/>
                </a:solidFill>
                <a:effectLst/>
                <a:ea typeface="Calibri" panose="020F0502020204030204" pitchFamily="34" charset="0"/>
                <a:cs typeface="Calibri" panose="020F0502020204030204" pitchFamily="34" charset="0"/>
              </a:rPr>
              <a:t>TIP</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2000" dirty="0">
                <a:solidFill>
                  <a:srgbClr val="000000"/>
                </a:solidFill>
                <a:effectLst/>
                <a:ea typeface="Calibri" panose="020F0502020204030204" pitchFamily="34" charset="0"/>
                <a:cs typeface="Calibri" panose="020F0502020204030204" pitchFamily="34" charset="0"/>
              </a:rPr>
              <a:t>When you’re crossing the road, think about how fast the vehicles are travelling towards you. This will help you judge if it’s safe to cross.</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solidFill>
                  <a:srgbClr val="00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46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A26441-BB9F-4F5D-A486-41EE094932C5}"/>
              </a:ext>
            </a:extLst>
          </p:cNvPr>
          <p:cNvSpPr/>
          <p:nvPr/>
        </p:nvSpPr>
        <p:spPr>
          <a:xfrm>
            <a:off x="0" y="2365694"/>
            <a:ext cx="12192000" cy="4492305"/>
          </a:xfrm>
          <a:prstGeom prst="rect">
            <a:avLst/>
          </a:prstGeom>
          <a:solidFill>
            <a:srgbClr val="189B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marR="608330">
              <a:lnSpc>
                <a:spcPct val="107000"/>
              </a:lnSpc>
              <a:spcAft>
                <a:spcPts val="600"/>
              </a:spcAft>
            </a:pPr>
            <a:r>
              <a:rPr lang="en-AU" sz="1100" dirty="0">
                <a:effectLst/>
                <a:ea typeface="Calibri" panose="020F0502020204030204" pitchFamily="34" charset="0"/>
                <a:cs typeface="Times New Roman" panose="02020603050405020304" pitchFamily="18" charset="0"/>
              </a:rPr>
              <a:t>               </a:t>
            </a:r>
          </a:p>
          <a:p>
            <a:pPr marL="180340" marR="608330">
              <a:lnSpc>
                <a:spcPct val="107000"/>
              </a:lnSpc>
              <a:spcAft>
                <a:spcPts val="600"/>
              </a:spcAft>
            </a:pPr>
            <a:r>
              <a:rPr lang="en-AU" sz="1100" dirty="0">
                <a:effectLst/>
                <a:ea typeface="Calibri" panose="020F0502020204030204" pitchFamily="34" charset="0"/>
                <a:cs typeface="Times New Roman" panose="02020603050405020304" pitchFamily="18" charset="0"/>
              </a:rPr>
              <a:t> </a:t>
            </a:r>
          </a:p>
          <a:p>
            <a:pPr marL="180340" marR="608330">
              <a:lnSpc>
                <a:spcPct val="107000"/>
              </a:lnSpc>
              <a:spcAft>
                <a:spcPts val="600"/>
              </a:spcAft>
            </a:pPr>
            <a:r>
              <a:rPr lang="en-AU" sz="1100" dirty="0">
                <a:effectLst/>
                <a:ea typeface="Calibri" panose="020F0502020204030204" pitchFamily="34" charset="0"/>
                <a:cs typeface="Times New Roman" panose="02020603050405020304" pitchFamily="18" charset="0"/>
              </a:rPr>
              <a:t> </a:t>
            </a:r>
          </a:p>
          <a:p>
            <a:pPr marL="180340" marR="608330">
              <a:lnSpc>
                <a:spcPct val="107000"/>
              </a:lnSpc>
              <a:spcAft>
                <a:spcPts val="600"/>
              </a:spcAft>
            </a:pPr>
            <a:r>
              <a:rPr lang="en-AU" sz="1100" dirty="0">
                <a:effectLst/>
                <a:ea typeface="Calibri" panose="020F0502020204030204" pitchFamily="34" charset="0"/>
                <a:cs typeface="Times New Roman" panose="02020603050405020304" pitchFamily="18" charset="0"/>
              </a:rPr>
              <a:t> </a:t>
            </a:r>
          </a:p>
          <a:p>
            <a:pPr marL="180340" marR="608330">
              <a:lnSpc>
                <a:spcPct val="107000"/>
              </a:lnSpc>
              <a:spcAft>
                <a:spcPts val="600"/>
              </a:spcAft>
            </a:pPr>
            <a:r>
              <a:rPr lang="en-AU" sz="1100" dirty="0">
                <a:effectLst/>
                <a:ea typeface="Calibri" panose="020F0502020204030204" pitchFamily="34" charset="0"/>
                <a:cs typeface="Times New Roman" panose="02020603050405020304" pitchFamily="18" charset="0"/>
              </a:rPr>
              <a:t> </a:t>
            </a:r>
          </a:p>
          <a:p>
            <a:pPr marL="180340" marR="608330">
              <a:lnSpc>
                <a:spcPct val="107000"/>
              </a:lnSpc>
              <a:spcAft>
                <a:spcPts val="600"/>
              </a:spcAft>
            </a:pPr>
            <a:r>
              <a:rPr lang="en-AU" sz="1800" dirty="0">
                <a:solidFill>
                  <a:srgbClr val="FFFFFF"/>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marR="8255">
              <a:lnSpc>
                <a:spcPct val="107000"/>
              </a:lnSpc>
              <a:spcAft>
                <a:spcPts val="800"/>
              </a:spcAft>
            </a:pPr>
            <a:r>
              <a:rPr lang="en-AU" sz="1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en-AU" sz="1100" dirty="0">
                <a:effectLst/>
                <a:ea typeface="Calibri" panose="020F0502020204030204" pitchFamily="34" charset="0"/>
                <a:cs typeface="Times New Roman" panose="02020603050405020304" pitchFamily="18" charset="0"/>
              </a:rPr>
              <a:t> </a:t>
            </a:r>
          </a:p>
        </p:txBody>
      </p:sp>
      <p:grpSp>
        <p:nvGrpSpPr>
          <p:cNvPr id="17" name="Group 16">
            <a:extLst>
              <a:ext uri="{FF2B5EF4-FFF2-40B4-BE49-F238E27FC236}">
                <a16:creationId xmlns:a16="http://schemas.microsoft.com/office/drawing/2014/main" id="{FA390908-A694-4397-8629-306F2A0CA1AA}"/>
              </a:ext>
            </a:extLst>
          </p:cNvPr>
          <p:cNvGrpSpPr/>
          <p:nvPr/>
        </p:nvGrpSpPr>
        <p:grpSpPr>
          <a:xfrm>
            <a:off x="1092977" y="2558642"/>
            <a:ext cx="9309665" cy="3946158"/>
            <a:chOff x="2505653" y="2787477"/>
            <a:chExt cx="6675418" cy="2829560"/>
          </a:xfrm>
        </p:grpSpPr>
        <p:pic>
          <p:nvPicPr>
            <p:cNvPr id="24" name="Picture 23">
              <a:extLst>
                <a:ext uri="{FF2B5EF4-FFF2-40B4-BE49-F238E27FC236}">
                  <a16:creationId xmlns:a16="http://schemas.microsoft.com/office/drawing/2014/main" id="{000EDE8A-E9B7-4280-9834-C734C7A70BE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8393" r="29917"/>
            <a:stretch/>
          </p:blipFill>
          <p:spPr bwMode="auto">
            <a:xfrm>
              <a:off x="2505653" y="2787477"/>
              <a:ext cx="1454150" cy="969010"/>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4F092A65-EC76-4349-BFCB-3BE10080D38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905" r="7905"/>
            <a:stretch/>
          </p:blipFill>
          <p:spPr bwMode="auto">
            <a:xfrm>
              <a:off x="4191521" y="2800177"/>
              <a:ext cx="1434465" cy="95631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FCF86722-093A-4657-B2D9-30CFD6610A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5829995" y="2787477"/>
              <a:ext cx="1421130" cy="947420"/>
            </a:xfrm>
            <a:prstGeom prst="rect">
              <a:avLst/>
            </a:prstGeom>
          </p:spPr>
        </p:pic>
        <p:pic>
          <p:nvPicPr>
            <p:cNvPr id="27" name="Picture 26">
              <a:extLst>
                <a:ext uri="{FF2B5EF4-FFF2-40B4-BE49-F238E27FC236}">
                  <a16:creationId xmlns:a16="http://schemas.microsoft.com/office/drawing/2014/main" id="{7A300B18-5110-4ABC-AD39-D619CEC064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5134" y="2800177"/>
              <a:ext cx="1407795" cy="960120"/>
            </a:xfrm>
            <a:prstGeom prst="rect">
              <a:avLst/>
            </a:prstGeom>
          </p:spPr>
        </p:pic>
        <p:sp>
          <p:nvSpPr>
            <p:cNvPr id="28" name="Text Box 19">
              <a:extLst>
                <a:ext uri="{FF2B5EF4-FFF2-40B4-BE49-F238E27FC236}">
                  <a16:creationId xmlns:a16="http://schemas.microsoft.com/office/drawing/2014/main" id="{0C117B8A-9C06-4F18-B48F-E4662BE8A3A4}"/>
                </a:ext>
              </a:extLst>
            </p:cNvPr>
            <p:cNvSpPr txBox="1"/>
            <p:nvPr/>
          </p:nvSpPr>
          <p:spPr>
            <a:xfrm>
              <a:off x="2595766" y="3760932"/>
              <a:ext cx="1504950" cy="828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Children’s crossings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You will see these near schools. Look for the orange flags.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195">
              <a:extLst>
                <a:ext uri="{FF2B5EF4-FFF2-40B4-BE49-F238E27FC236}">
                  <a16:creationId xmlns:a16="http://schemas.microsoft.com/office/drawing/2014/main" id="{74467723-E692-4D90-8F5C-93BCCFC8EA2E}"/>
                </a:ext>
              </a:extLst>
            </p:cNvPr>
            <p:cNvSpPr txBox="1"/>
            <p:nvPr/>
          </p:nvSpPr>
          <p:spPr>
            <a:xfrm>
              <a:off x="4191521" y="3769187"/>
              <a:ext cx="1612900" cy="1847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Crossings with lights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green man shows it’s OK to cross. The flashing red man means you can</a:t>
              </a:r>
              <a:r>
                <a:rPr lang="en-AU" sz="1600" dirty="0">
                  <a:solidFill>
                    <a:srgbClr val="666666"/>
                  </a:solidFill>
                  <a:effectLst/>
                  <a:latin typeface="Verdana" panose="020B0604030504040204" pitchFamily="34" charset="0"/>
                  <a:ea typeface="Calibri" panose="020F0502020204030204" pitchFamily="34" charset="0"/>
                  <a:cs typeface="Times New Roman" panose="02020603050405020304" pitchFamily="18" charset="0"/>
                </a:rPr>
                <a:t> </a:t>
              </a: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continue to cross but should not start crossing. The red man means don’t cross.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06">
              <a:extLst>
                <a:ext uri="{FF2B5EF4-FFF2-40B4-BE49-F238E27FC236}">
                  <a16:creationId xmlns:a16="http://schemas.microsoft.com/office/drawing/2014/main" id="{1A4FEDE2-B4D0-4317-8C13-1CF8EE8B02D4}"/>
                </a:ext>
              </a:extLst>
            </p:cNvPr>
            <p:cNvSpPr txBox="1"/>
            <p:nvPr/>
          </p:nvSpPr>
          <p:spPr>
            <a:xfrm>
              <a:off x="5914771" y="3756487"/>
              <a:ext cx="1511300" cy="1847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Zebra crossings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These have thick white lines on the road. They usually have walking legs signs. Vehicles are meant to give way to pedestrians at these crossings.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07">
              <a:extLst>
                <a:ext uri="{FF2B5EF4-FFF2-40B4-BE49-F238E27FC236}">
                  <a16:creationId xmlns:a16="http://schemas.microsoft.com/office/drawing/2014/main" id="{6B6F1243-4306-4F97-8B27-E1109D4212F6}"/>
                </a:ext>
              </a:extLst>
            </p:cNvPr>
            <p:cNvSpPr txBox="1"/>
            <p:nvPr/>
          </p:nvSpPr>
          <p:spPr>
            <a:xfrm>
              <a:off x="7536421" y="3769187"/>
              <a:ext cx="1644650" cy="17589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Railway crossings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the city, there are bells and lights that show a train is coming. You must wait until the bells and lights have stopped and the boom gate is open before you can cross.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4" name="TextBox 33">
            <a:extLst>
              <a:ext uri="{FF2B5EF4-FFF2-40B4-BE49-F238E27FC236}">
                <a16:creationId xmlns:a16="http://schemas.microsoft.com/office/drawing/2014/main" id="{5BF4E045-747A-40B1-B9F3-AF37943D9063}"/>
              </a:ext>
            </a:extLst>
          </p:cNvPr>
          <p:cNvSpPr txBox="1"/>
          <p:nvPr/>
        </p:nvSpPr>
        <p:spPr>
          <a:xfrm>
            <a:off x="752941" y="331059"/>
            <a:ext cx="11184591" cy="1663725"/>
          </a:xfrm>
          <a:prstGeom prst="rect">
            <a:avLst/>
          </a:prstGeom>
          <a:noFill/>
        </p:spPr>
        <p:txBody>
          <a:bodyPr wrap="square">
            <a:spAutoFit/>
          </a:bodyPr>
          <a:lstStyle/>
          <a:p>
            <a:pPr marL="180340" marR="313055">
              <a:lnSpc>
                <a:spcPct val="107000"/>
              </a:lnSpc>
              <a:spcBef>
                <a:spcPts val="1200"/>
              </a:spcBef>
              <a:spcAft>
                <a:spcPts val="800"/>
              </a:spcAft>
            </a:pPr>
            <a:r>
              <a:rPr lang="en-AU" sz="7200" dirty="0">
                <a:effectLst/>
                <a:ea typeface="Calibri" panose="020F0502020204030204" pitchFamily="34" charset="0"/>
                <a:cs typeface="Calibri" panose="020F0502020204030204" pitchFamily="34" charset="0"/>
              </a:rPr>
              <a:t>PEDESTRIAN CROSSINGS</a:t>
            </a:r>
            <a:endParaRPr lang="en-AU" sz="7200" dirty="0">
              <a:effectLst/>
              <a:ea typeface="Calibri" panose="020F0502020204030204" pitchFamily="34" charset="0"/>
              <a:cs typeface="Times New Roman" panose="02020603050405020304" pitchFamily="18" charset="0"/>
            </a:endParaRPr>
          </a:p>
          <a:p>
            <a:pPr marL="180340" marR="608330">
              <a:lnSpc>
                <a:spcPct val="107000"/>
              </a:lnSpc>
              <a:spcAft>
                <a:spcPts val="600"/>
              </a:spcAft>
            </a:pPr>
            <a:r>
              <a:rPr lang="en-AU" sz="1800" dirty="0">
                <a:effectLst/>
                <a:ea typeface="Calibri" panose="020F0502020204030204" pitchFamily="34" charset="0"/>
                <a:cs typeface="Times New Roman" panose="02020603050405020304" pitchFamily="18" charset="0"/>
              </a:rPr>
              <a:t>Pedestrian crossings are the safest places to cross the road.  There are four different types of crossings. </a:t>
            </a:r>
          </a:p>
        </p:txBody>
      </p:sp>
    </p:spTree>
    <p:extLst>
      <p:ext uri="{BB962C8B-B14F-4D97-AF65-F5344CB8AC3E}">
        <p14:creationId xmlns:p14="http://schemas.microsoft.com/office/powerpoint/2010/main" val="156810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24" descr="Car">
            <a:extLst>
              <a:ext uri="{FF2B5EF4-FFF2-40B4-BE49-F238E27FC236}">
                <a16:creationId xmlns:a16="http://schemas.microsoft.com/office/drawing/2014/main" id="{6D9FD8D2-CF4C-46AF-B355-526C4ACC9A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44436" y="3318164"/>
            <a:ext cx="1576821" cy="1576821"/>
          </a:xfrm>
          <a:prstGeom prst="rect">
            <a:avLst/>
          </a:prstGeom>
        </p:spPr>
      </p:pic>
      <p:sp>
        <p:nvSpPr>
          <p:cNvPr id="5" name="Text Box 2">
            <a:extLst>
              <a:ext uri="{FF2B5EF4-FFF2-40B4-BE49-F238E27FC236}">
                <a16:creationId xmlns:a16="http://schemas.microsoft.com/office/drawing/2014/main" id="{6E419C3C-0A65-4666-B7AA-5CC8F5AD5F76}"/>
              </a:ext>
            </a:extLst>
          </p:cNvPr>
          <p:cNvSpPr txBox="1">
            <a:spLocks noChangeArrowheads="1"/>
          </p:cNvSpPr>
          <p:nvPr/>
        </p:nvSpPr>
        <p:spPr bwMode="auto">
          <a:xfrm>
            <a:off x="1217671" y="1101494"/>
            <a:ext cx="4305674" cy="15768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AU" sz="3600" dirty="0">
                <a:solidFill>
                  <a:srgbClr val="189BD7"/>
                </a:solidFill>
                <a:effectLst/>
                <a:latin typeface="Calibri" panose="020F0502020204030204" pitchFamily="34" charset="0"/>
                <a:ea typeface="Calibri" panose="020F0502020204030204" pitchFamily="34" charset="0"/>
                <a:cs typeface="Calibri" panose="020F0502020204030204" pitchFamily="34" charset="0"/>
              </a:rPr>
              <a:t>Did you know…</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There are speed zones around schools in Victoria. They’re designed to keep kids safe by lowering the speed limit when kids are travelling to and from school. In the city this means that drivers need to slow down to 40 km/h near schools.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A3347CE5-8BFF-4060-8F38-754C4C4D97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25" r="35753" b="15458"/>
          <a:stretch/>
        </p:blipFill>
        <p:spPr bwMode="auto">
          <a:xfrm>
            <a:off x="6096000" y="1267748"/>
            <a:ext cx="3851564" cy="3742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25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D96008-CE91-4C23-9FEF-E55A20F61437}"/>
              </a:ext>
            </a:extLst>
          </p:cNvPr>
          <p:cNvGrpSpPr/>
          <p:nvPr/>
        </p:nvGrpSpPr>
        <p:grpSpPr>
          <a:xfrm>
            <a:off x="1829847" y="0"/>
            <a:ext cx="6593747" cy="7448781"/>
            <a:chOff x="2927757" y="200676"/>
            <a:chExt cx="6716222" cy="7448781"/>
          </a:xfrm>
        </p:grpSpPr>
        <p:pic>
          <p:nvPicPr>
            <p:cNvPr id="2" name="Picture 1">
              <a:extLst>
                <a:ext uri="{FF2B5EF4-FFF2-40B4-BE49-F238E27FC236}">
                  <a16:creationId xmlns:a16="http://schemas.microsoft.com/office/drawing/2014/main" id="{62EC2047-BA51-451B-AF46-B07436AF450D}"/>
                </a:ext>
              </a:extLst>
            </p:cNvPr>
            <p:cNvPicPr>
              <a:picLocks noChangeAspect="1"/>
            </p:cNvPicPr>
            <p:nvPr/>
          </p:nvPicPr>
          <p:blipFill>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27757" y="200676"/>
              <a:ext cx="6716222" cy="7448781"/>
            </a:xfrm>
            <a:prstGeom prst="rect">
              <a:avLst/>
            </a:prstGeom>
          </p:spPr>
        </p:pic>
        <p:sp>
          <p:nvSpPr>
            <p:cNvPr id="3" name="Rectangle: Rounded Corners 2">
              <a:extLst>
                <a:ext uri="{FF2B5EF4-FFF2-40B4-BE49-F238E27FC236}">
                  <a16:creationId xmlns:a16="http://schemas.microsoft.com/office/drawing/2014/main" id="{8164CE0A-8A3D-4566-86DC-FF8ED64C1DBF}"/>
                </a:ext>
              </a:extLst>
            </p:cNvPr>
            <p:cNvSpPr/>
            <p:nvPr/>
          </p:nvSpPr>
          <p:spPr>
            <a:xfrm>
              <a:off x="4148343" y="1050071"/>
              <a:ext cx="4897500" cy="560725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800" dirty="0">
                  <a:solidFill>
                    <a:srgbClr val="189BD7"/>
                  </a:solidFill>
                  <a:effectLst/>
                  <a:ea typeface="Calibri" panose="020F0502020204030204" pitchFamily="34" charset="0"/>
                  <a:cs typeface="Calibri" panose="020F0502020204030204" pitchFamily="34" charset="0"/>
                </a:rPr>
                <a:t>STOP, LOOK, LISTEN, THINK</a:t>
              </a:r>
              <a:endParaRPr lang="en-AU" sz="2800" dirty="0">
                <a:effectLst/>
                <a:ea typeface="Calibri" panose="020F0502020204030204" pitchFamily="34" charset="0"/>
                <a:cs typeface="Times New Roman" panose="02020603050405020304" pitchFamily="18" charset="0"/>
              </a:endParaRPr>
            </a:p>
            <a:p>
              <a:pPr>
                <a:lnSpc>
                  <a:spcPct val="107000"/>
                </a:lnSpc>
                <a:spcAft>
                  <a:spcPts val="800"/>
                </a:spcAft>
              </a:pPr>
              <a:r>
                <a:rPr lang="en-AU" sz="1400" dirty="0">
                  <a:solidFill>
                    <a:srgbClr val="000000"/>
                  </a:solidFill>
                  <a:effectLst/>
                  <a:ea typeface="Calibri" panose="020F0502020204030204" pitchFamily="34" charset="0"/>
                  <a:cs typeface="Calibri" panose="020F0502020204030204" pitchFamily="34" charset="0"/>
                </a:rPr>
                <a:t>Follow this procedure when crossing the road</a:t>
              </a:r>
              <a:endParaRPr lang="en-AU" sz="1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2600" dirty="0">
                  <a:solidFill>
                    <a:srgbClr val="40404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AU" sz="1200" dirty="0">
                  <a:solidFill>
                    <a:srgbClr val="189BD7"/>
                  </a:solidFill>
                  <a:effectLst/>
                  <a:ea typeface="Calibri" panose="020F0502020204030204" pitchFamily="34" charset="0"/>
                  <a:cs typeface="Calibri" panose="020F0502020204030204" pitchFamily="34" charset="0"/>
                </a:rPr>
                <a:t> </a:t>
              </a:r>
              <a:r>
                <a:rPr lang="en-AU" sz="1400" dirty="0">
                  <a:solidFill>
                    <a:srgbClr val="189BD7"/>
                  </a:solidFill>
                  <a:effectLst/>
                  <a:ea typeface="Calibri" panose="020F0502020204030204" pitchFamily="34" charset="0"/>
                  <a:cs typeface="Calibri" panose="020F0502020204030204" pitchFamily="34" charset="0"/>
                </a:rPr>
                <a:t>Stop</a:t>
              </a:r>
              <a:r>
                <a:rPr lang="en-AU" sz="1400" dirty="0">
                  <a:solidFill>
                    <a:srgbClr val="404040"/>
                  </a:solidFill>
                  <a:effectLst/>
                  <a:ea typeface="Calibri" panose="020F0502020204030204" pitchFamily="34" charset="0"/>
                  <a:cs typeface="Calibri" panose="020F0502020204030204" pitchFamily="34" charset="0"/>
                </a:rPr>
                <a:t> </a:t>
              </a:r>
              <a:r>
                <a:rPr lang="en-AU" sz="1400" dirty="0">
                  <a:solidFill>
                    <a:srgbClr val="000000"/>
                  </a:solidFill>
                  <a:effectLst/>
                  <a:ea typeface="Calibri" panose="020F0502020204030204" pitchFamily="34" charset="0"/>
                  <a:cs typeface="Times New Roman" panose="02020603050405020304" pitchFamily="18" charset="0"/>
                </a:rPr>
                <a:t>one step back from the kerb or shoulder of the road if there is no footpath.</a:t>
              </a:r>
              <a:endParaRPr lang="en-AU" sz="1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2600" dirty="0">
                  <a:solidFill>
                    <a:srgbClr val="40404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AU" sz="1200" dirty="0">
                  <a:solidFill>
                    <a:srgbClr val="189BD7"/>
                  </a:solidFill>
                  <a:effectLst/>
                  <a:ea typeface="Calibri" panose="020F0502020204030204" pitchFamily="34" charset="0"/>
                  <a:cs typeface="Calibri" panose="020F0502020204030204" pitchFamily="34" charset="0"/>
                </a:rPr>
                <a:t> </a:t>
              </a:r>
              <a:r>
                <a:rPr lang="en-AU" sz="1400" dirty="0">
                  <a:solidFill>
                    <a:srgbClr val="189BD7"/>
                  </a:solidFill>
                  <a:effectLst/>
                  <a:ea typeface="Calibri" panose="020F0502020204030204" pitchFamily="34" charset="0"/>
                  <a:cs typeface="Calibri" panose="020F0502020204030204" pitchFamily="34" charset="0"/>
                </a:rPr>
                <a:t>Look </a:t>
              </a:r>
              <a:r>
                <a:rPr lang="en-AU" sz="1400" dirty="0">
                  <a:solidFill>
                    <a:srgbClr val="000000"/>
                  </a:solidFill>
                  <a:effectLst/>
                  <a:ea typeface="Calibri" panose="020F0502020204030204" pitchFamily="34" charset="0"/>
                  <a:cs typeface="Times New Roman" panose="02020603050405020304" pitchFamily="18" charset="0"/>
                </a:rPr>
                <a:t>in all directions for approaching traffic.</a:t>
              </a:r>
              <a:endParaRPr lang="en-AU" sz="1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2600" dirty="0">
                  <a:solidFill>
                    <a:srgbClr val="40404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AU" sz="1200" dirty="0">
                  <a:solidFill>
                    <a:srgbClr val="189BD7"/>
                  </a:solidFill>
                  <a:effectLst/>
                  <a:ea typeface="Calibri" panose="020F0502020204030204" pitchFamily="34" charset="0"/>
                  <a:cs typeface="Calibri" panose="020F0502020204030204" pitchFamily="34" charset="0"/>
                </a:rPr>
                <a:t> </a:t>
              </a:r>
              <a:r>
                <a:rPr lang="en-AU" sz="1400" dirty="0">
                  <a:solidFill>
                    <a:srgbClr val="189BD7"/>
                  </a:solidFill>
                  <a:effectLst/>
                  <a:ea typeface="Calibri" panose="020F0502020204030204" pitchFamily="34" charset="0"/>
                  <a:cs typeface="Calibri" panose="020F0502020204030204" pitchFamily="34" charset="0"/>
                </a:rPr>
                <a:t>Listen </a:t>
              </a:r>
              <a:r>
                <a:rPr lang="en-AU" sz="1400" dirty="0">
                  <a:solidFill>
                    <a:srgbClr val="000000"/>
                  </a:solidFill>
                  <a:effectLst/>
                  <a:ea typeface="Calibri" panose="020F0502020204030204" pitchFamily="34" charset="0"/>
                  <a:cs typeface="Times New Roman" panose="02020603050405020304" pitchFamily="18" charset="0"/>
                </a:rPr>
                <a:t>in all directions for approaching traffic.</a:t>
              </a:r>
              <a:endParaRPr lang="en-AU" sz="1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2600" dirty="0">
                  <a:solidFill>
                    <a:srgbClr val="40404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AU" sz="1200" dirty="0">
                  <a:solidFill>
                    <a:srgbClr val="189BD7"/>
                  </a:solidFill>
                  <a:effectLst/>
                  <a:ea typeface="Calibri" panose="020F0502020204030204" pitchFamily="34" charset="0"/>
                  <a:cs typeface="Calibri" panose="020F0502020204030204" pitchFamily="34" charset="0"/>
                </a:rPr>
                <a:t> </a:t>
              </a:r>
              <a:r>
                <a:rPr lang="en-AU" sz="1400" dirty="0">
                  <a:solidFill>
                    <a:srgbClr val="189BD7"/>
                  </a:solidFill>
                  <a:effectLst/>
                  <a:ea typeface="Calibri" panose="020F0502020204030204" pitchFamily="34" charset="0"/>
                  <a:cs typeface="Calibri" panose="020F0502020204030204" pitchFamily="34" charset="0"/>
                </a:rPr>
                <a:t>Think </a:t>
              </a:r>
              <a:r>
                <a:rPr lang="en-AU" sz="1400" dirty="0">
                  <a:solidFill>
                    <a:srgbClr val="000000"/>
                  </a:solidFill>
                  <a:effectLst/>
                  <a:ea typeface="Calibri" panose="020F0502020204030204" pitchFamily="34" charset="0"/>
                  <a:cs typeface="Times New Roman" panose="02020603050405020304" pitchFamily="18" charset="0"/>
                </a:rPr>
                <a:t>about whether it is safe to cross the road. It’s safe when the road is clear or all traffic has stopped.</a:t>
              </a:r>
              <a:endParaRPr lang="en-AU" sz="1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000000"/>
                  </a:solidFill>
                  <a:effectLst/>
                  <a:ea typeface="Calibri" panose="020F0502020204030204" pitchFamily="34" charset="0"/>
                  <a:cs typeface="Times New Roman" panose="02020603050405020304" pitchFamily="18" charset="0"/>
                </a:rPr>
                <a:t> </a:t>
              </a:r>
              <a:endParaRPr lang="en-AU"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1100" dirty="0">
                  <a:effectLst/>
                  <a:ea typeface="Calibri" panose="020F0502020204030204" pitchFamily="34" charset="0"/>
                  <a:cs typeface="Times New Roman" panose="02020603050405020304" pitchFamily="18" charset="0"/>
                </a:rPr>
                <a:t> </a:t>
              </a:r>
            </a:p>
          </p:txBody>
        </p:sp>
      </p:grpSp>
      <p:sp>
        <p:nvSpPr>
          <p:cNvPr id="5" name="TextBox 4">
            <a:extLst>
              <a:ext uri="{FF2B5EF4-FFF2-40B4-BE49-F238E27FC236}">
                <a16:creationId xmlns:a16="http://schemas.microsoft.com/office/drawing/2014/main" id="{A1F75445-928A-4DD6-8DC6-2324C79192EF}"/>
              </a:ext>
            </a:extLst>
          </p:cNvPr>
          <p:cNvSpPr txBox="1"/>
          <p:nvPr/>
        </p:nvSpPr>
        <p:spPr>
          <a:xfrm>
            <a:off x="3359790" y="4822873"/>
            <a:ext cx="3571612" cy="959889"/>
          </a:xfrm>
          <a:prstGeom prst="rect">
            <a:avLst/>
          </a:prstGeom>
          <a:noFill/>
        </p:spPr>
        <p:txBody>
          <a:bodyPr wrap="square">
            <a:spAutoFit/>
          </a:bodyPr>
          <a:lstStyle/>
          <a:p>
            <a:pPr>
              <a:lnSpc>
                <a:spcPct val="107000"/>
              </a:lnSpc>
              <a:spcAft>
                <a:spcPts val="800"/>
              </a:spcAft>
            </a:pPr>
            <a:r>
              <a:rPr lang="en-AU" sz="1800" dirty="0">
                <a:solidFill>
                  <a:srgbClr val="189BD7"/>
                </a:solidFill>
                <a:effectLst/>
                <a:ea typeface="Calibri" panose="020F0502020204030204" pitchFamily="34" charset="0"/>
                <a:cs typeface="Times New Roman" panose="02020603050405020304" pitchFamily="18" charset="0"/>
              </a:rPr>
              <a:t>When crossing, walk straight across the road. Keep LOOKING and LISTENING for traffic while crossing.</a:t>
            </a:r>
            <a:endParaRPr lang="en-AU"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76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6DF02B-2409-4113-AE33-1354248F0B22}"/>
              </a:ext>
            </a:extLst>
          </p:cNvPr>
          <p:cNvSpPr/>
          <p:nvPr/>
        </p:nvSpPr>
        <p:spPr>
          <a:xfrm>
            <a:off x="4271766" y="294504"/>
            <a:ext cx="3284033" cy="3284033"/>
          </a:xfrm>
          <a:prstGeom prst="ellipse">
            <a:avLst/>
          </a:prstGeom>
          <a:solidFill>
            <a:schemeClr val="bg1"/>
          </a:solidFill>
          <a:ln w="38100">
            <a:solidFill>
              <a:srgbClr val="189B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189BD7"/>
                </a:solidFill>
                <a:effectLst/>
                <a:ea typeface="Calibri" panose="020F0502020204030204" pitchFamily="34" charset="0"/>
                <a:cs typeface="Calibri" panose="020F0502020204030204" pitchFamily="34" charset="0"/>
              </a:rPr>
              <a:t>TIP – plan your route</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2000" dirty="0">
                <a:solidFill>
                  <a:srgbClr val="404040"/>
                </a:solidFill>
                <a:effectLst/>
                <a:ea typeface="Calibri" panose="020F0502020204030204" pitchFamily="34" charset="0"/>
                <a:cs typeface="Times New Roman" panose="02020603050405020304" pitchFamily="18" charset="0"/>
              </a:rPr>
              <a:t>Plan your walking route so that you can cross any busy </a:t>
            </a:r>
            <a:r>
              <a:rPr lang="en-AU" sz="2000" dirty="0">
                <a:solidFill>
                  <a:schemeClr val="tx1"/>
                </a:solidFill>
                <a:effectLst/>
                <a:ea typeface="Calibri" panose="020F0502020204030204" pitchFamily="34" charset="0"/>
                <a:cs typeface="Times New Roman" panose="02020603050405020304" pitchFamily="18" charset="0"/>
              </a:rPr>
              <a:t>roads at a crossing</a:t>
            </a:r>
            <a:r>
              <a:rPr lang="en-AU" sz="1200" dirty="0">
                <a:solidFill>
                  <a:schemeClr val="tx1"/>
                </a:solidFill>
                <a:effectLst/>
                <a:ea typeface="Calibri" panose="020F0502020204030204" pitchFamily="34" charset="0"/>
                <a:cs typeface="Times New Roman" panose="02020603050405020304" pitchFamily="18" charset="0"/>
              </a:rPr>
              <a:t>.</a:t>
            </a:r>
            <a:endParaRPr lang="en-AU" sz="1100" dirty="0">
              <a:solidFill>
                <a:schemeClr val="tx1"/>
              </a:solidFill>
              <a:effectLst/>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19817D32-A796-45E2-83B0-E8FAF2AECBF6}"/>
              </a:ext>
            </a:extLst>
          </p:cNvPr>
          <p:cNvSpPr/>
          <p:nvPr/>
        </p:nvSpPr>
        <p:spPr>
          <a:xfrm>
            <a:off x="478564" y="1847382"/>
            <a:ext cx="4392546" cy="4392546"/>
          </a:xfrm>
          <a:prstGeom prst="ellipse">
            <a:avLst/>
          </a:prstGeom>
          <a:solidFill>
            <a:schemeClr val="bg1"/>
          </a:solidFill>
          <a:ln w="38100">
            <a:solidFill>
              <a:srgbClr val="189B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000" dirty="0">
                <a:solidFill>
                  <a:srgbClr val="189BD7"/>
                </a:solidFill>
                <a:effectLst/>
                <a:ea typeface="Calibri" panose="020F0502020204030204" pitchFamily="34" charset="0"/>
                <a:cs typeface="Calibri" panose="020F0502020204030204" pitchFamily="34" charset="0"/>
              </a:rPr>
              <a:t>TIP – railway crossings</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2000" dirty="0">
                <a:solidFill>
                  <a:srgbClr val="404040"/>
                </a:solidFill>
                <a:effectLst/>
                <a:ea typeface="Calibri" panose="020F0502020204030204" pitchFamily="34" charset="0"/>
                <a:cs typeface="Times New Roman" panose="02020603050405020304" pitchFamily="18" charset="0"/>
              </a:rPr>
              <a:t>Wait for the bells and lights to stop and the boom gates to be raised before crossing. Many crashes occur because pedestrians cross immediately after a train, not realising a second train is coming.</a:t>
            </a:r>
            <a:endParaRPr lang="en-AU" sz="2000" dirty="0">
              <a:effectLst/>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C08C11E4-49F7-409D-A343-F28CF93EC5F5}"/>
              </a:ext>
            </a:extLst>
          </p:cNvPr>
          <p:cNvSpPr/>
          <p:nvPr/>
        </p:nvSpPr>
        <p:spPr>
          <a:xfrm>
            <a:off x="6364170" y="2803292"/>
            <a:ext cx="3436636" cy="3436636"/>
          </a:xfrm>
          <a:prstGeom prst="ellipse">
            <a:avLst/>
          </a:prstGeom>
          <a:solidFill>
            <a:schemeClr val="bg1"/>
          </a:solidFill>
          <a:ln w="38100">
            <a:solidFill>
              <a:srgbClr val="189B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600"/>
              </a:spcAft>
            </a:pPr>
            <a:r>
              <a:rPr lang="en-AU" sz="2000" dirty="0">
                <a:solidFill>
                  <a:srgbClr val="189BD7"/>
                </a:solidFill>
                <a:effectLst/>
                <a:ea typeface="Calibri" panose="020F0502020204030204" pitchFamily="34" charset="0"/>
                <a:cs typeface="Calibri" panose="020F0502020204030204" pitchFamily="34" charset="0"/>
              </a:rPr>
              <a:t>TIP – wide roads</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AU" sz="2000" dirty="0">
                <a:solidFill>
                  <a:srgbClr val="404040"/>
                </a:solidFill>
                <a:effectLst/>
                <a:ea typeface="Calibri" panose="020F0502020204030204" pitchFamily="34" charset="0"/>
                <a:cs typeface="Times New Roman" panose="02020603050405020304" pitchFamily="18" charset="0"/>
              </a:rPr>
              <a:t>If you cannot cross the whole road in one go, wait on the pedestrian refuge or median</a:t>
            </a:r>
            <a:r>
              <a:rPr lang="en-AU" sz="2000" dirty="0">
                <a:solidFill>
                  <a:srgbClr val="2B2B2B"/>
                </a:solidFill>
                <a:effectLst/>
                <a:latin typeface="Arial" panose="020B0604020202020204" pitchFamily="34" charset="0"/>
                <a:ea typeface="Calibri" panose="020F0502020204030204" pitchFamily="34" charset="0"/>
                <a:cs typeface="Times New Roman" panose="02020603050405020304" pitchFamily="18" charset="0"/>
              </a:rPr>
              <a:t> </a:t>
            </a:r>
            <a:r>
              <a:rPr lang="en-AU" sz="2000" dirty="0">
                <a:solidFill>
                  <a:srgbClr val="404040"/>
                </a:solidFill>
                <a:effectLst/>
                <a:ea typeface="Calibri" panose="020F0502020204030204" pitchFamily="34" charset="0"/>
                <a:cs typeface="Times New Roman" panose="02020603050405020304" pitchFamily="18" charset="0"/>
              </a:rPr>
              <a:t>strip.</a:t>
            </a:r>
            <a:endParaRPr lang="en-A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Id animal</a:t>
            </a:r>
            <a:endParaRPr lang="en-AU" sz="1100" dirty="0">
              <a:effectLst/>
              <a:ea typeface="Calibri" panose="020F0502020204030204" pitchFamily="34" charset="0"/>
              <a:cs typeface="Times New Roman" panose="02020603050405020304" pitchFamily="18" charset="0"/>
            </a:endParaRPr>
          </a:p>
        </p:txBody>
      </p:sp>
      <p:pic>
        <p:nvPicPr>
          <p:cNvPr id="5" name="Graphic 7" descr="Walk">
            <a:extLst>
              <a:ext uri="{FF2B5EF4-FFF2-40B4-BE49-F238E27FC236}">
                <a16:creationId xmlns:a16="http://schemas.microsoft.com/office/drawing/2014/main" id="{B997073C-71E8-4006-A1F2-6952AA11EB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8642547" y="451972"/>
            <a:ext cx="4304665" cy="4304665"/>
          </a:xfrm>
          <a:prstGeom prst="rect">
            <a:avLst/>
          </a:prstGeom>
        </p:spPr>
      </p:pic>
    </p:spTree>
    <p:extLst>
      <p:ext uri="{BB962C8B-B14F-4D97-AF65-F5344CB8AC3E}">
        <p14:creationId xmlns:p14="http://schemas.microsoft.com/office/powerpoint/2010/main" val="336049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29">
            <a:extLst>
              <a:ext uri="{FF2B5EF4-FFF2-40B4-BE49-F238E27FC236}">
                <a16:creationId xmlns:a16="http://schemas.microsoft.com/office/drawing/2014/main" id="{4436A09E-AF0F-4967-9C6F-F15EDC97F61F}"/>
              </a:ext>
            </a:extLst>
          </p:cNvPr>
          <p:cNvSpPr txBox="1"/>
          <p:nvPr/>
        </p:nvSpPr>
        <p:spPr>
          <a:xfrm>
            <a:off x="8119300" y="4617013"/>
            <a:ext cx="3007995"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0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Places where cars might have trouble seeing you</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AFF7FEE2-ED4B-4ADF-A0FE-5EC81E757D22}"/>
              </a:ext>
            </a:extLst>
          </p:cNvPr>
          <p:cNvGrpSpPr/>
          <p:nvPr/>
        </p:nvGrpSpPr>
        <p:grpSpPr>
          <a:xfrm>
            <a:off x="5965169" y="1365576"/>
            <a:ext cx="5162126" cy="3548617"/>
            <a:chOff x="8055165" y="2437693"/>
            <a:chExt cx="2976245" cy="2045970"/>
          </a:xfrm>
        </p:grpSpPr>
        <p:pic>
          <p:nvPicPr>
            <p:cNvPr id="4" name="Picture 3">
              <a:extLst>
                <a:ext uri="{FF2B5EF4-FFF2-40B4-BE49-F238E27FC236}">
                  <a16:creationId xmlns:a16="http://schemas.microsoft.com/office/drawing/2014/main" id="{9CFAF5DB-5CF0-4615-8030-B73E559C8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800" y="2437693"/>
              <a:ext cx="1410335" cy="939800"/>
            </a:xfrm>
            <a:prstGeom prst="rect">
              <a:avLst/>
            </a:prstGeom>
          </p:spPr>
        </p:pic>
        <p:pic>
          <p:nvPicPr>
            <p:cNvPr id="5" name="Picture 4">
              <a:extLst>
                <a:ext uri="{FF2B5EF4-FFF2-40B4-BE49-F238E27FC236}">
                  <a16:creationId xmlns:a16="http://schemas.microsoft.com/office/drawing/2014/main" id="{8A047BEB-363A-414F-A94B-D4D5A10743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165" y="3550213"/>
              <a:ext cx="1396365" cy="927735"/>
            </a:xfrm>
            <a:prstGeom prst="rect">
              <a:avLst/>
            </a:prstGeom>
            <a:noFill/>
            <a:ln>
              <a:noFill/>
            </a:ln>
          </p:spPr>
        </p:pic>
        <p:pic>
          <p:nvPicPr>
            <p:cNvPr id="6" name="Picture 5">
              <a:extLst>
                <a:ext uri="{FF2B5EF4-FFF2-40B4-BE49-F238E27FC236}">
                  <a16:creationId xmlns:a16="http://schemas.microsoft.com/office/drawing/2014/main" id="{2D3958DE-50F9-4912-84BA-7AB9B567C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8535" y="2437693"/>
              <a:ext cx="1407160" cy="937895"/>
            </a:xfrm>
            <a:prstGeom prst="rect">
              <a:avLst/>
            </a:prstGeom>
          </p:spPr>
        </p:pic>
        <p:pic>
          <p:nvPicPr>
            <p:cNvPr id="7" name="Picture 6">
              <a:extLst>
                <a:ext uri="{FF2B5EF4-FFF2-40B4-BE49-F238E27FC236}">
                  <a16:creationId xmlns:a16="http://schemas.microsoft.com/office/drawing/2014/main" id="{6F1816CC-325B-4BD2-A8F6-D56CC1459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9170" y="3543228"/>
              <a:ext cx="1412240" cy="940435"/>
            </a:xfrm>
            <a:prstGeom prst="rect">
              <a:avLst/>
            </a:prstGeom>
          </p:spPr>
        </p:pic>
      </p:grpSp>
      <p:sp>
        <p:nvSpPr>
          <p:cNvPr id="9" name="TextBox 8">
            <a:extLst>
              <a:ext uri="{FF2B5EF4-FFF2-40B4-BE49-F238E27FC236}">
                <a16:creationId xmlns:a16="http://schemas.microsoft.com/office/drawing/2014/main" id="{2D22ABEC-164B-46BD-A29D-C98B5D6FB8BE}"/>
              </a:ext>
            </a:extLst>
          </p:cNvPr>
          <p:cNvSpPr txBox="1"/>
          <p:nvPr/>
        </p:nvSpPr>
        <p:spPr>
          <a:xfrm>
            <a:off x="794758" y="860968"/>
            <a:ext cx="8272329" cy="4053225"/>
          </a:xfrm>
          <a:prstGeom prst="rect">
            <a:avLst/>
          </a:prstGeom>
          <a:noFill/>
        </p:spPr>
        <p:txBody>
          <a:bodyPr wrap="square">
            <a:spAutoFit/>
          </a:bodyPr>
          <a:lstStyle/>
          <a:p>
            <a:pPr marR="313055">
              <a:lnSpc>
                <a:spcPct val="107000"/>
              </a:lnSpc>
              <a:spcBef>
                <a:spcPts val="1200"/>
              </a:spcBef>
              <a:spcAft>
                <a:spcPts val="1200"/>
              </a:spcAft>
            </a:pPr>
            <a:r>
              <a:rPr lang="en-AU" sz="2000" dirty="0">
                <a:solidFill>
                  <a:srgbClr val="00B0F0"/>
                </a:solidFill>
                <a:effectLst/>
                <a:ea typeface="Calibri" panose="020F0502020204030204" pitchFamily="34" charset="0"/>
                <a:cs typeface="Calibri" panose="020F0502020204030204" pitchFamily="34" charset="0"/>
              </a:rPr>
              <a:t>STAYING VISIBLE</a:t>
            </a:r>
            <a:endParaRPr lang="en-AU" sz="2000" dirty="0">
              <a:solidFill>
                <a:srgbClr val="00B0F0"/>
              </a:solidFill>
              <a:effectLst/>
              <a:ea typeface="Calibri" panose="020F0502020204030204" pitchFamily="34" charset="0"/>
              <a:cs typeface="Times New Roman" panose="02020603050405020304" pitchFamily="18" charset="0"/>
            </a:endParaRPr>
          </a:p>
          <a:p>
            <a:pPr marR="3629025">
              <a:lnSpc>
                <a:spcPct val="107000"/>
              </a:lnSpc>
              <a:spcAft>
                <a:spcPts val="600"/>
              </a:spcAft>
            </a:pPr>
            <a:r>
              <a:rPr lang="en-AU" sz="1800" dirty="0">
                <a:effectLst/>
                <a:ea typeface="Calibri" panose="020F0502020204030204" pitchFamily="34" charset="0"/>
                <a:cs typeface="Times New Roman" panose="02020603050405020304" pitchFamily="18" charset="0"/>
              </a:rPr>
              <a:t>Sometimes pedestrians are hit because drivers don’t see them. </a:t>
            </a:r>
            <a:r>
              <a:rPr lang="en-AU" sz="1800" dirty="0">
                <a:solidFill>
                  <a:srgbClr val="00B0F0"/>
                </a:solidFill>
                <a:effectLst/>
                <a:ea typeface="Calibri" panose="020F0502020204030204" pitchFamily="34" charset="0"/>
                <a:cs typeface="Times New Roman" panose="02020603050405020304" pitchFamily="18" charset="0"/>
              </a:rPr>
              <a:t>Just because you can see a car doesn’t mean that the driver can see you!</a:t>
            </a:r>
          </a:p>
          <a:p>
            <a:pPr marR="3629025">
              <a:lnSpc>
                <a:spcPct val="107000"/>
              </a:lnSpc>
              <a:spcAft>
                <a:spcPts val="600"/>
              </a:spcAft>
            </a:pPr>
            <a:r>
              <a:rPr lang="en-AU" sz="1800" dirty="0">
                <a:effectLst/>
                <a:ea typeface="Calibri" panose="020F0502020204030204" pitchFamily="34" charset="0"/>
                <a:cs typeface="Times New Roman" panose="02020603050405020304" pitchFamily="18" charset="0"/>
              </a:rPr>
              <a:t>It’s best to avoid crossing the road near the crest of a hill or near a bend. </a:t>
            </a:r>
          </a:p>
          <a:p>
            <a:pPr marR="3629025">
              <a:lnSpc>
                <a:spcPct val="107000"/>
              </a:lnSpc>
              <a:spcAft>
                <a:spcPts val="600"/>
              </a:spcAft>
            </a:pPr>
            <a:r>
              <a:rPr lang="en-AU" sz="1800" dirty="0">
                <a:effectLst/>
                <a:ea typeface="Calibri" panose="020F0502020204030204" pitchFamily="34" charset="0"/>
                <a:cs typeface="Times New Roman" panose="02020603050405020304" pitchFamily="18" charset="0"/>
              </a:rPr>
              <a:t>Try not to cross between parked cars. It’s harder for drivers to see you in those places.</a:t>
            </a:r>
          </a:p>
          <a:p>
            <a:pPr marR="3629025">
              <a:lnSpc>
                <a:spcPct val="107000"/>
              </a:lnSpc>
              <a:spcAft>
                <a:spcPts val="600"/>
              </a:spcAft>
            </a:pPr>
            <a:r>
              <a:rPr lang="en-AU" sz="1800" dirty="0">
                <a:effectLst/>
                <a:ea typeface="Calibri" panose="020F0502020204030204" pitchFamily="34" charset="0"/>
                <a:cs typeface="Times New Roman" panose="02020603050405020304" pitchFamily="18" charset="0"/>
              </a:rPr>
              <a:t>It’s always best to wear bright coloured clothes so drivers can see you. At night, it’s especially important to wear bright coloured and reflective clothes. You could also carry a light.</a:t>
            </a:r>
          </a:p>
        </p:txBody>
      </p:sp>
      <p:sp>
        <p:nvSpPr>
          <p:cNvPr id="11" name="Text Box 232">
            <a:extLst>
              <a:ext uri="{FF2B5EF4-FFF2-40B4-BE49-F238E27FC236}">
                <a16:creationId xmlns:a16="http://schemas.microsoft.com/office/drawing/2014/main" id="{28226D6A-50DF-40D8-873C-F85150C46F7F}"/>
              </a:ext>
            </a:extLst>
          </p:cNvPr>
          <p:cNvSpPr txBox="1"/>
          <p:nvPr/>
        </p:nvSpPr>
        <p:spPr>
          <a:xfrm>
            <a:off x="6058945" y="2628102"/>
            <a:ext cx="1430476" cy="292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hill crest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34">
            <a:extLst>
              <a:ext uri="{FF2B5EF4-FFF2-40B4-BE49-F238E27FC236}">
                <a16:creationId xmlns:a16="http://schemas.microsoft.com/office/drawing/2014/main" id="{10A7E825-D65D-4B0D-933A-A1E21811B9DE}"/>
              </a:ext>
            </a:extLst>
          </p:cNvPr>
          <p:cNvSpPr txBox="1"/>
          <p:nvPr/>
        </p:nvSpPr>
        <p:spPr>
          <a:xfrm>
            <a:off x="6054167" y="4528039"/>
            <a:ext cx="1435254" cy="292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dirty="0">
                <a:solidFill>
                  <a:srgbClr val="FFFFFF"/>
                </a:solidFill>
                <a:latin typeface="Calibri" panose="020F0502020204030204" pitchFamily="34" charset="0"/>
                <a:cs typeface="Times New Roman" panose="02020603050405020304" pitchFamily="18" charset="0"/>
              </a:rPr>
              <a:t>parked cars</a:t>
            </a:r>
          </a:p>
        </p:txBody>
      </p:sp>
      <p:sp>
        <p:nvSpPr>
          <p:cNvPr id="13" name="Text Box 225">
            <a:extLst>
              <a:ext uri="{FF2B5EF4-FFF2-40B4-BE49-F238E27FC236}">
                <a16:creationId xmlns:a16="http://schemas.microsoft.com/office/drawing/2014/main" id="{8D725956-E154-4931-BB9A-3DE29DCD0DF8}"/>
              </a:ext>
            </a:extLst>
          </p:cNvPr>
          <p:cNvSpPr txBox="1"/>
          <p:nvPr/>
        </p:nvSpPr>
        <p:spPr>
          <a:xfrm>
            <a:off x="8766584" y="2628102"/>
            <a:ext cx="762000" cy="292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dirty="0">
                <a:solidFill>
                  <a:srgbClr val="FFFFFF"/>
                </a:solidFill>
                <a:latin typeface="Calibri" panose="020F0502020204030204" pitchFamily="34" charset="0"/>
                <a:cs typeface="Times New Roman" panose="02020603050405020304" pitchFamily="18" charset="0"/>
              </a:rPr>
              <a:t>bend</a:t>
            </a:r>
          </a:p>
        </p:txBody>
      </p:sp>
      <p:sp>
        <p:nvSpPr>
          <p:cNvPr id="14" name="Text Box 235">
            <a:extLst>
              <a:ext uri="{FF2B5EF4-FFF2-40B4-BE49-F238E27FC236}">
                <a16:creationId xmlns:a16="http://schemas.microsoft.com/office/drawing/2014/main" id="{3DE39B58-873A-42D8-87CE-50A039EB1EFA}"/>
              </a:ext>
            </a:extLst>
          </p:cNvPr>
          <p:cNvSpPr txBox="1"/>
          <p:nvPr/>
        </p:nvSpPr>
        <p:spPr>
          <a:xfrm>
            <a:off x="8766584" y="4502004"/>
            <a:ext cx="1989263" cy="3441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a:t>
            </a:r>
            <a:r>
              <a:rPr lang="en-AU"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ree blocking view</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29">
            <a:extLst>
              <a:ext uri="{FF2B5EF4-FFF2-40B4-BE49-F238E27FC236}">
                <a16:creationId xmlns:a16="http://schemas.microsoft.com/office/drawing/2014/main" id="{814ADD1D-063E-48AD-9460-F13608995CC2}"/>
              </a:ext>
            </a:extLst>
          </p:cNvPr>
          <p:cNvSpPr txBox="1"/>
          <p:nvPr/>
        </p:nvSpPr>
        <p:spPr>
          <a:xfrm>
            <a:off x="6349470" y="917413"/>
            <a:ext cx="4654547"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600"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Places where cars might have trouble seeing you</a:t>
            </a:r>
            <a:endParaRPr lang="en-A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94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666</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Calibri Light</vt:lpstr>
      <vt:lpstr>Courier New</vt:lpstr>
      <vt:lpstr>Euphorigenic</vt:lpstr>
      <vt:lpstr>Symbol</vt:lpstr>
      <vt:lpstr>Times New Roman</vt:lpstr>
      <vt:lpstr>Verdana</vt:lpstr>
      <vt:lpstr>Wingdings</vt:lpstr>
      <vt:lpstr>Office Theme</vt:lpstr>
      <vt:lpstr>HOW TO BE A SAFE PEDESTRIAN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SAFE PEDESTRIAN</dc:title>
  <dc:creator>Lee Kindler</dc:creator>
  <cp:lastModifiedBy>Blaise Murphet (TAC)</cp:lastModifiedBy>
  <cp:revision>4</cp:revision>
  <dcterms:created xsi:type="dcterms:W3CDTF">2022-02-23T09:43:54Z</dcterms:created>
  <dcterms:modified xsi:type="dcterms:W3CDTF">2022-07-18T00:09:00Z</dcterms:modified>
</cp:coreProperties>
</file>