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8"/>
  </p:notesMasterIdLst>
  <p:handoutMasterIdLst>
    <p:handoutMasterId r:id="rId19"/>
  </p:handoutMasterIdLst>
  <p:sldIdLst>
    <p:sldId id="263" r:id="rId2"/>
    <p:sldId id="264" r:id="rId3"/>
    <p:sldId id="278" r:id="rId4"/>
    <p:sldId id="265" r:id="rId5"/>
    <p:sldId id="267" r:id="rId6"/>
    <p:sldId id="268" r:id="rId7"/>
    <p:sldId id="269" r:id="rId8"/>
    <p:sldId id="276" r:id="rId9"/>
    <p:sldId id="271" r:id="rId10"/>
    <p:sldId id="270" r:id="rId11"/>
    <p:sldId id="272" r:id="rId12"/>
    <p:sldId id="266" r:id="rId13"/>
    <p:sldId id="273" r:id="rId14"/>
    <p:sldId id="274" r:id="rId15"/>
    <p:sldId id="275" r:id="rId16"/>
    <p:sldId id="258" r:id="rId17"/>
  </p:sldIdLst>
  <p:sldSz cx="9144000" cy="6858000" type="screen4x3"/>
  <p:notesSz cx="6858000" cy="9144000"/>
  <p:custShowLst>
    <p:custShow name="Opening sequence" id="0">
      <p:sldLst>
        <p:sld r:id="rId2"/>
        <p:sld r:id="rId3"/>
        <p:sld r:id="rId4"/>
        <p:sld r:id="rId17"/>
      </p:sldLst>
    </p:custShow>
    <p:custShow name="How does harm occur?" id="1">
      <p:sldLst>
        <p:sld r:id="rId5"/>
        <p:sld r:id="rId6"/>
        <p:sld r:id="rId7"/>
        <p:sld r:id="rId8"/>
        <p:sld r:id="rId9"/>
        <p:sld r:id="rId4"/>
        <p:sld r:id="rId17"/>
      </p:sldLst>
    </p:custShow>
    <p:custShow name="Mechanisms of failure" id="2">
      <p:sldLst>
        <p:sld r:id="rId10"/>
        <p:sld r:id="rId11"/>
        <p:sld r:id="rId12"/>
        <p:sld r:id="rId4"/>
        <p:sld r:id="rId17"/>
      </p:sldLst>
    </p:custShow>
    <p:custShow name="Outcomes of failure" id="3">
      <p:sldLst>
        <p:sld r:id="rId13"/>
        <p:sld r:id="rId14"/>
        <p:sld r:id="rId15"/>
        <p:sld r:id="rId16"/>
        <p:sld r:id="rId4"/>
        <p:sld r:id="rId17"/>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78"/>
            <p14:sldId id="265"/>
            <p14:sldId id="267"/>
            <p14:sldId id="268"/>
            <p14:sldId id="269"/>
            <p14:sldId id="276"/>
            <p14:sldId id="271"/>
            <p14:sldId id="270"/>
            <p14:sldId id="272"/>
            <p14:sldId id="266"/>
            <p14:sldId id="273"/>
            <p14:sldId id="274"/>
            <p14:sldId id="275"/>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0DF"/>
    <a:srgbClr val="0E1429"/>
    <a:srgbClr val="F8801C"/>
    <a:srgbClr val="00A1DE"/>
    <a:srgbClr val="0080C4"/>
    <a:srgbClr val="009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86" autoAdjust="0"/>
    <p:restoredTop sz="84118" autoAdjust="0"/>
  </p:normalViewPr>
  <p:slideViewPr>
    <p:cSldViewPr snapToGrid="0" snapToObjects="1">
      <p:cViewPr varScale="1">
        <p:scale>
          <a:sx n="92" d="100"/>
          <a:sy n="92" d="100"/>
        </p:scale>
        <p:origin x="1974" y="90"/>
      </p:cViewPr>
      <p:guideLst>
        <p:guide orient="horz" pos="2160"/>
        <p:guide pos="2880"/>
      </p:guideLst>
    </p:cSldViewPr>
  </p:slideViewPr>
  <p:notesTextViewPr>
    <p:cViewPr>
      <p:scale>
        <a:sx n="1" d="1"/>
        <a:sy n="1" d="1"/>
      </p:scale>
      <p:origin x="0" y="0"/>
    </p:cViewPr>
  </p:notesTextViewPr>
  <p:notesViewPr>
    <p:cSldViewPr snapToGrid="0" snapToObject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26/06/2020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6/26/2020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to Module 1, Snippet 2 of Safe System for Universities. In this snippet, we will take a look into the mechanisms and outcomes of harm.</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3103347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risk triangle presents an analogous model of the factors that lead to a risk of harm. These factors change in specifics from field to field, but generally cover the three same factors of risk: exposure, likelihood and consequence.</a:t>
            </a:r>
          </a:p>
          <a:p>
            <a:pPr marL="228600" indent="-228600">
              <a:buFont typeface="+mj-lt"/>
              <a:buAutoNum type="arabicPeriod"/>
            </a:pPr>
            <a:endParaRPr lang="en-AU" dirty="0"/>
          </a:p>
          <a:p>
            <a:pPr marL="228600" indent="-228600">
              <a:buFont typeface="+mj-lt"/>
              <a:buAutoNum type="arabicPeriod"/>
            </a:pPr>
            <a:r>
              <a:rPr lang="en-AU" dirty="0"/>
              <a:t>Exposure, the first factor, is the exposure to an event that could result in harm. For example, this could be exposure to an elevated position that has the potential to lead to a fall. Likelihood, the second factor, is the likelihood that, when exposed to an event, a failure will occur that could result in harm. The final factor, consequence, is the magnitude of harm that results from failure.</a:t>
            </a:r>
          </a:p>
          <a:p>
            <a:pPr marL="228600" indent="-228600">
              <a:buFont typeface="+mj-lt"/>
              <a:buAutoNum type="arabicPeriod"/>
            </a:pPr>
            <a:endParaRPr lang="en-AU" dirty="0"/>
          </a:p>
          <a:p>
            <a:pPr marL="228600" indent="-228600">
              <a:buFont typeface="+mj-lt"/>
              <a:buAutoNum type="arabicPeriod"/>
            </a:pPr>
            <a:r>
              <a:rPr lang="en-AU" dirty="0"/>
              <a:t>The risk triangle visualises the risk of harm presented by a combination of the three factors. While risk can be lowered by reducing any of these factors, the model highlights the benefit of reducing multiple factors to bring greater reductions in risk. The model also highlights that while all the factors are non-zero, a risk of harm, no matter how small, still exists.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2557954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let’s explore the potential outcomes from failure.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2231198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outcome iceberg is used to highlight the potential consequences of failure. These consequences can range from the very serious, such as death or serious injury to people, to the less serious, such as property damage, to the consequences that may go unnoticed, such as an incident or error.</a:t>
            </a:r>
          </a:p>
          <a:p>
            <a:pPr marL="228600" indent="-228600">
              <a:buFont typeface="+mj-lt"/>
              <a:buAutoNum type="arabicPeriod"/>
            </a:pPr>
            <a:endParaRPr lang="en-AU" dirty="0"/>
          </a:p>
          <a:p>
            <a:pPr marL="228600" indent="-228600">
              <a:buFont typeface="+mj-lt"/>
              <a:buAutoNum type="arabicPeriod"/>
            </a:pPr>
            <a:r>
              <a:rPr lang="en-AU" dirty="0"/>
              <a:t>Above the water line of the outcome iceberg are the consequences that result in some sort of loss to those on the receiving end of a failure. At the very top are the outcomes that result in fatal or serious injuries to people. Such outcomes are rare, but have substantial effect on those involved. In the middle are the less serious injuries that more commonly occur. While these are unlikely to result in long-term suffering, they can nonetheless be traumatic for those involved. At the lowest end are failures that result in some form of property damage but no more serious forms of loss.</a:t>
            </a:r>
          </a:p>
          <a:p>
            <a:pPr marL="228600" indent="-228600">
              <a:buFont typeface="+mj-lt"/>
              <a:buAutoNum type="arabicPeriod"/>
            </a:pPr>
            <a:endParaRPr lang="en-AU" dirty="0"/>
          </a:p>
          <a:p>
            <a:pPr marL="228600" indent="-228600">
              <a:buFont typeface="+mj-lt"/>
              <a:buAutoNum type="arabicPeriod"/>
            </a:pPr>
            <a:r>
              <a:rPr lang="en-AU" dirty="0"/>
              <a:t>Below the water line of the outcome iceberg are the consequences that result in no loss to those involved. At the highest end are the near misses, in which a tangible consequence very nearly occurred but was avoided by some form of corrective action. For example, this could be a driver of a vehicle needing to take corrective action to avoid hitting another vehicle. Next are the incidents, where an unwanted event occurred. For example, this could be two aircraft flying within a dangerously close proximity of one-another. At the very lowest level of the outcome iceberg are the errors, the unwanted actions taken by people that do not result in any further event. For example, this could include a machine operator activating the wrong control, but with no adverse outcomes.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433073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Understandably, the more serious a consequence is, the less acceptable it is within our society. For this reason, greater emphasis is generally placed on reducing or eliminating the number of serious outcomes to failure. In some industries, such as mining, actions are taken to isolate people from areas where they can be exposed to failures of any magnitude. In other industries, such as aviation, much effort is taken to reduce the likelihood of failure, as the consequences of failure as very often disastrous. In yet other industries, such with our road transportation network, emphasis is now placed on reducing the consequences of failures, as it is understood that eliminating all failures is unlikely to ever occur.</a:t>
            </a:r>
          </a:p>
          <a:p>
            <a:pPr marL="228600" indent="-228600">
              <a:buFont typeface="+mj-lt"/>
              <a:buAutoNum type="arabicPeriod"/>
            </a:pPr>
            <a:endParaRPr lang="en-AU" dirty="0"/>
          </a:p>
          <a:p>
            <a:pPr marL="228600" indent="-228600">
              <a:buFont typeface="+mj-lt"/>
              <a:buAutoNum type="arabicPeriod"/>
            </a:pPr>
            <a:r>
              <a:rPr lang="en-AU" dirty="0"/>
              <a:t>Within immature safety systems, consideration is often given to only the events that result in loss. This is evident within the road transportation industry, where there are processes to document all crashes and those resulting in more severe outcomes are sometimes investigated, but there are no mechanisms available to learn from the plethora of no-loss failures that occur every day.</a:t>
            </a:r>
          </a:p>
          <a:p>
            <a:pPr marL="228600" indent="-228600">
              <a:buFont typeface="+mj-lt"/>
              <a:buAutoNum type="arabicPeriod"/>
            </a:pPr>
            <a:endParaRPr lang="en-AU" dirty="0"/>
          </a:p>
          <a:p>
            <a:pPr marL="228600" indent="-228600">
              <a:buFont typeface="+mj-lt"/>
              <a:buAutoNum type="arabicPeriod"/>
            </a:pPr>
            <a:r>
              <a:rPr lang="en-AU" dirty="0"/>
              <a:t>A common trait of more mature safety systems is the consideration of no-loss failures. While these types of failures may not result in loss to anyone involved, they occur much more frequently and are often closely related to failures that do result in loss. When documented and investigated, the learnings from such no-loss failures can be used to prevent failures that do result in loss.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1081914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A good example of a mature safety system comes from the aviation industry. Prior to the 1970s, the aviation industry had a respectively poor safety culture, where incidents and errors went unreported by flight crews and any reactive measures in response to accidents were informal and lacked organisation. Financial losses from fewer passenger numbers and slow business recovery following accidents became a major motivation to improve safety within the industry.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In the last few decades, safety systems such as the Safety Management System, Safety Risk Management, Crew Resource Management and Threat and Error Management Training have been instigated to improve and formalise safety management within the aviation industry. Importantly, a culture of no-blame has developed to help improve the reporting of no loss events. This means that flight crews and other operators are not punished for errors that did not result from blatant misconduct.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Formalised reporting and investigation of no loss events has played a major role in the improved safety record of the aviation industry. For every aviation accident, there are approximately 500 near misses that precede it. Moreover, there has come a realisation that these accidents and near misses share common traits. Today, the aviation industry has transformed its safety culture to a point where all accidents and incidents, whether actual or theoretical, are investigated and the knowledge gained is fed into a loop of continual improvement.</a:t>
            </a:r>
          </a:p>
        </p:txBody>
      </p:sp>
      <p:sp>
        <p:nvSpPr>
          <p:cNvPr id="4" name="Slide Number Placeholder 3"/>
          <p:cNvSpPr>
            <a:spLocks noGrp="1"/>
          </p:cNvSpPr>
          <p:nvPr>
            <p:ph type="sldNum" sz="quarter" idx="5"/>
          </p:nvPr>
        </p:nvSpPr>
        <p:spPr/>
        <p:txBody>
          <a:bodyPr/>
          <a:lstStyle/>
          <a:p>
            <a:fld id="{50E59ED5-2685-A749-A30B-E5DC3B170F8E}" type="slidenum">
              <a:rPr lang="en-US" smtClean="0"/>
              <a:pPr/>
              <a:t>15</a:t>
            </a:fld>
            <a:endParaRPr lang="en-US"/>
          </a:p>
        </p:txBody>
      </p:sp>
    </p:spTree>
    <p:extLst>
      <p:ext uri="{BB962C8B-B14F-4D97-AF65-F5344CB8AC3E}">
        <p14:creationId xmlns:p14="http://schemas.microsoft.com/office/powerpoint/2010/main" val="1563949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start by having a look at how harm occurs.</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1163761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There are a number of ways harm can occur. Harm could occur from physical, chemical, biological, electrical or a number of other mechanisms. Physical harm is a common mechanism throughout industry, and so we will focus on this. Other types of harm can be industry or even job specific.</a:t>
            </a:r>
          </a:p>
          <a:p>
            <a:pPr marL="228600" indent="-228600">
              <a:buFont typeface="+mj-lt"/>
              <a:buAutoNum type="arabicPeriod"/>
            </a:pPr>
            <a:endParaRPr lang="en-AU" dirty="0"/>
          </a:p>
          <a:p>
            <a:pPr marL="228600" indent="-228600">
              <a:buFont typeface="+mj-lt"/>
              <a:buAutoNum type="arabicPeriod"/>
            </a:pPr>
            <a:r>
              <a:rPr lang="en-AU" dirty="0"/>
              <a:t>There are two general mechanisms that lead to harm, latent conditions and active failures. As we go through this snippet, we will explore the differences of each of these mechanisms, and the contributions that they make along the trajectory towards harm.</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3735642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Harm occurs from failure within a system. In this context, a system could be a process, organisation or even an entire industry. Failure may not always lead to harm, but harm will not occur if a failure does not occur in the first place.</a:t>
            </a:r>
          </a:p>
          <a:p>
            <a:pPr marL="228600" indent="-228600">
              <a:buFont typeface="+mj-lt"/>
              <a:buAutoNum type="arabicPeriod"/>
            </a:pPr>
            <a:endParaRPr lang="en-AU" dirty="0"/>
          </a:p>
          <a:p>
            <a:pPr marL="228600" indent="-228600">
              <a:buFont typeface="+mj-lt"/>
              <a:buAutoNum type="arabicPeriod"/>
            </a:pPr>
            <a:r>
              <a:rPr lang="en-AU" dirty="0"/>
              <a:t>Failure occurs when latent conditions are present within a system. Latent conditions have been described as “resident pathogens within a system”. They arise from decisions made by system managers and system users. They can be mistakes, but can also be deliberate. </a:t>
            </a:r>
          </a:p>
          <a:p>
            <a:pPr marL="228600" indent="-228600">
              <a:buFont typeface="+mj-lt"/>
              <a:buAutoNum type="arabicPeriod"/>
            </a:pPr>
            <a:endParaRPr lang="en-AU" dirty="0"/>
          </a:p>
          <a:p>
            <a:pPr marL="228600" indent="-228600">
              <a:buFont typeface="+mj-lt"/>
              <a:buAutoNum type="arabicPeriod"/>
            </a:pPr>
            <a:r>
              <a:rPr lang="en-AU" dirty="0"/>
              <a:t>Latent conditions can have two types of effect. The first are error provoking conditions, in which pressures and constraints placed on those operating within the system can lead to errors. Error provoking conditions can take the form of such things as time pressures, inexperience, inadequate equipment and hazardous operating conditions.</a:t>
            </a:r>
          </a:p>
          <a:p>
            <a:pPr marL="228600" indent="-228600">
              <a:buFont typeface="+mj-lt"/>
              <a:buAutoNum type="arabicPeriod"/>
            </a:pPr>
            <a:endParaRPr lang="en-AU" dirty="0"/>
          </a:p>
          <a:p>
            <a:pPr marL="228600" indent="-228600">
              <a:buFont typeface="+mj-lt"/>
              <a:buAutoNum type="arabicPeriod"/>
            </a:pPr>
            <a:r>
              <a:rPr lang="en-AU" dirty="0"/>
              <a:t>The second effect of latent conditions are system deficiencies. System deficiencies are longstanding weaknesses within the system’s defences. These could take the form of such things as design deficiencies, structural weaknesses and ineffective procedures.</a:t>
            </a:r>
          </a:p>
          <a:p>
            <a:pPr marL="0" indent="0">
              <a:buFont typeface="+mj-lt"/>
              <a:buNone/>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2047450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Error provoking conditions lead to errors being made by those operating within the system, whether they be formal system user such as pilots in the aviation industry, or informal system users such as the public driving on our roads. </a:t>
            </a:r>
          </a:p>
          <a:p>
            <a:pPr marL="228600" indent="-228600">
              <a:buFont typeface="+mj-lt"/>
              <a:buAutoNum type="arabicPeriod"/>
            </a:pPr>
            <a:endParaRPr lang="en-AU" dirty="0"/>
          </a:p>
          <a:p>
            <a:pPr marL="228600" indent="-228600">
              <a:buFont typeface="+mj-lt"/>
              <a:buAutoNum type="arabicPeriod"/>
            </a:pPr>
            <a:r>
              <a:rPr lang="en-AU" dirty="0"/>
              <a:t>Error provocation can be through pressures placed on system users and hazards placed in the way of system users.</a:t>
            </a:r>
          </a:p>
          <a:p>
            <a:pPr marL="228600" indent="-228600">
              <a:buFont typeface="+mj-lt"/>
              <a:buAutoNum type="arabicPeriod"/>
            </a:pPr>
            <a:endParaRPr lang="en-AU" dirty="0"/>
          </a:p>
          <a:p>
            <a:pPr marL="228600" indent="-228600">
              <a:buFont typeface="+mj-lt"/>
              <a:buAutoNum type="arabicPeriod"/>
            </a:pPr>
            <a:r>
              <a:rPr lang="en-AU" dirty="0"/>
              <a:t>A common example is found on our road transportation networks. Almost all car crashes include a component of human error. Errors occur because of pressures placed on road users, such as the need to keep within a lane or select gaps in traffic when traversing an intersection. When these errors occur in the presence of hazards, such as exposure to other moving traffic or unprotected obstacles, failure can occur with harmful outcomes.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690682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prime example of system deficiency is the 1981 Hyatt Regency walkway collapse, which resulted in the deaths of 114 people and over 200 additional injuries. The disaster occurred when structural failure of the supporting mechanisms used to hold the hotel lobby’s elevated walkways resulted in the collapse of the walkways. The collapse was made so disastrous because it occurred during a function that saw both the walkways and lobby area below crowded with people.</a:t>
            </a:r>
          </a:p>
          <a:p>
            <a:pPr marL="228600" indent="-228600">
              <a:buFont typeface="+mj-lt"/>
              <a:buAutoNum type="arabicPeriod"/>
            </a:pPr>
            <a:endParaRPr lang="en-AU" dirty="0"/>
          </a:p>
          <a:p>
            <a:pPr marL="228600" indent="-228600">
              <a:buFont typeface="+mj-lt"/>
              <a:buAutoNum type="arabicPeriod"/>
            </a:pPr>
            <a:r>
              <a:rPr lang="en-AU" dirty="0"/>
              <a:t>The structural failure occurred for multiple reasons. The foremost reasons were inadequate design of the steel rods and box channels supporting the walkways and a change in the design of the steel rods, which connected the walkways to the building structure. This change in design doubled the load on the top of two walkways that were connected together through the supporting system. Ultimately, the effect of this design change was never realised until after the collapse occurred.  </a:t>
            </a:r>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1166139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Next, let’s take a closer look at the mechanisms of failure.</a:t>
            </a:r>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1246490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trajectory from latent conditions to system failures can occur very quickly, or may take many years to occur. In this sense, latent conditions create an environment of risk. The more latent conditions or the greater their magnitude, the greater the risk that failure will occur and harm can result. </a:t>
            </a:r>
          </a:p>
          <a:p>
            <a:pPr marL="228600" indent="-228600">
              <a:buFont typeface="+mj-lt"/>
              <a:buAutoNum type="arabicPeriod"/>
            </a:pPr>
            <a:endParaRPr lang="en-AU" dirty="0"/>
          </a:p>
          <a:p>
            <a:pPr marL="228600" indent="-228600">
              <a:buFont typeface="+mj-lt"/>
              <a:buAutoNum type="arabicPeriod"/>
            </a:pPr>
            <a:r>
              <a:rPr lang="en-AU" dirty="0"/>
              <a:t>When failure occurs, it is often because a number of latent conditions, both system deficiencies and error provoking conditions. While each latent condition may have existed for some time, it is only when each of these conditions align that the failure can occur. A prime example of multiple latent conditions leading to failure is the Tenerife airport disaster, in which two Boeing 747s collided on the runway of the airport.</a:t>
            </a:r>
          </a:p>
          <a:p>
            <a:pPr marL="228600" indent="-228600">
              <a:buFont typeface="+mj-lt"/>
              <a:buAutoNum type="arabicPeriod"/>
            </a:pPr>
            <a:endParaRPr lang="en-AU" dirty="0"/>
          </a:p>
          <a:p>
            <a:pPr marL="228600" indent="-228600">
              <a:buFont typeface="+mj-lt"/>
              <a:buAutoNum type="arabicPeriod"/>
            </a:pPr>
            <a:r>
              <a:rPr lang="en-AU" dirty="0"/>
              <a:t>On March 27, 1977, two Boeing 747s were using the main runway at Los Rodeos Airport on Tenerife Island, part of the Canary Islands. As a Pan Am 747 was taxiing down the runway for takeoff, a KLM 747 started its takeoff in the opposite direction. The disaster occurred in heavy fog and so neither aircraft’s crew nor the air traffic controller could see what was about to happen until it was too late. The 747s collided with one another midway along the runway, with 583 people being killed and 61 injured. This disaster occurred because of a number of latent conditions, including the foggy environment restricting visibility, the taxiway not being used for taxiing because of the unusually large number of aircraft crowding the airport’s apron, and miscommunication between the two aircraft’s crew and the air traffic controller.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18295421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casr.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a:srcRect l="2977" t="4973" r="18267" b="17952"/>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90A6E60D-7464-45DF-B433-09730F60AD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4BB52D9A-1E81-49A6-A164-D32319E3F654}"/>
              </a:ext>
            </a:extLst>
          </p:cNvPr>
          <p:cNvPicPr>
            <a:picLocks noChangeAspect="1"/>
          </p:cNvPicPr>
          <p:nvPr userDrawn="1"/>
        </p:nvPicPr>
        <p:blipFill rotWithShape="1">
          <a:blip r:embed="rId5"/>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8F0295DF-AFAB-49CB-B743-EAFB2805B691}"/>
              </a:ext>
            </a:extLst>
          </p:cNvPr>
          <p:cNvPicPr>
            <a:picLocks noChangeAspect="1"/>
          </p:cNvPicPr>
          <p:nvPr userDrawn="1"/>
        </p:nvPicPr>
        <p:blipFill>
          <a:blip r:embed="rId6"/>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2</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2</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1159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6D1DD8AD-C61D-4F78-BF8D-4F14BD9F52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F2C1E284-ADC1-4F85-9A4F-093BEF3720D4}"/>
              </a:ext>
            </a:extLst>
          </p:cNvPr>
          <p:cNvPicPr>
            <a:picLocks noChangeAspect="1"/>
          </p:cNvPicPr>
          <p:nvPr userDrawn="1"/>
        </p:nvPicPr>
        <p:blipFill rotWithShape="1">
          <a:blip r:embed="rId5"/>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DD453C3-9BAD-4C92-B606-15AED717B4BB}"/>
              </a:ext>
            </a:extLst>
          </p:cNvPr>
          <p:cNvPicPr>
            <a:picLocks noChangeAspect="1"/>
          </p:cNvPicPr>
          <p:nvPr userDrawn="1"/>
        </p:nvPicPr>
        <p:blipFill>
          <a:blip r:embed="rId6"/>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val="tx"/>
                    </a:ext>
                  </a:extLst>
                </a:hlinkClick>
              </a:rPr>
              <a:t>christopher@casr.Adelaide.edu.au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1, Snippet 2</a:t>
            </a:r>
          </a:p>
        </p:txBody>
      </p:sp>
      <p:sp>
        <p:nvSpPr>
          <p:cNvPr id="16" name="TextBox 15">
            <a:extLst>
              <a:ext uri="{FF2B5EF4-FFF2-40B4-BE49-F238E27FC236}">
                <a16:creationId xmlns:a16="http://schemas.microsoft.com/office/drawing/2014/main" id="{A427083E-C725-4FDF-BB88-9D3E65BC680B}"/>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1, Snippet 2</a:t>
            </a:r>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2</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654608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861641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Module 1, Snippet 1</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62" r:id="rId4"/>
    <p:sldLayoutId id="2147483665" r:id="rId5"/>
    <p:sldLayoutId id="2147483666" r:id="rId6"/>
    <p:sldLayoutId id="2147483678" r:id="rId7"/>
    <p:sldLayoutId id="2147483669" r:id="rId8"/>
    <p:sldLayoutId id="2147483674" r:id="rId9"/>
    <p:sldLayoutId id="2147483670" r:id="rId10"/>
    <p:sldLayoutId id="2147483673" r:id="rId11"/>
    <p:sldLayoutId id="2147483667" r:id="rId12"/>
    <p:sldLayoutId id="2147483672" r:id="rId13"/>
    <p:sldLayoutId id="2147483671" r:id="rId14"/>
    <p:sldLayoutId id="2147483668" r:id="rId15"/>
    <p:sldLayoutId id="2147483663" r:id="rId16"/>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hyperlink" Target="https://creativecommons.org/licenses/by-nc-nd/3.0/" TargetMode="External"/><Relationship Id="rId3" Type="http://schemas.microsoft.com/office/2007/relationships/media" Target="../media/media17.mp3"/><Relationship Id="rId7" Type="http://schemas.openxmlformats.org/officeDocument/2006/relationships/slideLayout" Target="../slideLayouts/slideLayout6.xml"/><Relationship Id="rId12" Type="http://schemas.openxmlformats.org/officeDocument/2006/relationships/image" Target="../media/image19.jp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media18.mp3"/><Relationship Id="rId11" Type="http://schemas.openxmlformats.org/officeDocument/2006/relationships/hyperlink" Target="http://aviation-safety.net/photos/displayphoto.php?id=19770327-0&amp;vnr=4&amp;kind=C" TargetMode="External"/><Relationship Id="rId5" Type="http://schemas.microsoft.com/office/2007/relationships/media" Target="../media/media18.mp3"/><Relationship Id="rId15" Type="http://schemas.openxmlformats.org/officeDocument/2006/relationships/image" Target="../media/image8.png"/><Relationship Id="rId10" Type="http://schemas.openxmlformats.org/officeDocument/2006/relationships/image" Target="../media/image18.jpg"/><Relationship Id="rId4" Type="http://schemas.openxmlformats.org/officeDocument/2006/relationships/audio" Target="../media/media17.mp3"/><Relationship Id="rId9" Type="http://schemas.openxmlformats.org/officeDocument/2006/relationships/image" Target="../media/image15.jpg"/><Relationship Id="rId14" Type="http://schemas.openxmlformats.org/officeDocument/2006/relationships/hyperlink" Target="https://en.wikipedia.org/wiki/Tenerife_airport_disaster" TargetMode="Externa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20.mp3"/><Relationship Id="rId7" Type="http://schemas.openxmlformats.org/officeDocument/2006/relationships/slideLayout" Target="../slideLayouts/slideLayout5.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audio" Target="../media/media21.mp3"/><Relationship Id="rId5" Type="http://schemas.microsoft.com/office/2007/relationships/media" Target="../media/media21.mp3"/><Relationship Id="rId4" Type="http://schemas.openxmlformats.org/officeDocument/2006/relationships/audio" Target="../media/media20.mp3"/><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4.mp3"/><Relationship Id="rId7" Type="http://schemas.openxmlformats.org/officeDocument/2006/relationships/slideLayout" Target="../slideLayouts/slideLayout5.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audio" Target="../media/media25.mp3"/><Relationship Id="rId5" Type="http://schemas.microsoft.com/office/2007/relationships/media" Target="../media/media25.mp3"/><Relationship Id="rId10" Type="http://schemas.openxmlformats.org/officeDocument/2006/relationships/image" Target="../media/image8.png"/><Relationship Id="rId4" Type="http://schemas.openxmlformats.org/officeDocument/2006/relationships/audio" Target="../media/media24.mp3"/><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microsoft.com/office/2007/relationships/media" Target="../media/media27.mp3"/><Relationship Id="rId7" Type="http://schemas.openxmlformats.org/officeDocument/2006/relationships/slideLayout" Target="../slideLayouts/slideLayout5.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media28.mp3"/><Relationship Id="rId5" Type="http://schemas.microsoft.com/office/2007/relationships/media" Target="../media/media28.mp3"/><Relationship Id="rId10" Type="http://schemas.openxmlformats.org/officeDocument/2006/relationships/image" Target="../media/image8.png"/><Relationship Id="rId4" Type="http://schemas.openxmlformats.org/officeDocument/2006/relationships/audio" Target="../media/media27.mp3"/><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microsoft.com/office/2007/relationships/media" Target="../media/media30.mp3"/><Relationship Id="rId7" Type="http://schemas.openxmlformats.org/officeDocument/2006/relationships/slideLayout" Target="../slideLayouts/slideLayout5.xml"/><Relationship Id="rId12" Type="http://schemas.openxmlformats.org/officeDocument/2006/relationships/image" Target="../media/image8.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audio" Target="../media/media31.mp3"/><Relationship Id="rId11" Type="http://schemas.openxmlformats.org/officeDocument/2006/relationships/image" Target="../media/image21.jpg"/><Relationship Id="rId5" Type="http://schemas.microsoft.com/office/2007/relationships/media" Target="../media/media31.mp3"/><Relationship Id="rId10" Type="http://schemas.openxmlformats.org/officeDocument/2006/relationships/hyperlink" Target="https://creativecommons.org/licenses/by-nc-nd/3.0/" TargetMode="External"/><Relationship Id="rId4" Type="http://schemas.openxmlformats.org/officeDocument/2006/relationships/audio" Target="../media/media30.mp3"/><Relationship Id="rId9" Type="http://schemas.openxmlformats.org/officeDocument/2006/relationships/hyperlink" Target="https://www.flickr.com/photos/johnwardell/125588728"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5.mp3"/><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11" Type="http://schemas.openxmlformats.org/officeDocument/2006/relationships/image" Target="../media/image8.png"/><Relationship Id="rId5" Type="http://schemas.openxmlformats.org/officeDocument/2006/relationships/slideLayout" Target="../slideLayouts/slideLayout5.xml"/><Relationship Id="rId10" Type="http://schemas.openxmlformats.org/officeDocument/2006/relationships/image" Target="../media/image12.gif"/><Relationship Id="rId4" Type="http://schemas.openxmlformats.org/officeDocument/2006/relationships/audio" Target="../media/media5.mp3"/><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audio" Target="../media/media9.mp3"/><Relationship Id="rId13" Type="http://schemas.openxmlformats.org/officeDocument/2006/relationships/hyperlink" Target="https://www.flickr.com/photos/niaid/5149398656/" TargetMode="External"/><Relationship Id="rId18" Type="http://schemas.openxmlformats.org/officeDocument/2006/relationships/image" Target="../media/image8.png"/><Relationship Id="rId3" Type="http://schemas.microsoft.com/office/2007/relationships/media" Target="../media/media7.mp3"/><Relationship Id="rId7" Type="http://schemas.microsoft.com/office/2007/relationships/media" Target="../media/media9.mp3"/><Relationship Id="rId12" Type="http://schemas.openxmlformats.org/officeDocument/2006/relationships/hyperlink" Target="https://creativecommons.org/publicdomain/zero/1.0/" TargetMode="External"/><Relationship Id="rId17" Type="http://schemas.openxmlformats.org/officeDocument/2006/relationships/image" Target="../media/image15.jpg"/><Relationship Id="rId2" Type="http://schemas.openxmlformats.org/officeDocument/2006/relationships/audio" Target="../media/media6.mp3"/><Relationship Id="rId16" Type="http://schemas.openxmlformats.org/officeDocument/2006/relationships/image" Target="../media/image14.jpg"/><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hyperlink" Target="https://pxhere.com/en/photo/742641" TargetMode="External"/><Relationship Id="rId5" Type="http://schemas.microsoft.com/office/2007/relationships/media" Target="../media/media8.mp3"/><Relationship Id="rId15" Type="http://schemas.openxmlformats.org/officeDocument/2006/relationships/image" Target="../media/image13.jpg"/><Relationship Id="rId10" Type="http://schemas.openxmlformats.org/officeDocument/2006/relationships/notesSlide" Target="../notesSlides/notesSlide5.xml"/><Relationship Id="rId4" Type="http://schemas.openxmlformats.org/officeDocument/2006/relationships/audio" Target="../media/media7.mp3"/><Relationship Id="rId9" Type="http://schemas.openxmlformats.org/officeDocument/2006/relationships/slideLayout" Target="../slideLayouts/slideLayout7.xml"/><Relationship Id="rId14" Type="http://schemas.openxmlformats.org/officeDocument/2006/relationships/hyperlink" Target="https://creativecommons.org/licenses/by/3.0/" TargetMode="Externa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11.mp3"/><Relationship Id="rId7" Type="http://schemas.openxmlformats.org/officeDocument/2006/relationships/slideLayout" Target="../slideLayouts/slideLayout5.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media12.mp3"/><Relationship Id="rId5" Type="http://schemas.microsoft.com/office/2007/relationships/media" Target="../media/media12.mp3"/><Relationship Id="rId10" Type="http://schemas.openxmlformats.org/officeDocument/2006/relationships/image" Target="../media/image8.png"/><Relationship Id="rId4" Type="http://schemas.openxmlformats.org/officeDocument/2006/relationships/audio" Target="../media/media11.mp3"/><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microsoft.com/office/2007/relationships/media" Target="../media/media14.mp3"/><Relationship Id="rId7" Type="http://schemas.openxmlformats.org/officeDocument/2006/relationships/hyperlink" Target="https://ethics.tamu.edu/hyatt-regency-photos/"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7.xml"/><Relationship Id="rId5" Type="http://schemas.openxmlformats.org/officeDocument/2006/relationships/slideLayout" Target="../slideLayouts/slideLayout5.xml"/><Relationship Id="rId10" Type="http://schemas.openxmlformats.org/officeDocument/2006/relationships/image" Target="../media/image8.png"/><Relationship Id="rId4" Type="http://schemas.openxmlformats.org/officeDocument/2006/relationships/audio" Target="../media/media14.mp3"/><Relationship Id="rId9" Type="http://schemas.openxmlformats.org/officeDocument/2006/relationships/hyperlink" Target="https://en.wikipedia.org/wiki/Hyatt_Regency_walkway_collapse"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How harm occurs</a:t>
            </a:r>
          </a:p>
        </p:txBody>
      </p:sp>
      <p:pic>
        <p:nvPicPr>
          <p:cNvPr id="3" name="TAC_MOD1_SNIP2_SLIDE_01_PARA_A">
            <a:hlinkClick r:id="" action="ppaction://media"/>
            <a:extLst>
              <a:ext uri="{FF2B5EF4-FFF2-40B4-BE49-F238E27FC236}">
                <a16:creationId xmlns:a16="http://schemas.microsoft.com/office/drawing/2014/main" id="{D58A3A5D-22FF-499D-9A28-86F8F384B0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5941"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9703" fill="hold"/>
                                        <p:tgtEl>
                                          <p:spTgt spid="3"/>
                                        </p:tgtEl>
                                      </p:cBhvr>
                                    </p:cmd>
                                  </p:childTnLst>
                                </p:cTn>
                              </p:par>
                            </p:childTnLst>
                          </p:cTn>
                        </p:par>
                        <p:par>
                          <p:cTn id="7" fill="hold">
                            <p:stCondLst>
                              <p:cond delay="10703"/>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grass, outdoor, flying, plane&#10;&#10;Description automatically generated">
            <a:extLst>
              <a:ext uri="{FF2B5EF4-FFF2-40B4-BE49-F238E27FC236}">
                <a16:creationId xmlns:a16="http://schemas.microsoft.com/office/drawing/2014/main" id="{AE003526-457A-47BE-B2A4-9F0063017646}"/>
              </a:ext>
            </a:extLst>
          </p:cNvPr>
          <p:cNvPicPr>
            <a:picLocks noChangeAspect="1"/>
          </p:cNvPicPr>
          <p:nvPr/>
        </p:nvPicPr>
        <p:blipFill>
          <a:blip r:embed="rId9"/>
          <a:stretch>
            <a:fillRect/>
          </a:stretch>
        </p:blipFill>
        <p:spPr>
          <a:xfrm>
            <a:off x="4642639" y="1228517"/>
            <a:ext cx="4501361" cy="2534524"/>
          </a:xfrm>
          <a:prstGeom prst="rect">
            <a:avLst/>
          </a:prstGeom>
        </p:spPr>
      </p:pic>
      <p:sp>
        <p:nvSpPr>
          <p:cNvPr id="2" name="Content Placeholder 1">
            <a:extLst>
              <a:ext uri="{FF2B5EF4-FFF2-40B4-BE49-F238E27FC236}">
                <a16:creationId xmlns:a16="http://schemas.microsoft.com/office/drawing/2014/main" id="{50B8D20A-A17C-4E95-B1FD-9DEC7E324214}"/>
              </a:ext>
            </a:extLst>
          </p:cNvPr>
          <p:cNvSpPr>
            <a:spLocks noGrp="1"/>
          </p:cNvSpPr>
          <p:nvPr>
            <p:ph idx="1"/>
          </p:nvPr>
        </p:nvSpPr>
        <p:spPr/>
        <p:txBody>
          <a:bodyPr/>
          <a:lstStyle/>
          <a:p>
            <a:pPr marL="285750" indent="-285750">
              <a:buFont typeface="Arial" panose="020B0604020202020204" pitchFamily="34" charset="0"/>
              <a:buChar char="•"/>
            </a:pPr>
            <a:r>
              <a:rPr lang="en-AU" dirty="0"/>
              <a:t>Latent conditions create risk</a:t>
            </a:r>
          </a:p>
          <a:p>
            <a:pPr marL="285750" indent="-285750">
              <a:buFont typeface="Arial" panose="020B0604020202020204" pitchFamily="34" charset="0"/>
              <a:buChar char="•"/>
            </a:pPr>
            <a:r>
              <a:rPr lang="en-AU" dirty="0"/>
              <a:t>Failure often results from multiple latent conditions</a:t>
            </a:r>
          </a:p>
          <a:p>
            <a:pPr marL="285750" indent="-285750">
              <a:buFont typeface="Arial" panose="020B0604020202020204" pitchFamily="34" charset="0"/>
              <a:buChar char="•"/>
            </a:pPr>
            <a:r>
              <a:rPr lang="en-AU" dirty="0"/>
              <a:t>Example: Tenerife airport disaster</a:t>
            </a:r>
          </a:p>
        </p:txBody>
      </p:sp>
      <p:sp>
        <p:nvSpPr>
          <p:cNvPr id="3" name="Title 2">
            <a:extLst>
              <a:ext uri="{FF2B5EF4-FFF2-40B4-BE49-F238E27FC236}">
                <a16:creationId xmlns:a16="http://schemas.microsoft.com/office/drawing/2014/main" id="{E36F06DD-6B79-4B3F-89AA-8ABA29A4AD21}"/>
              </a:ext>
            </a:extLst>
          </p:cNvPr>
          <p:cNvSpPr>
            <a:spLocks noGrp="1"/>
          </p:cNvSpPr>
          <p:nvPr>
            <p:ph type="title"/>
          </p:nvPr>
        </p:nvSpPr>
        <p:spPr/>
        <p:txBody>
          <a:bodyPr/>
          <a:lstStyle/>
          <a:p>
            <a:r>
              <a:rPr lang="en-AU" dirty="0"/>
              <a:t>Trajectory to failure</a:t>
            </a:r>
          </a:p>
        </p:txBody>
      </p:sp>
      <p:sp>
        <p:nvSpPr>
          <p:cNvPr id="4" name="Footer Placeholder 3">
            <a:extLst>
              <a:ext uri="{FF2B5EF4-FFF2-40B4-BE49-F238E27FC236}">
                <a16:creationId xmlns:a16="http://schemas.microsoft.com/office/drawing/2014/main" id="{7A8E7D03-A04A-45F2-B0A5-70301B45B850}"/>
              </a:ext>
            </a:extLst>
          </p:cNvPr>
          <p:cNvSpPr>
            <a:spLocks noGrp="1"/>
          </p:cNvSpPr>
          <p:nvPr>
            <p:ph type="ftr" sz="quarter" idx="10"/>
          </p:nvPr>
        </p:nvSpPr>
        <p:spPr/>
        <p:txBody>
          <a:bodyPr/>
          <a:lstStyle/>
          <a:p>
            <a:r>
              <a:rPr lang="en-US" dirty="0"/>
              <a:t>Module 1, Snippet 2</a:t>
            </a:r>
          </a:p>
        </p:txBody>
      </p:sp>
      <p:pic>
        <p:nvPicPr>
          <p:cNvPr id="12" name="Picture Placeholder 9" descr="A picture containing outdoor, grass, flying, sitting&#10;&#10;Description automatically generated">
            <a:extLst>
              <a:ext uri="{FF2B5EF4-FFF2-40B4-BE49-F238E27FC236}">
                <a16:creationId xmlns:a16="http://schemas.microsoft.com/office/drawing/2014/main" id="{1DF7DB10-501C-4625-B5C9-EFF26291E539}"/>
              </a:ext>
            </a:extLst>
          </p:cNvPr>
          <p:cNvPicPr>
            <a:picLocks noGrp="1" noChangeAspect="1"/>
          </p:cNvPicPr>
          <p:nvPr>
            <p:ph type="pic" sz="quarter" idx="12"/>
          </p:nvPr>
        </p:nvPicPr>
        <p:blipFill>
          <a:blip r:embed="rId10">
            <a:extLst>
              <a:ext uri="{837473B0-CC2E-450A-ABE3-18F120FF3D39}">
                <a1611:picAttrSrcUrl xmlns:a1611="http://schemas.microsoft.com/office/drawing/2016/11/main" r:id="rId11"/>
              </a:ext>
            </a:extLst>
          </a:blip>
          <a:srcRect t="13549" b="13549"/>
          <a:stretch>
            <a:fillRect/>
          </a:stretch>
        </p:blipFill>
        <p:spPr>
          <a:prstGeom prst="rect">
            <a:avLst/>
          </a:prstGeom>
        </p:spPr>
      </p:pic>
      <p:pic>
        <p:nvPicPr>
          <p:cNvPr id="19" name="Picture Placeholder 18" descr="A picture containing computer, clock, drawing&#10;&#10;Description automatically generated">
            <a:extLst>
              <a:ext uri="{FF2B5EF4-FFF2-40B4-BE49-F238E27FC236}">
                <a16:creationId xmlns:a16="http://schemas.microsoft.com/office/drawing/2014/main" id="{C93EE27B-7826-4BC6-9317-D901BA7D0774}"/>
              </a:ext>
            </a:extLst>
          </p:cNvPr>
          <p:cNvPicPr>
            <a:picLocks noGrp="1" noChangeAspect="1"/>
          </p:cNvPicPr>
          <p:nvPr>
            <p:ph type="pic" sz="quarter" idx="13"/>
          </p:nvPr>
        </p:nvPicPr>
        <p:blipFill>
          <a:blip r:embed="rId12"/>
          <a:srcRect l="20" r="20"/>
          <a:stretch>
            <a:fillRect/>
          </a:stretch>
        </p:blipFill>
        <p:spPr>
          <a:xfrm>
            <a:off x="0" y="3665538"/>
            <a:ext cx="9144000" cy="2232025"/>
          </a:xfrm>
        </p:spPr>
      </p:pic>
      <p:sp>
        <p:nvSpPr>
          <p:cNvPr id="7" name="Slide Number Placeholder 6">
            <a:extLst>
              <a:ext uri="{FF2B5EF4-FFF2-40B4-BE49-F238E27FC236}">
                <a16:creationId xmlns:a16="http://schemas.microsoft.com/office/drawing/2014/main" id="{027D8269-B05A-431F-92B1-CF178CD735F6}"/>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14" name="Text Placeholder 13">
            <a:extLst>
              <a:ext uri="{FF2B5EF4-FFF2-40B4-BE49-F238E27FC236}">
                <a16:creationId xmlns:a16="http://schemas.microsoft.com/office/drawing/2014/main" id="{35AC4AD3-229B-404C-B43D-241330E01555}"/>
              </a:ext>
            </a:extLst>
          </p:cNvPr>
          <p:cNvSpPr>
            <a:spLocks noGrp="1"/>
          </p:cNvSpPr>
          <p:nvPr>
            <p:ph type="body" sz="quarter" idx="15"/>
          </p:nvPr>
        </p:nvSpPr>
        <p:spPr/>
        <p:txBody>
          <a:bodyPr/>
          <a:lstStyle/>
          <a:p>
            <a:r>
              <a:rPr lang="en-AU" dirty="0"/>
              <a:t>Source: </a:t>
            </a:r>
            <a:r>
              <a:rPr lang="en-AU" dirty="0">
                <a:hlinkClick r:id="rId11" tooltip="http://aviation-safety.net/photos/displayphoto.php?id=19770327-0&amp;vnr=4&amp;kind=C">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3" tooltip="https://creativecommons.org/licenses/by-nc-nd/3.0/">
                  <a:extLst>
                    <a:ext uri="{A12FA001-AC4F-418D-AE19-62706E023703}">
                      <ahyp:hlinkClr xmlns:ahyp="http://schemas.microsoft.com/office/drawing/2018/hyperlinkcolor" val="tx"/>
                    </a:ext>
                  </a:extLst>
                </a:hlinkClick>
              </a:rPr>
              <a:t>CC BY-NC-ND</a:t>
            </a:r>
            <a:endParaRPr lang="en-AU" dirty="0"/>
          </a:p>
          <a:p>
            <a:endParaRPr lang="en-AU" dirty="0"/>
          </a:p>
        </p:txBody>
      </p:sp>
      <p:sp>
        <p:nvSpPr>
          <p:cNvPr id="11" name="Rectangle 10">
            <a:hlinkClick r:id="rId14"/>
            <a:extLst>
              <a:ext uri="{FF2B5EF4-FFF2-40B4-BE49-F238E27FC236}">
                <a16:creationId xmlns:a16="http://schemas.microsoft.com/office/drawing/2014/main" id="{7E2FB7A7-B962-414B-BCFD-FBB59DBDA51C}"/>
              </a:ext>
            </a:extLst>
          </p:cNvPr>
          <p:cNvSpPr/>
          <p:nvPr/>
        </p:nvSpPr>
        <p:spPr>
          <a:xfrm>
            <a:off x="1269402" y="3001385"/>
            <a:ext cx="2445347" cy="459889"/>
          </a:xfrm>
          <a:prstGeom prst="rect">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mj-lt"/>
              </a:rPr>
              <a:t>Click here to learn more</a:t>
            </a:r>
          </a:p>
        </p:txBody>
      </p:sp>
      <p:sp>
        <p:nvSpPr>
          <p:cNvPr id="9" name="Arrow: Chevron 8">
            <a:extLst>
              <a:ext uri="{FF2B5EF4-FFF2-40B4-BE49-F238E27FC236}">
                <a16:creationId xmlns:a16="http://schemas.microsoft.com/office/drawing/2014/main" id="{49F0C568-C7BE-40F8-9B9E-3122D99C41FC}"/>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
        <p:nvSpPr>
          <p:cNvPr id="21" name="Text Placeholder 20">
            <a:extLst>
              <a:ext uri="{FF2B5EF4-FFF2-40B4-BE49-F238E27FC236}">
                <a16:creationId xmlns:a16="http://schemas.microsoft.com/office/drawing/2014/main" id="{9115AC2E-C21E-4038-8DB9-DD33783AB55E}"/>
              </a:ext>
            </a:extLst>
          </p:cNvPr>
          <p:cNvSpPr>
            <a:spLocks noGrp="1"/>
          </p:cNvSpPr>
          <p:nvPr>
            <p:ph type="body" sz="quarter" idx="14"/>
          </p:nvPr>
        </p:nvSpPr>
        <p:spPr>
          <a:xfrm>
            <a:off x="0" y="5718176"/>
            <a:ext cx="3865562" cy="179387"/>
          </a:xfrm>
        </p:spPr>
        <p:txBody>
          <a:bodyPr/>
          <a:lstStyle/>
          <a:p>
            <a:r>
              <a:rPr lang="en-AU" dirty="0"/>
              <a:t>Source: Based on </a:t>
            </a:r>
            <a:r>
              <a:rPr lang="en-AU" dirty="0">
                <a:hlinkClick r:id="rId14">
                  <a:extLst>
                    <a:ext uri="{A12FA001-AC4F-418D-AE19-62706E023703}">
                      <ahyp:hlinkClr xmlns:ahyp="http://schemas.microsoft.com/office/drawing/2018/hyperlinkcolor" val="tx"/>
                    </a:ext>
                  </a:extLst>
                </a:hlinkClick>
              </a:rPr>
              <a:t>Wikipedia</a:t>
            </a:r>
            <a:r>
              <a:rPr lang="en-AU" dirty="0"/>
              <a:t> and other descriptions</a:t>
            </a:r>
          </a:p>
        </p:txBody>
      </p:sp>
      <p:pic>
        <p:nvPicPr>
          <p:cNvPr id="6" name="TAC_MOD1_SNIP2_SLIDE_10_PARA_A">
            <a:hlinkClick r:id="" action="ppaction://media"/>
            <a:extLst>
              <a:ext uri="{FF2B5EF4-FFF2-40B4-BE49-F238E27FC236}">
                <a16:creationId xmlns:a16="http://schemas.microsoft.com/office/drawing/2014/main" id="{80DAB62C-0361-4BF6-95F8-0ED130464D7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65353" y="0"/>
            <a:ext cx="609600" cy="609600"/>
          </a:xfrm>
          <a:prstGeom prst="rect">
            <a:avLst/>
          </a:prstGeom>
        </p:spPr>
      </p:pic>
      <p:pic>
        <p:nvPicPr>
          <p:cNvPr id="15" name="TAC_MOD1_SNIP2_SLIDE_10_PARA_B">
            <a:hlinkClick r:id="" action="ppaction://media"/>
            <a:extLst>
              <a:ext uri="{FF2B5EF4-FFF2-40B4-BE49-F238E27FC236}">
                <a16:creationId xmlns:a16="http://schemas.microsoft.com/office/drawing/2014/main" id="{784004F1-CEA6-40E3-ACA5-437C0719EDD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65353" y="773472"/>
            <a:ext cx="609600" cy="609600"/>
          </a:xfrm>
          <a:prstGeom prst="rect">
            <a:avLst/>
          </a:prstGeom>
        </p:spPr>
      </p:pic>
      <p:pic>
        <p:nvPicPr>
          <p:cNvPr id="16" name="TAC_MOD1_SNIP2_SLIDE_10_PARA_C">
            <a:hlinkClick r:id="" action="ppaction://media"/>
            <a:extLst>
              <a:ext uri="{FF2B5EF4-FFF2-40B4-BE49-F238E27FC236}">
                <a16:creationId xmlns:a16="http://schemas.microsoft.com/office/drawing/2014/main" id="{D2E205C1-C21A-47DB-9CEB-6A48185E4D27}"/>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65353" y="1550421"/>
            <a:ext cx="609600" cy="609600"/>
          </a:xfrm>
          <a:prstGeom prst="rect">
            <a:avLst/>
          </a:prstGeom>
        </p:spPr>
      </p:pic>
    </p:spTree>
    <p:extLst>
      <p:ext uri="{BB962C8B-B14F-4D97-AF65-F5344CB8AC3E}">
        <p14:creationId xmlns:p14="http://schemas.microsoft.com/office/powerpoint/2010/main" val="301317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 presetClass="mediacall" presetSubtype="0" fill="hold" nodeType="withEffect">
                                  <p:stCondLst>
                                    <p:cond delay="1000"/>
                                  </p:stCondLst>
                                  <p:childTnLst>
                                    <p:cmd type="call" cmd="playFrom(0.0)">
                                      <p:cBhvr>
                                        <p:cTn id="12" dur="18467" fill="hold"/>
                                        <p:tgtEl>
                                          <p:spTgt spid="6"/>
                                        </p:tgtEl>
                                      </p:cBhvr>
                                    </p:cmd>
                                  </p:childTnLst>
                                </p:cTn>
                              </p:par>
                            </p:childTnLst>
                          </p:cTn>
                        </p:par>
                        <p:par>
                          <p:cTn id="13" fill="hold">
                            <p:stCondLst>
                              <p:cond delay="19467"/>
                            </p:stCondLst>
                            <p:childTnLst>
                              <p:par>
                                <p:cTn id="14" presetID="3" presetClass="mediacall" presetSubtype="0" fill="hold" nodeType="afterEffect">
                                  <p:stCondLst>
                                    <p:cond delay="0"/>
                                  </p:stCondLst>
                                  <p:childTnLst>
                                    <p:cmd type="call" cmd="stop">
                                      <p:cBhvr>
                                        <p:cTn id="15" dur="1" fill="hold"/>
                                        <p:tgtEl>
                                          <p:spTgt spid="6"/>
                                        </p:tgtEl>
                                      </p:cBhvr>
                                    </p:cmd>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500"/>
                                        <p:tgtEl>
                                          <p:spTgt spid="2">
                                            <p:txEl>
                                              <p:pRg st="1" end="1"/>
                                            </p:txEl>
                                          </p:spTgt>
                                        </p:tgtEl>
                                      </p:cBhvr>
                                    </p:animEffect>
                                  </p:childTnLst>
                                </p:cTn>
                              </p:par>
                              <p:par>
                                <p:cTn id="24" presetID="10" presetClass="exit" presetSubtype="0" fill="hold" grpId="1" nodeType="with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500"/>
                                        <p:tgtEl>
                                          <p:spTgt spid="14">
                                            <p:txEl>
                                              <p:pRg st="0" end="0"/>
                                            </p:txEl>
                                          </p:spTgt>
                                        </p:tgtEl>
                                      </p:cBhvr>
                                    </p:animEffect>
                                  </p:childTnLst>
                                </p:cTn>
                              </p:par>
                              <p:par>
                                <p:cTn id="36" presetID="1" presetClass="mediacall" presetSubtype="0" fill="hold" nodeType="withEffect">
                                  <p:stCondLst>
                                    <p:cond delay="1000"/>
                                  </p:stCondLst>
                                  <p:childTnLst>
                                    <p:cmd type="call" cmd="playFrom(0.0)">
                                      <p:cBhvr>
                                        <p:cTn id="37" dur="26657" fill="hold"/>
                                        <p:tgtEl>
                                          <p:spTgt spid="15"/>
                                        </p:tgtEl>
                                      </p:cBhvr>
                                    </p:cmd>
                                  </p:childTnLst>
                                </p:cTn>
                              </p:par>
                            </p:childTnLst>
                          </p:cTn>
                        </p:par>
                        <p:par>
                          <p:cTn id="38" fill="hold">
                            <p:stCondLst>
                              <p:cond delay="27657"/>
                            </p:stCondLst>
                            <p:childTnLst>
                              <p:par>
                                <p:cTn id="39" presetID="3" presetClass="mediacall" presetSubtype="0" fill="hold" nodeType="afterEffect">
                                  <p:stCondLst>
                                    <p:cond delay="0"/>
                                  </p:stCondLst>
                                  <p:childTnLst>
                                    <p:cmd type="call" cmd="stop">
                                      <p:cBhvr>
                                        <p:cTn id="40" dur="1" fill="hold"/>
                                        <p:tgtEl>
                                          <p:spTgt spid="15"/>
                                        </p:tgtEl>
                                      </p:cBhvr>
                                    </p:cmd>
                                  </p:childTnLst>
                                </p:cTn>
                              </p:par>
                              <p:par>
                                <p:cTn id="41" presetID="10" presetClass="entr" presetSubtype="0" fill="hold" grpId="2"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ntr" presetSubtype="0" fill="hold" nodeType="withEffect">
                                  <p:stCondLst>
                                    <p:cond delay="50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1" presetClass="mediacall" presetSubtype="0" fill="hold" nodeType="withEffect">
                                  <p:stCondLst>
                                    <p:cond delay="1000"/>
                                  </p:stCondLst>
                                  <p:childTnLst>
                                    <p:cmd type="call" cmd="playFrom(0.0)">
                                      <p:cBhvr>
                                        <p:cTn id="62" dur="54696" fill="hold"/>
                                        <p:tgtEl>
                                          <p:spTgt spid="16"/>
                                        </p:tgtEl>
                                      </p:cBhvr>
                                    </p:cmd>
                                  </p:childTnLst>
                                </p:cTn>
                              </p:par>
                            </p:childTnLst>
                          </p:cTn>
                        </p:par>
                        <p:par>
                          <p:cTn id="63" fill="hold">
                            <p:stCondLst>
                              <p:cond delay="55696"/>
                            </p:stCondLst>
                            <p:childTnLst>
                              <p:par>
                                <p:cTn id="64" presetID="3" presetClass="mediacall" presetSubtype="0" fill="hold" nodeType="afterEffect">
                                  <p:stCondLst>
                                    <p:cond delay="0"/>
                                  </p:stCondLst>
                                  <p:childTnLst>
                                    <p:cmd type="call" cmd="stop">
                                      <p:cBhvr>
                                        <p:cTn id="65" dur="1" fill="hold"/>
                                        <p:tgtEl>
                                          <p:spTgt spid="16"/>
                                        </p:tgtEl>
                                      </p:cBhvr>
                                    </p:cmd>
                                  </p:childTnLst>
                                </p:cTn>
                              </p:par>
                              <p:par>
                                <p:cTn id="66" presetID="10" presetClass="entr" presetSubtype="0" fill="hold" grpId="4"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6"/>
                </p:tgtEl>
              </p:cMediaNode>
            </p:audio>
            <p:audio>
              <p:cMediaNode vol="80000">
                <p:cTn id="70" fill="hold" display="0">
                  <p:stCondLst>
                    <p:cond delay="indefinite"/>
                  </p:stCondLst>
                  <p:endCondLst>
                    <p:cond evt="onStopAudio" delay="0">
                      <p:tgtEl>
                        <p:sldTgt/>
                      </p:tgtEl>
                    </p:cond>
                  </p:endCondLst>
                </p:cTn>
                <p:tgtEl>
                  <p:spTgt spid="15"/>
                </p:tgtEl>
              </p:cMediaNode>
            </p:audio>
            <p:audio>
              <p:cMediaNode vol="80000">
                <p:cTn id="71" fill="hold" display="0">
                  <p:stCondLst>
                    <p:cond delay="indefinite"/>
                  </p:stCondLst>
                  <p:endCondLst>
                    <p:cond evt="onStopAudio" delay="0">
                      <p:tgtEl>
                        <p:sldTgt/>
                      </p:tgtEl>
                    </p:cond>
                  </p:endCondLst>
                </p:cTn>
                <p:tgtEl>
                  <p:spTgt spid="16"/>
                </p:tgtEl>
              </p:cMediaNode>
            </p:audio>
          </p:childTnLst>
        </p:cTn>
      </p:par>
    </p:tnLst>
    <p:bldLst>
      <p:bldP spid="14" grpId="0" build="p"/>
      <p:bldP spid="11" grpId="0" animBg="1"/>
      <p:bldP spid="9" grpId="0" animBg="1"/>
      <p:bldP spid="9" grpId="1" animBg="1"/>
      <p:bldP spid="9" grpId="2" animBg="1"/>
      <p:bldP spid="9" grpId="3" animBg="1"/>
      <p:bldP spid="9" grpId="4" animBg="1"/>
      <p:bldP spid="2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B971D8-3A45-4F23-91FD-AC36585452CC}"/>
              </a:ext>
            </a:extLst>
          </p:cNvPr>
          <p:cNvSpPr>
            <a:spLocks noGrp="1"/>
          </p:cNvSpPr>
          <p:nvPr>
            <p:ph idx="1"/>
          </p:nvPr>
        </p:nvSpPr>
        <p:spPr/>
        <p:txBody>
          <a:bodyPr/>
          <a:lstStyle/>
          <a:p>
            <a:pPr marL="285750" indent="-285750">
              <a:buFont typeface="Arial" panose="020B0604020202020204" pitchFamily="34" charset="0"/>
              <a:buChar char="•"/>
            </a:pPr>
            <a:r>
              <a:rPr lang="en-AU" dirty="0"/>
              <a:t>Analogous model of risk</a:t>
            </a:r>
          </a:p>
          <a:p>
            <a:pPr marL="285750" indent="-285750">
              <a:buFont typeface="Arial" panose="020B0604020202020204" pitchFamily="34" charset="0"/>
              <a:buChar char="•"/>
            </a:pPr>
            <a:r>
              <a:rPr lang="en-AU" dirty="0"/>
              <a:t>Models three contributors of risk</a:t>
            </a:r>
          </a:p>
          <a:p>
            <a:pPr marL="285750" indent="-285750">
              <a:buFont typeface="Arial" panose="020B0604020202020204" pitchFamily="34" charset="0"/>
              <a:buChar char="•"/>
            </a:pPr>
            <a:r>
              <a:rPr lang="en-AU" dirty="0"/>
              <a:t>Visualises level of risk</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B380E625-1D60-4EB0-A4A6-0611C2447551}"/>
              </a:ext>
            </a:extLst>
          </p:cNvPr>
          <p:cNvSpPr>
            <a:spLocks noGrp="1"/>
          </p:cNvSpPr>
          <p:nvPr>
            <p:ph type="title"/>
          </p:nvPr>
        </p:nvSpPr>
        <p:spPr/>
        <p:txBody>
          <a:bodyPr/>
          <a:lstStyle/>
          <a:p>
            <a:r>
              <a:rPr lang="en-AU" dirty="0"/>
              <a:t>Risk triangle</a:t>
            </a:r>
          </a:p>
        </p:txBody>
      </p:sp>
      <p:sp>
        <p:nvSpPr>
          <p:cNvPr id="4" name="Footer Placeholder 3">
            <a:extLst>
              <a:ext uri="{FF2B5EF4-FFF2-40B4-BE49-F238E27FC236}">
                <a16:creationId xmlns:a16="http://schemas.microsoft.com/office/drawing/2014/main" id="{A160AF77-1296-4F4B-8F23-1F13FDE15745}"/>
              </a:ext>
            </a:extLst>
          </p:cNvPr>
          <p:cNvSpPr>
            <a:spLocks noGrp="1"/>
          </p:cNvSpPr>
          <p:nvPr>
            <p:ph type="ftr" sz="quarter" idx="10"/>
          </p:nvPr>
        </p:nvSpPr>
        <p:spPr/>
        <p:txBody>
          <a:bodyPr/>
          <a:lstStyle/>
          <a:p>
            <a:r>
              <a:rPr lang="en-US" dirty="0"/>
              <a:t>Module 1, Snippet 2</a:t>
            </a:r>
          </a:p>
        </p:txBody>
      </p:sp>
      <p:sp>
        <p:nvSpPr>
          <p:cNvPr id="5" name="Picture Placeholder 4">
            <a:extLst>
              <a:ext uri="{FF2B5EF4-FFF2-40B4-BE49-F238E27FC236}">
                <a16:creationId xmlns:a16="http://schemas.microsoft.com/office/drawing/2014/main" id="{F26BBBEF-C8C3-4743-99EA-85DFE5B34BF0}"/>
              </a:ext>
            </a:extLst>
          </p:cNvPr>
          <p:cNvSpPr>
            <a:spLocks noGrp="1"/>
          </p:cNvSpPr>
          <p:nvPr>
            <p:ph type="pic" sz="quarter" idx="12"/>
          </p:nvPr>
        </p:nvSpPr>
        <p:spPr/>
      </p:sp>
      <p:sp>
        <p:nvSpPr>
          <p:cNvPr id="7" name="Slide Number Placeholder 6">
            <a:extLst>
              <a:ext uri="{FF2B5EF4-FFF2-40B4-BE49-F238E27FC236}">
                <a16:creationId xmlns:a16="http://schemas.microsoft.com/office/drawing/2014/main" id="{4D3BA8B1-8334-439A-844E-C0B884A0B6DB}"/>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8" name="Isosceles Triangle 7">
            <a:extLst>
              <a:ext uri="{FF2B5EF4-FFF2-40B4-BE49-F238E27FC236}">
                <a16:creationId xmlns:a16="http://schemas.microsoft.com/office/drawing/2014/main" id="{42AD9CB1-95DF-4D6C-AAD7-6966B3DF8DF0}"/>
              </a:ext>
            </a:extLst>
          </p:cNvPr>
          <p:cNvSpPr/>
          <p:nvPr/>
        </p:nvSpPr>
        <p:spPr>
          <a:xfrm>
            <a:off x="5122806" y="2039145"/>
            <a:ext cx="3529693" cy="3015343"/>
          </a:xfrm>
          <a:prstGeom prst="triangle">
            <a:avLst/>
          </a:prstGeom>
          <a:solidFill>
            <a:srgbClr val="01A0DF">
              <a:alpha val="66000"/>
            </a:srgbClr>
          </a:solid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010D6702-D375-4BB7-8796-7FF59D1D83AB}"/>
              </a:ext>
            </a:extLst>
          </p:cNvPr>
          <p:cNvSpPr txBox="1"/>
          <p:nvPr/>
        </p:nvSpPr>
        <p:spPr>
          <a:xfrm rot="18039733">
            <a:off x="4942097" y="3226694"/>
            <a:ext cx="1774372" cy="400110"/>
          </a:xfrm>
          <a:prstGeom prst="rect">
            <a:avLst/>
          </a:prstGeom>
          <a:noFill/>
        </p:spPr>
        <p:txBody>
          <a:bodyPr wrap="square" rtlCol="0">
            <a:spAutoFit/>
          </a:bodyPr>
          <a:lstStyle/>
          <a:p>
            <a:pPr algn="ctr"/>
            <a:r>
              <a:rPr lang="en-AU" sz="2000" dirty="0">
                <a:solidFill>
                  <a:schemeClr val="bg1"/>
                </a:solidFill>
                <a:latin typeface="+mj-lt"/>
              </a:rPr>
              <a:t>Consequence</a:t>
            </a:r>
          </a:p>
        </p:txBody>
      </p:sp>
      <p:sp>
        <p:nvSpPr>
          <p:cNvPr id="10" name="TextBox 9">
            <a:extLst>
              <a:ext uri="{FF2B5EF4-FFF2-40B4-BE49-F238E27FC236}">
                <a16:creationId xmlns:a16="http://schemas.microsoft.com/office/drawing/2014/main" id="{C5B47407-AC82-40E2-9740-9F6DA26B07D4}"/>
              </a:ext>
            </a:extLst>
          </p:cNvPr>
          <p:cNvSpPr txBox="1"/>
          <p:nvPr/>
        </p:nvSpPr>
        <p:spPr>
          <a:xfrm>
            <a:off x="6007328" y="5078616"/>
            <a:ext cx="1774372" cy="400110"/>
          </a:xfrm>
          <a:prstGeom prst="rect">
            <a:avLst/>
          </a:prstGeom>
          <a:noFill/>
        </p:spPr>
        <p:txBody>
          <a:bodyPr wrap="square" rtlCol="0">
            <a:spAutoFit/>
          </a:bodyPr>
          <a:lstStyle/>
          <a:p>
            <a:pPr algn="ctr"/>
            <a:r>
              <a:rPr lang="en-AU" sz="2000" dirty="0">
                <a:solidFill>
                  <a:schemeClr val="bg1"/>
                </a:solidFill>
                <a:latin typeface="+mj-lt"/>
              </a:rPr>
              <a:t>Exposure</a:t>
            </a:r>
          </a:p>
        </p:txBody>
      </p:sp>
      <p:sp>
        <p:nvSpPr>
          <p:cNvPr id="11" name="Isosceles Triangle 10">
            <a:extLst>
              <a:ext uri="{FF2B5EF4-FFF2-40B4-BE49-F238E27FC236}">
                <a16:creationId xmlns:a16="http://schemas.microsoft.com/office/drawing/2014/main" id="{E9739207-B92A-4E1B-AA55-0984D39F6769}"/>
              </a:ext>
            </a:extLst>
          </p:cNvPr>
          <p:cNvSpPr/>
          <p:nvPr/>
        </p:nvSpPr>
        <p:spPr>
          <a:xfrm>
            <a:off x="5122806" y="4158343"/>
            <a:ext cx="3529693" cy="896145"/>
          </a:xfrm>
          <a:prstGeom prst="triangle">
            <a:avLst>
              <a:gd name="adj" fmla="val 85467"/>
            </a:avLst>
          </a:prstGeom>
          <a:solidFill>
            <a:srgbClr val="01A0DF">
              <a:alpha val="66000"/>
            </a:srgbClr>
          </a:solid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49BD9F59-4B30-43F3-A407-DD3271EFB44F}"/>
              </a:ext>
            </a:extLst>
          </p:cNvPr>
          <p:cNvSpPr txBox="1"/>
          <p:nvPr/>
        </p:nvSpPr>
        <p:spPr>
          <a:xfrm rot="3551749">
            <a:off x="7685634" y="4288709"/>
            <a:ext cx="1774372" cy="400110"/>
          </a:xfrm>
          <a:prstGeom prst="rect">
            <a:avLst/>
          </a:prstGeom>
          <a:noFill/>
        </p:spPr>
        <p:txBody>
          <a:bodyPr wrap="square" rtlCol="0">
            <a:spAutoFit/>
          </a:bodyPr>
          <a:lstStyle/>
          <a:p>
            <a:pPr algn="ctr"/>
            <a:r>
              <a:rPr lang="en-AU" sz="2000" dirty="0">
                <a:solidFill>
                  <a:schemeClr val="bg1"/>
                </a:solidFill>
                <a:latin typeface="+mj-lt"/>
              </a:rPr>
              <a:t>Likelihood</a:t>
            </a:r>
          </a:p>
        </p:txBody>
      </p:sp>
      <p:sp>
        <p:nvSpPr>
          <p:cNvPr id="13" name="TextBox 12">
            <a:extLst>
              <a:ext uri="{FF2B5EF4-FFF2-40B4-BE49-F238E27FC236}">
                <a16:creationId xmlns:a16="http://schemas.microsoft.com/office/drawing/2014/main" id="{29DA34FD-FCE3-4842-98B5-B9A624A5D785}"/>
              </a:ext>
            </a:extLst>
          </p:cNvPr>
          <p:cNvSpPr txBox="1"/>
          <p:nvPr/>
        </p:nvSpPr>
        <p:spPr>
          <a:xfrm rot="3551749">
            <a:off x="7139149" y="3355227"/>
            <a:ext cx="1774372" cy="400110"/>
          </a:xfrm>
          <a:prstGeom prst="rect">
            <a:avLst/>
          </a:prstGeom>
          <a:noFill/>
        </p:spPr>
        <p:txBody>
          <a:bodyPr wrap="square" rtlCol="0">
            <a:spAutoFit/>
          </a:bodyPr>
          <a:lstStyle/>
          <a:p>
            <a:pPr algn="ctr"/>
            <a:r>
              <a:rPr lang="en-AU" sz="2000" dirty="0">
                <a:solidFill>
                  <a:schemeClr val="bg1"/>
                </a:solidFill>
                <a:latin typeface="+mj-lt"/>
              </a:rPr>
              <a:t>Likelihood</a:t>
            </a:r>
          </a:p>
        </p:txBody>
      </p:sp>
      <p:sp>
        <p:nvSpPr>
          <p:cNvPr id="14" name="TextBox 13">
            <a:extLst>
              <a:ext uri="{FF2B5EF4-FFF2-40B4-BE49-F238E27FC236}">
                <a16:creationId xmlns:a16="http://schemas.microsoft.com/office/drawing/2014/main" id="{CB9A85B1-83C9-453F-95D8-C64D99048155}"/>
              </a:ext>
            </a:extLst>
          </p:cNvPr>
          <p:cNvSpPr txBox="1"/>
          <p:nvPr/>
        </p:nvSpPr>
        <p:spPr>
          <a:xfrm>
            <a:off x="6009707" y="3546816"/>
            <a:ext cx="1774372" cy="400110"/>
          </a:xfrm>
          <a:prstGeom prst="rect">
            <a:avLst/>
          </a:prstGeom>
          <a:noFill/>
        </p:spPr>
        <p:txBody>
          <a:bodyPr wrap="square" rtlCol="0">
            <a:spAutoFit/>
          </a:bodyPr>
          <a:lstStyle/>
          <a:p>
            <a:pPr algn="ctr"/>
            <a:r>
              <a:rPr lang="en-AU" sz="2000" dirty="0">
                <a:solidFill>
                  <a:schemeClr val="bg1"/>
                </a:solidFill>
                <a:latin typeface="+mj-lt"/>
              </a:rPr>
              <a:t>Risk of harm</a:t>
            </a:r>
          </a:p>
        </p:txBody>
      </p:sp>
      <p:sp>
        <p:nvSpPr>
          <p:cNvPr id="15" name="TextBox 14">
            <a:extLst>
              <a:ext uri="{FF2B5EF4-FFF2-40B4-BE49-F238E27FC236}">
                <a16:creationId xmlns:a16="http://schemas.microsoft.com/office/drawing/2014/main" id="{3C2F8341-AA84-4A9B-905E-2A2D4ED4D901}"/>
              </a:ext>
            </a:extLst>
          </p:cNvPr>
          <p:cNvSpPr txBox="1"/>
          <p:nvPr/>
        </p:nvSpPr>
        <p:spPr>
          <a:xfrm rot="20607079">
            <a:off x="5767823" y="4177650"/>
            <a:ext cx="1774372" cy="400110"/>
          </a:xfrm>
          <a:prstGeom prst="rect">
            <a:avLst/>
          </a:prstGeom>
          <a:noFill/>
        </p:spPr>
        <p:txBody>
          <a:bodyPr wrap="square" rtlCol="0">
            <a:spAutoFit/>
          </a:bodyPr>
          <a:lstStyle/>
          <a:p>
            <a:pPr algn="ctr"/>
            <a:r>
              <a:rPr lang="en-AU" sz="2000" dirty="0">
                <a:solidFill>
                  <a:schemeClr val="bg1"/>
                </a:solidFill>
                <a:latin typeface="+mj-lt"/>
              </a:rPr>
              <a:t>Consequence</a:t>
            </a:r>
          </a:p>
        </p:txBody>
      </p:sp>
      <p:sp>
        <p:nvSpPr>
          <p:cNvPr id="16" name="Isosceles Triangle 15">
            <a:extLst>
              <a:ext uri="{FF2B5EF4-FFF2-40B4-BE49-F238E27FC236}">
                <a16:creationId xmlns:a16="http://schemas.microsoft.com/office/drawing/2014/main" id="{81474DD8-28C5-4CBF-B46C-E66BCD35C186}"/>
              </a:ext>
            </a:extLst>
          </p:cNvPr>
          <p:cNvSpPr/>
          <p:nvPr/>
        </p:nvSpPr>
        <p:spPr>
          <a:xfrm>
            <a:off x="5204755" y="4909308"/>
            <a:ext cx="3310596" cy="145180"/>
          </a:xfrm>
          <a:prstGeom prst="triangle">
            <a:avLst>
              <a:gd name="adj" fmla="val 50309"/>
            </a:avLst>
          </a:prstGeom>
          <a:solidFill>
            <a:srgbClr val="01A0DF">
              <a:alpha val="66000"/>
            </a:srgbClr>
          </a:solid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ADD79404-2024-4403-8AB8-F6D0647F6E06}"/>
              </a:ext>
            </a:extLst>
          </p:cNvPr>
          <p:cNvSpPr txBox="1"/>
          <p:nvPr/>
        </p:nvSpPr>
        <p:spPr>
          <a:xfrm rot="21321249">
            <a:off x="5134807" y="4547879"/>
            <a:ext cx="1774372" cy="400110"/>
          </a:xfrm>
          <a:prstGeom prst="rect">
            <a:avLst/>
          </a:prstGeom>
          <a:noFill/>
        </p:spPr>
        <p:txBody>
          <a:bodyPr wrap="square" rtlCol="0">
            <a:spAutoFit/>
          </a:bodyPr>
          <a:lstStyle/>
          <a:p>
            <a:pPr algn="ctr"/>
            <a:r>
              <a:rPr lang="en-AU" sz="2000" dirty="0">
                <a:solidFill>
                  <a:schemeClr val="bg1"/>
                </a:solidFill>
                <a:latin typeface="+mj-lt"/>
              </a:rPr>
              <a:t>Consequence</a:t>
            </a:r>
          </a:p>
        </p:txBody>
      </p:sp>
      <p:sp>
        <p:nvSpPr>
          <p:cNvPr id="18" name="TextBox 17">
            <a:extLst>
              <a:ext uri="{FF2B5EF4-FFF2-40B4-BE49-F238E27FC236}">
                <a16:creationId xmlns:a16="http://schemas.microsoft.com/office/drawing/2014/main" id="{5C133501-2DC8-4DEB-B055-6DEEE00D5560}"/>
              </a:ext>
            </a:extLst>
          </p:cNvPr>
          <p:cNvSpPr txBox="1"/>
          <p:nvPr/>
        </p:nvSpPr>
        <p:spPr>
          <a:xfrm rot="300000">
            <a:off x="6909179" y="4547881"/>
            <a:ext cx="1774372" cy="400110"/>
          </a:xfrm>
          <a:prstGeom prst="rect">
            <a:avLst/>
          </a:prstGeom>
          <a:noFill/>
        </p:spPr>
        <p:txBody>
          <a:bodyPr wrap="square" rtlCol="0">
            <a:spAutoFit/>
          </a:bodyPr>
          <a:lstStyle/>
          <a:p>
            <a:pPr algn="ctr"/>
            <a:r>
              <a:rPr lang="en-AU" sz="2000" dirty="0">
                <a:solidFill>
                  <a:schemeClr val="bg1"/>
                </a:solidFill>
                <a:latin typeface="+mj-lt"/>
              </a:rPr>
              <a:t>Likelihood</a:t>
            </a:r>
          </a:p>
        </p:txBody>
      </p:sp>
      <p:sp>
        <p:nvSpPr>
          <p:cNvPr id="19" name="Arrow: Chevron 18">
            <a:extLst>
              <a:ext uri="{FF2B5EF4-FFF2-40B4-BE49-F238E27FC236}">
                <a16:creationId xmlns:a16="http://schemas.microsoft.com/office/drawing/2014/main" id="{6F07C4B1-CA8C-4AF4-B1E8-4D823A6C52E0}"/>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3" name="TAC_MOD1_SNIP2_SLIDE_11_PARA_A">
            <a:hlinkClick r:id="" action="ppaction://media"/>
            <a:extLst>
              <a:ext uri="{FF2B5EF4-FFF2-40B4-BE49-F238E27FC236}">
                <a16:creationId xmlns:a16="http://schemas.microsoft.com/office/drawing/2014/main" id="{077724AE-47F5-4B12-96E7-F86B7BE26C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35121" y="0"/>
            <a:ext cx="609600" cy="609600"/>
          </a:xfrm>
          <a:prstGeom prst="rect">
            <a:avLst/>
          </a:prstGeom>
        </p:spPr>
      </p:pic>
      <p:pic>
        <p:nvPicPr>
          <p:cNvPr id="24" name="TAC_MOD1_SNIP2_SLIDE_11_PARA_B">
            <a:hlinkClick r:id="" action="ppaction://media"/>
            <a:extLst>
              <a:ext uri="{FF2B5EF4-FFF2-40B4-BE49-F238E27FC236}">
                <a16:creationId xmlns:a16="http://schemas.microsoft.com/office/drawing/2014/main" id="{6DE407F4-F378-469A-B12A-5D1FCF0C1D5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5121" y="773472"/>
            <a:ext cx="609600" cy="609600"/>
          </a:xfrm>
          <a:prstGeom prst="rect">
            <a:avLst/>
          </a:prstGeom>
        </p:spPr>
      </p:pic>
      <p:pic>
        <p:nvPicPr>
          <p:cNvPr id="25" name="TAC_MOD1_SNIP2_SLIDE_11_PARA_C">
            <a:hlinkClick r:id="" action="ppaction://media"/>
            <a:extLst>
              <a:ext uri="{FF2B5EF4-FFF2-40B4-BE49-F238E27FC236}">
                <a16:creationId xmlns:a16="http://schemas.microsoft.com/office/drawing/2014/main" id="{7F64F92C-0266-4017-80D8-27A9E25D2C4E}"/>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35121" y="1546944"/>
            <a:ext cx="609600" cy="609600"/>
          </a:xfrm>
          <a:prstGeom prst="rect">
            <a:avLst/>
          </a:prstGeom>
        </p:spPr>
      </p:pic>
    </p:spTree>
    <p:extLst>
      <p:ext uri="{BB962C8B-B14F-4D97-AF65-F5344CB8AC3E}">
        <p14:creationId xmlns:p14="http://schemas.microsoft.com/office/powerpoint/2010/main" val="63741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 presetClass="mediacall" presetSubtype="0" fill="hold" nodeType="withEffect">
                                  <p:stCondLst>
                                    <p:cond delay="1000"/>
                                  </p:stCondLst>
                                  <p:childTnLst>
                                    <p:cmd type="call" cmd="playFrom(0.0)">
                                      <p:cBhvr>
                                        <p:cTn id="15" dur="15310" fill="hold"/>
                                        <p:tgtEl>
                                          <p:spTgt spid="23"/>
                                        </p:tgtEl>
                                      </p:cBhvr>
                                    </p:cmd>
                                  </p:childTnLst>
                                </p:cTn>
                              </p:par>
                            </p:childTnLst>
                          </p:cTn>
                        </p:par>
                        <p:par>
                          <p:cTn id="16" fill="hold">
                            <p:stCondLst>
                              <p:cond delay="16310"/>
                            </p:stCondLst>
                            <p:childTnLst>
                              <p:par>
                                <p:cTn id="17" presetID="3" presetClass="mediacall" presetSubtype="0" fill="hold" nodeType="afterEffect">
                                  <p:stCondLst>
                                    <p:cond delay="0"/>
                                  </p:stCondLst>
                                  <p:childTnLst>
                                    <p:cmd type="call" cmd="stop">
                                      <p:cBhvr>
                                        <p:cTn id="18" dur="1" fill="hold"/>
                                        <p:tgtEl>
                                          <p:spTgt spid="23"/>
                                        </p:tgtEl>
                                      </p:cBhvr>
                                    </p:cmd>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 presetClass="mediacall" presetSubtype="0" fill="hold" nodeType="withEffect">
                                  <p:stCondLst>
                                    <p:cond delay="1000"/>
                                  </p:stCondLst>
                                  <p:childTnLst>
                                    <p:cmd type="call" cmd="playFrom(0.0)">
                                      <p:cBhvr>
                                        <p:cTn id="34" dur="24414" fill="hold"/>
                                        <p:tgtEl>
                                          <p:spTgt spid="24"/>
                                        </p:tgtEl>
                                      </p:cBhvr>
                                    </p:cmd>
                                  </p:childTnLst>
                                </p:cTn>
                              </p:par>
                              <p:par>
                                <p:cTn id="35" presetID="10" presetClass="entr" presetSubtype="0" fill="hold" grpId="0" nodeType="withEffect">
                                  <p:stCondLst>
                                    <p:cond delay="1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250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25414"/>
                            </p:stCondLst>
                            <p:childTnLst>
                              <p:par>
                                <p:cTn id="42" presetID="3" presetClass="mediacall" presetSubtype="0" fill="hold" nodeType="afterEffect">
                                  <p:stCondLst>
                                    <p:cond delay="0"/>
                                  </p:stCondLst>
                                  <p:childTnLst>
                                    <p:cmd type="call" cmd="stop">
                                      <p:cBhvr>
                                        <p:cTn id="43" dur="1" fill="hold"/>
                                        <p:tgtEl>
                                          <p:spTgt spid="24"/>
                                        </p:tgtEl>
                                      </p:cBhvr>
                                    </p:cmd>
                                  </p:childTnLst>
                                </p:cTn>
                              </p:par>
                              <p:par>
                                <p:cTn id="44" presetID="10"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animEffect transition="in" filter="fade">
                                      <p:cBhvr>
                                        <p:cTn id="51" dur="500"/>
                                        <p:tgtEl>
                                          <p:spTgt spid="2">
                                            <p:txEl>
                                              <p:pRg st="2" end="2"/>
                                            </p:txEl>
                                          </p:spTgt>
                                        </p:tgtEl>
                                      </p:cBhvr>
                                    </p:animEffect>
                                  </p:childTnLst>
                                </p:cTn>
                              </p:par>
                              <p:par>
                                <p:cTn id="52" presetID="10" presetClass="exit" presetSubtype="0" fill="hold" grpId="3"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par>
                                <p:cTn id="55" presetID="10" presetClass="exit" presetSubtype="0" fill="hold" grpId="1" nodeType="withEffect">
                                  <p:stCondLst>
                                    <p:cond delay="500"/>
                                  </p:stCondLst>
                                  <p:childTnLst>
                                    <p:animEffect transition="out" filter="fade">
                                      <p:cBhvr>
                                        <p:cTn id="56" dur="1000"/>
                                        <p:tgtEl>
                                          <p:spTgt spid="8"/>
                                        </p:tgtEl>
                                      </p:cBhvr>
                                    </p:animEffect>
                                    <p:set>
                                      <p:cBhvr>
                                        <p:cTn id="57" dur="1" fill="hold">
                                          <p:stCondLst>
                                            <p:cond delay="999"/>
                                          </p:stCondLst>
                                        </p:cTn>
                                        <p:tgtEl>
                                          <p:spTgt spid="8"/>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1000"/>
                                        <p:tgtEl>
                                          <p:spTgt spid="9"/>
                                        </p:tgtEl>
                                      </p:cBhvr>
                                    </p:animEffect>
                                    <p:set>
                                      <p:cBhvr>
                                        <p:cTn id="60" dur="1" fill="hold">
                                          <p:stCondLst>
                                            <p:cond delay="999"/>
                                          </p:stCondLst>
                                        </p:cTn>
                                        <p:tgtEl>
                                          <p:spTgt spid="9"/>
                                        </p:tgtEl>
                                        <p:attrNameLst>
                                          <p:attrName>style.visibility</p:attrName>
                                        </p:attrNameLst>
                                      </p:cBhvr>
                                      <p:to>
                                        <p:strVal val="hidden"/>
                                      </p:to>
                                    </p:set>
                                  </p:childTnLst>
                                </p:cTn>
                              </p:par>
                              <p:par>
                                <p:cTn id="61" presetID="10" presetClass="exit" presetSubtype="0" fill="hold" grpId="1" nodeType="withEffect">
                                  <p:stCondLst>
                                    <p:cond delay="500"/>
                                  </p:stCondLst>
                                  <p:childTnLst>
                                    <p:animEffect transition="out" filter="fade">
                                      <p:cBhvr>
                                        <p:cTn id="62" dur="1000"/>
                                        <p:tgtEl>
                                          <p:spTgt spid="13"/>
                                        </p:tgtEl>
                                      </p:cBhvr>
                                    </p:animEffect>
                                    <p:set>
                                      <p:cBhvr>
                                        <p:cTn id="63" dur="1" fill="hold">
                                          <p:stCondLst>
                                            <p:cond delay="999"/>
                                          </p:stCondLst>
                                        </p:cTn>
                                        <p:tgtEl>
                                          <p:spTgt spid="13"/>
                                        </p:tgtEl>
                                        <p:attrNameLst>
                                          <p:attrName>style.visibility</p:attrName>
                                        </p:attrNameLst>
                                      </p:cBhvr>
                                      <p:to>
                                        <p:strVal val="hidden"/>
                                      </p:to>
                                    </p:set>
                                  </p:childTnLst>
                                </p:cTn>
                              </p:par>
                              <p:par>
                                <p:cTn id="64" presetID="10" presetClass="exit" presetSubtype="0" fill="hold" grpId="1" nodeType="withEffect">
                                  <p:stCondLst>
                                    <p:cond delay="500"/>
                                  </p:stCondLst>
                                  <p:childTnLst>
                                    <p:animEffect transition="out" filter="fade">
                                      <p:cBhvr>
                                        <p:cTn id="65" dur="1000"/>
                                        <p:tgtEl>
                                          <p:spTgt spid="14"/>
                                        </p:tgtEl>
                                      </p:cBhvr>
                                    </p:animEffect>
                                    <p:set>
                                      <p:cBhvr>
                                        <p:cTn id="66" dur="1" fill="hold">
                                          <p:stCondLst>
                                            <p:cond delay="999"/>
                                          </p:stCondLst>
                                        </p:cTn>
                                        <p:tgtEl>
                                          <p:spTgt spid="14"/>
                                        </p:tgtEl>
                                        <p:attrNameLst>
                                          <p:attrName>style.visibility</p:attrName>
                                        </p:attrNameLst>
                                      </p:cBhvr>
                                      <p:to>
                                        <p:strVal val="hidden"/>
                                      </p:to>
                                    </p:set>
                                  </p:childTnLst>
                                </p:cTn>
                              </p:par>
                              <p:par>
                                <p:cTn id="67" presetID="10" presetClass="entr" presetSubtype="0" fill="hold" grpId="0" nodeType="withEffect">
                                  <p:stCondLst>
                                    <p:cond delay="50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childTnLst>
                                </p:cTn>
                              </p:par>
                              <p:par>
                                <p:cTn id="70" presetID="10" presetClass="entr" presetSubtype="0" fill="hold" grpId="0" nodeType="withEffect">
                                  <p:stCondLst>
                                    <p:cond delay="50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childTnLst>
                                </p:cTn>
                              </p:par>
                              <p:par>
                                <p:cTn id="73" presetID="10" presetClass="entr" presetSubtype="0" fill="hold" grpId="0" nodeType="withEffect">
                                  <p:stCondLst>
                                    <p:cond delay="50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childTnLst>
                                </p:cTn>
                              </p:par>
                              <p:par>
                                <p:cTn id="76" presetID="1" presetClass="mediacall" presetSubtype="0" fill="hold" nodeType="withEffect">
                                  <p:stCondLst>
                                    <p:cond delay="1000"/>
                                  </p:stCondLst>
                                  <p:childTnLst>
                                    <p:cmd type="call" cmd="playFrom(0.0)">
                                      <p:cBhvr>
                                        <p:cTn id="77" dur="22457" fill="hold"/>
                                        <p:tgtEl>
                                          <p:spTgt spid="25"/>
                                        </p:tgtEl>
                                      </p:cBhvr>
                                    </p:cmd>
                                  </p:childTnLst>
                                </p:cTn>
                              </p:par>
                              <p:par>
                                <p:cTn id="78" presetID="10" presetClass="exit" presetSubtype="0" fill="hold" grpId="1" nodeType="withEffect">
                                  <p:stCondLst>
                                    <p:cond delay="12000"/>
                                  </p:stCondLst>
                                  <p:childTnLst>
                                    <p:animEffect transition="out" filter="fade">
                                      <p:cBhvr>
                                        <p:cTn id="79" dur="1000"/>
                                        <p:tgtEl>
                                          <p:spTgt spid="11"/>
                                        </p:tgtEl>
                                      </p:cBhvr>
                                    </p:animEffect>
                                    <p:set>
                                      <p:cBhvr>
                                        <p:cTn id="80" dur="1" fill="hold">
                                          <p:stCondLst>
                                            <p:cond delay="999"/>
                                          </p:stCondLst>
                                        </p:cTn>
                                        <p:tgtEl>
                                          <p:spTgt spid="11"/>
                                        </p:tgtEl>
                                        <p:attrNameLst>
                                          <p:attrName>style.visibility</p:attrName>
                                        </p:attrNameLst>
                                      </p:cBhvr>
                                      <p:to>
                                        <p:strVal val="hidden"/>
                                      </p:to>
                                    </p:set>
                                  </p:childTnLst>
                                </p:cTn>
                              </p:par>
                              <p:par>
                                <p:cTn id="81" presetID="10" presetClass="exit" presetSubtype="0" fill="hold" grpId="1" nodeType="withEffect">
                                  <p:stCondLst>
                                    <p:cond delay="12000"/>
                                  </p:stCondLst>
                                  <p:childTnLst>
                                    <p:animEffect transition="out" filter="fade">
                                      <p:cBhvr>
                                        <p:cTn id="82" dur="1000"/>
                                        <p:tgtEl>
                                          <p:spTgt spid="15"/>
                                        </p:tgtEl>
                                      </p:cBhvr>
                                    </p:animEffect>
                                    <p:set>
                                      <p:cBhvr>
                                        <p:cTn id="83" dur="1" fill="hold">
                                          <p:stCondLst>
                                            <p:cond delay="999"/>
                                          </p:stCondLst>
                                        </p:cTn>
                                        <p:tgtEl>
                                          <p:spTgt spid="15"/>
                                        </p:tgtEl>
                                        <p:attrNameLst>
                                          <p:attrName>style.visibility</p:attrName>
                                        </p:attrNameLst>
                                      </p:cBhvr>
                                      <p:to>
                                        <p:strVal val="hidden"/>
                                      </p:to>
                                    </p:set>
                                  </p:childTnLst>
                                </p:cTn>
                              </p:par>
                              <p:par>
                                <p:cTn id="84" presetID="10" presetClass="exit" presetSubtype="0" fill="hold" grpId="1" nodeType="withEffect">
                                  <p:stCondLst>
                                    <p:cond delay="12000"/>
                                  </p:stCondLst>
                                  <p:childTnLst>
                                    <p:animEffect transition="out" filter="fade">
                                      <p:cBhvr>
                                        <p:cTn id="85" dur="1000"/>
                                        <p:tgtEl>
                                          <p:spTgt spid="12"/>
                                        </p:tgtEl>
                                      </p:cBhvr>
                                    </p:animEffect>
                                    <p:set>
                                      <p:cBhvr>
                                        <p:cTn id="86" dur="1" fill="hold">
                                          <p:stCondLst>
                                            <p:cond delay="999"/>
                                          </p:stCondLst>
                                        </p:cTn>
                                        <p:tgtEl>
                                          <p:spTgt spid="12"/>
                                        </p:tgtEl>
                                        <p:attrNameLst>
                                          <p:attrName>style.visibility</p:attrName>
                                        </p:attrNameLst>
                                      </p:cBhvr>
                                      <p:to>
                                        <p:strVal val="hidden"/>
                                      </p:to>
                                    </p:set>
                                  </p:childTnLst>
                                </p:cTn>
                              </p:par>
                              <p:par>
                                <p:cTn id="87" presetID="10" presetClass="entr" presetSubtype="0" fill="hold" grpId="0" nodeType="withEffect">
                                  <p:stCondLst>
                                    <p:cond delay="1200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1000"/>
                                        <p:tgtEl>
                                          <p:spTgt spid="16"/>
                                        </p:tgtEl>
                                      </p:cBhvr>
                                    </p:animEffect>
                                  </p:childTnLst>
                                </p:cTn>
                              </p:par>
                              <p:par>
                                <p:cTn id="90" presetID="10" presetClass="entr" presetSubtype="0" fill="hold" grpId="0" nodeType="withEffect">
                                  <p:stCondLst>
                                    <p:cond delay="1200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1000"/>
                                        <p:tgtEl>
                                          <p:spTgt spid="17"/>
                                        </p:tgtEl>
                                      </p:cBhvr>
                                    </p:animEffect>
                                  </p:childTnLst>
                                </p:cTn>
                              </p:par>
                              <p:par>
                                <p:cTn id="93" presetID="10" presetClass="entr" presetSubtype="0" fill="hold" grpId="0" nodeType="withEffect">
                                  <p:stCondLst>
                                    <p:cond delay="1200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1000"/>
                                        <p:tgtEl>
                                          <p:spTgt spid="18"/>
                                        </p:tgtEl>
                                      </p:cBhvr>
                                    </p:animEffect>
                                  </p:childTnLst>
                                </p:cTn>
                              </p:par>
                            </p:childTnLst>
                          </p:cTn>
                        </p:par>
                        <p:par>
                          <p:cTn id="96" fill="hold">
                            <p:stCondLst>
                              <p:cond delay="23457"/>
                            </p:stCondLst>
                            <p:childTnLst>
                              <p:par>
                                <p:cTn id="97" presetID="3" presetClass="mediacall" presetSubtype="0" fill="hold" nodeType="afterEffect">
                                  <p:stCondLst>
                                    <p:cond delay="0"/>
                                  </p:stCondLst>
                                  <p:childTnLst>
                                    <p:cmd type="call" cmd="stop">
                                      <p:cBhvr>
                                        <p:cTn id="98" dur="1" fill="hold"/>
                                        <p:tgtEl>
                                          <p:spTgt spid="25"/>
                                        </p:tgtEl>
                                      </p:cBhvr>
                                    </p:cmd>
                                  </p:childTnLst>
                                </p:cTn>
                              </p:par>
                              <p:par>
                                <p:cTn id="99" presetID="10" presetClass="entr" presetSubtype="0" fill="hold" grpId="4" nodeType="with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fade">
                                      <p:cBhvr>
                                        <p:cTn id="10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23"/>
                </p:tgtEl>
              </p:cMediaNode>
            </p:audio>
            <p:audio>
              <p:cMediaNode vol="80000">
                <p:cTn id="103" fill="hold" display="0">
                  <p:stCondLst>
                    <p:cond delay="indefinite"/>
                  </p:stCondLst>
                  <p:endCondLst>
                    <p:cond evt="onStopAudio" delay="0">
                      <p:tgtEl>
                        <p:sldTgt/>
                      </p:tgtEl>
                    </p:cond>
                  </p:endCondLst>
                </p:cTn>
                <p:tgtEl>
                  <p:spTgt spid="24"/>
                </p:tgtEl>
              </p:cMediaNode>
            </p:audio>
            <p:audio>
              <p:cMediaNode vol="80000">
                <p:cTn id="104" fill="hold" display="0">
                  <p:stCondLst>
                    <p:cond delay="indefinite"/>
                  </p:stCondLst>
                  <p:endCondLst>
                    <p:cond evt="onStopAudio" delay="0">
                      <p:tgtEl>
                        <p:sldTgt/>
                      </p:tgtEl>
                    </p:cond>
                  </p:endCondLst>
                </p:cTn>
                <p:tgtEl>
                  <p:spTgt spid="25"/>
                </p:tgtEl>
              </p:cMediaNode>
            </p:audio>
          </p:childTnLst>
        </p:cTn>
      </p:par>
    </p:tnLst>
    <p:bldLst>
      <p:bldP spid="8" grpId="0" animBg="1"/>
      <p:bldP spid="8" grpId="1" animBg="1"/>
      <p:bldP spid="9" grpId="0"/>
      <p:bldP spid="9" grpId="1"/>
      <p:bldP spid="10" grpId="0"/>
      <p:bldP spid="11" grpId="0" animBg="1"/>
      <p:bldP spid="11" grpId="1" animBg="1"/>
      <p:bldP spid="12" grpId="0"/>
      <p:bldP spid="12" grpId="1"/>
      <p:bldP spid="13" grpId="0"/>
      <p:bldP spid="13" grpId="1"/>
      <p:bldP spid="14" grpId="0"/>
      <p:bldP spid="14" grpId="1"/>
      <p:bldP spid="15" grpId="0"/>
      <p:bldP spid="15" grpId="1"/>
      <p:bldP spid="16" grpId="0" animBg="1"/>
      <p:bldP spid="17" grpId="0"/>
      <p:bldP spid="18" grpId="0"/>
      <p:bldP spid="19" grpId="0" animBg="1"/>
      <p:bldP spid="19" grpId="1" animBg="1"/>
      <p:bldP spid="19" grpId="2" animBg="1"/>
      <p:bldP spid="19" grpId="3" animBg="1"/>
      <p:bldP spid="19" grpId="4"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F22690-5815-4E5E-B10B-FEB5485E1739}"/>
              </a:ext>
            </a:extLst>
          </p:cNvPr>
          <p:cNvSpPr>
            <a:spLocks noGrp="1"/>
          </p:cNvSpPr>
          <p:nvPr>
            <p:ph type="body" sz="quarter" idx="10"/>
          </p:nvPr>
        </p:nvSpPr>
        <p:spPr/>
        <p:txBody>
          <a:bodyPr/>
          <a:lstStyle/>
          <a:p>
            <a:r>
              <a:rPr lang="en-AU" dirty="0"/>
              <a:t>Outcomes of failure</a:t>
            </a:r>
          </a:p>
        </p:txBody>
      </p:sp>
      <p:sp>
        <p:nvSpPr>
          <p:cNvPr id="3" name="Slide Number Placeholder 2">
            <a:extLst>
              <a:ext uri="{FF2B5EF4-FFF2-40B4-BE49-F238E27FC236}">
                <a16:creationId xmlns:a16="http://schemas.microsoft.com/office/drawing/2014/main" id="{A67C66F8-5536-44E3-B998-A4A0EB3DEC3D}"/>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4" name="Footer Placeholder 3">
            <a:extLst>
              <a:ext uri="{FF2B5EF4-FFF2-40B4-BE49-F238E27FC236}">
                <a16:creationId xmlns:a16="http://schemas.microsoft.com/office/drawing/2014/main" id="{F6534D49-8703-42CF-A7EF-3CC488284C1A}"/>
              </a:ext>
            </a:extLst>
          </p:cNvPr>
          <p:cNvSpPr>
            <a:spLocks noGrp="1"/>
          </p:cNvSpPr>
          <p:nvPr>
            <p:ph type="ftr" sz="quarter" idx="12"/>
          </p:nvPr>
        </p:nvSpPr>
        <p:spPr/>
        <p:txBody>
          <a:bodyPr/>
          <a:lstStyle/>
          <a:p>
            <a:r>
              <a:rPr lang="en-US" dirty="0"/>
              <a:t>Module 1, Snippet 2</a:t>
            </a:r>
          </a:p>
        </p:txBody>
      </p:sp>
      <p:pic>
        <p:nvPicPr>
          <p:cNvPr id="6" name="TAC_MOD1_SNIP2_SLIDE_12_PARA_A">
            <a:hlinkClick r:id="" action="ppaction://media"/>
            <a:extLst>
              <a:ext uri="{FF2B5EF4-FFF2-40B4-BE49-F238E27FC236}">
                <a16:creationId xmlns:a16="http://schemas.microsoft.com/office/drawing/2014/main" id="{B0B5E77F-816A-4B2A-8A84-45D91065B1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2913" y="0"/>
            <a:ext cx="609600" cy="609600"/>
          </a:xfrm>
          <a:prstGeom prst="rect">
            <a:avLst/>
          </a:prstGeom>
        </p:spPr>
      </p:pic>
    </p:spTree>
    <p:extLst>
      <p:ext uri="{BB962C8B-B14F-4D97-AF65-F5344CB8AC3E}">
        <p14:creationId xmlns:p14="http://schemas.microsoft.com/office/powerpoint/2010/main" val="397133768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3286" fill="hold"/>
                                        <p:tgtEl>
                                          <p:spTgt spid="6"/>
                                        </p:tgtEl>
                                      </p:cBhvr>
                                    </p:cmd>
                                  </p:childTnLst>
                                </p:cTn>
                              </p:par>
                            </p:childTnLst>
                          </p:cTn>
                        </p:par>
                        <p:par>
                          <p:cTn id="7" fill="hold">
                            <p:stCondLst>
                              <p:cond delay="4286"/>
                            </p:stCondLst>
                            <p:childTnLst>
                              <p:par>
                                <p:cTn id="8" presetID="3" presetClass="mediacall" presetSubtype="0" fill="hold" nodeType="afterEffect">
                                  <p:stCondLst>
                                    <p:cond delay="0"/>
                                  </p:stCondLst>
                                  <p:childTnLst>
                                    <p:cmd type="call" cmd="stop">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29137C-8044-4F31-85DD-B602AD314B0F}"/>
              </a:ext>
            </a:extLst>
          </p:cNvPr>
          <p:cNvSpPr>
            <a:spLocks noGrp="1"/>
          </p:cNvSpPr>
          <p:nvPr>
            <p:ph type="title"/>
          </p:nvPr>
        </p:nvSpPr>
        <p:spPr/>
        <p:txBody>
          <a:bodyPr/>
          <a:lstStyle/>
          <a:p>
            <a:r>
              <a:rPr lang="en-AU" dirty="0"/>
              <a:t>The outcome iceberg</a:t>
            </a:r>
          </a:p>
        </p:txBody>
      </p:sp>
      <p:sp>
        <p:nvSpPr>
          <p:cNvPr id="4" name="Footer Placeholder 3">
            <a:extLst>
              <a:ext uri="{FF2B5EF4-FFF2-40B4-BE49-F238E27FC236}">
                <a16:creationId xmlns:a16="http://schemas.microsoft.com/office/drawing/2014/main" id="{AE4351BF-686D-44BE-B747-298EA0345E52}"/>
              </a:ext>
            </a:extLst>
          </p:cNvPr>
          <p:cNvSpPr>
            <a:spLocks noGrp="1"/>
          </p:cNvSpPr>
          <p:nvPr>
            <p:ph type="ftr" sz="quarter" idx="10"/>
          </p:nvPr>
        </p:nvSpPr>
        <p:spPr/>
        <p:txBody>
          <a:bodyPr/>
          <a:lstStyle/>
          <a:p>
            <a:r>
              <a:rPr lang="en-US" dirty="0"/>
              <a:t>Module 1, Snippet 2</a:t>
            </a:r>
          </a:p>
        </p:txBody>
      </p:sp>
      <p:pic>
        <p:nvPicPr>
          <p:cNvPr id="14" name="Picture Placeholder 13" descr="A close up of a map&#10;&#10;Description automatically generated">
            <a:extLst>
              <a:ext uri="{FF2B5EF4-FFF2-40B4-BE49-F238E27FC236}">
                <a16:creationId xmlns:a16="http://schemas.microsoft.com/office/drawing/2014/main" id="{F813C977-8583-48BE-A0A7-0AAA1E208C97}"/>
              </a:ext>
            </a:extLst>
          </p:cNvPr>
          <p:cNvPicPr>
            <a:picLocks noGrp="1" noChangeAspect="1"/>
          </p:cNvPicPr>
          <p:nvPr>
            <p:ph type="pic" sz="quarter" idx="12"/>
          </p:nvPr>
        </p:nvPicPr>
        <p:blipFill>
          <a:blip r:embed="rId9"/>
          <a:srcRect t="7793" b="7793"/>
          <a:stretch>
            <a:fillRect/>
          </a:stretch>
        </p:blipFill>
        <p:spPr/>
      </p:pic>
      <p:sp>
        <p:nvSpPr>
          <p:cNvPr id="8" name="Text Placeholder 7">
            <a:extLst>
              <a:ext uri="{FF2B5EF4-FFF2-40B4-BE49-F238E27FC236}">
                <a16:creationId xmlns:a16="http://schemas.microsoft.com/office/drawing/2014/main" id="{994F1C9D-BB90-4152-99D6-9DCE2F2196D4}"/>
              </a:ext>
            </a:extLst>
          </p:cNvPr>
          <p:cNvSpPr>
            <a:spLocks noGrp="1"/>
          </p:cNvSpPr>
          <p:nvPr>
            <p:ph type="body" sz="quarter" idx="13"/>
          </p:nvPr>
        </p:nvSpPr>
        <p:spPr/>
        <p:txBody>
          <a:bodyPr/>
          <a:lstStyle/>
          <a:p>
            <a:r>
              <a:rPr lang="en-AU" dirty="0"/>
              <a:t>Source: Centre for Automotive Safety Research</a:t>
            </a:r>
          </a:p>
        </p:txBody>
      </p:sp>
      <p:sp>
        <p:nvSpPr>
          <p:cNvPr id="3" name="Slide Number Placeholder 2">
            <a:extLst>
              <a:ext uri="{FF2B5EF4-FFF2-40B4-BE49-F238E27FC236}">
                <a16:creationId xmlns:a16="http://schemas.microsoft.com/office/drawing/2014/main" id="{10C9773D-CFE9-4DB6-AABD-78E544B12ABA}"/>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12" name="Content Placeholder 11">
            <a:extLst>
              <a:ext uri="{FF2B5EF4-FFF2-40B4-BE49-F238E27FC236}">
                <a16:creationId xmlns:a16="http://schemas.microsoft.com/office/drawing/2014/main" id="{602A4CA6-2AAD-44D7-A7F5-9DDA97B433BB}"/>
              </a:ext>
            </a:extLst>
          </p:cNvPr>
          <p:cNvSpPr>
            <a:spLocks noGrp="1"/>
          </p:cNvSpPr>
          <p:nvPr>
            <p:ph idx="1"/>
          </p:nvPr>
        </p:nvSpPr>
        <p:spPr/>
        <p:txBody>
          <a:bodyPr/>
          <a:lstStyle/>
          <a:p>
            <a:pPr marL="285750" indent="-285750">
              <a:buFont typeface="Arial" panose="020B0604020202020204" pitchFamily="34" charset="0"/>
              <a:buChar char="•"/>
            </a:pPr>
            <a:r>
              <a:rPr lang="en-AU" dirty="0"/>
              <a:t>Potential outcomes of failure</a:t>
            </a:r>
          </a:p>
          <a:p>
            <a:pPr marL="285750" indent="-285750">
              <a:buFont typeface="Arial" panose="020B0604020202020204" pitchFamily="34" charset="0"/>
              <a:buChar char="•"/>
            </a:pPr>
            <a:r>
              <a:rPr lang="en-AU" dirty="0"/>
              <a:t>Outcomes resulting in loss above waterline</a:t>
            </a:r>
          </a:p>
          <a:p>
            <a:pPr marL="285750" indent="-285750">
              <a:buFont typeface="Arial" panose="020B0604020202020204" pitchFamily="34" charset="0"/>
              <a:buChar char="•"/>
            </a:pPr>
            <a:r>
              <a:rPr lang="en-AU" dirty="0"/>
              <a:t>Outcomes resulting in no loss below waterline</a:t>
            </a:r>
          </a:p>
          <a:p>
            <a:pPr marL="285750" indent="-285750">
              <a:buFont typeface="Arial" panose="020B0604020202020204" pitchFamily="34" charset="0"/>
              <a:buChar char="•"/>
            </a:pPr>
            <a:endParaRPr lang="en-AU" dirty="0"/>
          </a:p>
        </p:txBody>
      </p:sp>
      <p:sp>
        <p:nvSpPr>
          <p:cNvPr id="2" name="Freeform: Shape 1">
            <a:extLst>
              <a:ext uri="{FF2B5EF4-FFF2-40B4-BE49-F238E27FC236}">
                <a16:creationId xmlns:a16="http://schemas.microsoft.com/office/drawing/2014/main" id="{E4F88FB3-8587-42BF-874A-A99DE8DD94AC}"/>
              </a:ext>
            </a:extLst>
          </p:cNvPr>
          <p:cNvSpPr/>
          <p:nvPr/>
        </p:nvSpPr>
        <p:spPr>
          <a:xfrm>
            <a:off x="4637380" y="1504950"/>
            <a:ext cx="4535195" cy="914400"/>
          </a:xfrm>
          <a:custGeom>
            <a:avLst/>
            <a:gdLst>
              <a:gd name="connsiteX0" fmla="*/ 6058 w 4535195"/>
              <a:gd name="connsiteY0" fmla="*/ 876300 h 914400"/>
              <a:gd name="connsiteX1" fmla="*/ 96545 w 4535195"/>
              <a:gd name="connsiteY1" fmla="*/ 909638 h 914400"/>
              <a:gd name="connsiteX2" fmla="*/ 201320 w 4535195"/>
              <a:gd name="connsiteY2" fmla="*/ 914400 h 914400"/>
              <a:gd name="connsiteX3" fmla="*/ 306095 w 4535195"/>
              <a:gd name="connsiteY3" fmla="*/ 895350 h 914400"/>
              <a:gd name="connsiteX4" fmla="*/ 425158 w 4535195"/>
              <a:gd name="connsiteY4" fmla="*/ 852488 h 914400"/>
              <a:gd name="connsiteX5" fmla="*/ 487070 w 4535195"/>
              <a:gd name="connsiteY5" fmla="*/ 814388 h 914400"/>
              <a:gd name="connsiteX6" fmla="*/ 587083 w 4535195"/>
              <a:gd name="connsiteY6" fmla="*/ 871538 h 914400"/>
              <a:gd name="connsiteX7" fmla="*/ 753770 w 4535195"/>
              <a:gd name="connsiteY7" fmla="*/ 904875 h 914400"/>
              <a:gd name="connsiteX8" fmla="*/ 910933 w 4535195"/>
              <a:gd name="connsiteY8" fmla="*/ 900113 h 914400"/>
              <a:gd name="connsiteX9" fmla="*/ 1068095 w 4535195"/>
              <a:gd name="connsiteY9" fmla="*/ 857250 h 914400"/>
              <a:gd name="connsiteX10" fmla="*/ 1163345 w 4535195"/>
              <a:gd name="connsiteY10" fmla="*/ 809625 h 914400"/>
              <a:gd name="connsiteX11" fmla="*/ 1277645 w 4535195"/>
              <a:gd name="connsiteY11" fmla="*/ 871538 h 914400"/>
              <a:gd name="connsiteX12" fmla="*/ 1406233 w 4535195"/>
              <a:gd name="connsiteY12" fmla="*/ 904875 h 914400"/>
              <a:gd name="connsiteX13" fmla="*/ 1511008 w 4535195"/>
              <a:gd name="connsiteY13" fmla="*/ 904875 h 914400"/>
              <a:gd name="connsiteX14" fmla="*/ 1658645 w 4535195"/>
              <a:gd name="connsiteY14" fmla="*/ 881063 h 914400"/>
              <a:gd name="connsiteX15" fmla="*/ 1763420 w 4535195"/>
              <a:gd name="connsiteY15" fmla="*/ 847725 h 914400"/>
              <a:gd name="connsiteX16" fmla="*/ 1811045 w 4535195"/>
              <a:gd name="connsiteY16" fmla="*/ 809625 h 914400"/>
              <a:gd name="connsiteX17" fmla="*/ 1901533 w 4535195"/>
              <a:gd name="connsiteY17" fmla="*/ 857250 h 914400"/>
              <a:gd name="connsiteX18" fmla="*/ 1992020 w 4535195"/>
              <a:gd name="connsiteY18" fmla="*/ 890588 h 914400"/>
              <a:gd name="connsiteX19" fmla="*/ 2130133 w 4535195"/>
              <a:gd name="connsiteY19" fmla="*/ 900113 h 914400"/>
              <a:gd name="connsiteX20" fmla="*/ 2253958 w 4535195"/>
              <a:gd name="connsiteY20" fmla="*/ 890588 h 914400"/>
              <a:gd name="connsiteX21" fmla="*/ 2396833 w 4535195"/>
              <a:gd name="connsiteY21" fmla="*/ 857250 h 914400"/>
              <a:gd name="connsiteX22" fmla="*/ 2473033 w 4535195"/>
              <a:gd name="connsiteY22" fmla="*/ 814388 h 914400"/>
              <a:gd name="connsiteX23" fmla="*/ 2568283 w 4535195"/>
              <a:gd name="connsiteY23" fmla="*/ 866775 h 914400"/>
              <a:gd name="connsiteX24" fmla="*/ 2634958 w 4535195"/>
              <a:gd name="connsiteY24" fmla="*/ 895350 h 914400"/>
              <a:gd name="connsiteX25" fmla="*/ 2744495 w 4535195"/>
              <a:gd name="connsiteY25" fmla="*/ 904875 h 914400"/>
              <a:gd name="connsiteX26" fmla="*/ 2839745 w 4535195"/>
              <a:gd name="connsiteY26" fmla="*/ 909638 h 914400"/>
              <a:gd name="connsiteX27" fmla="*/ 2992145 w 4535195"/>
              <a:gd name="connsiteY27" fmla="*/ 881063 h 914400"/>
              <a:gd name="connsiteX28" fmla="*/ 3068345 w 4535195"/>
              <a:gd name="connsiteY28" fmla="*/ 852488 h 914400"/>
              <a:gd name="connsiteX29" fmla="*/ 3130258 w 4535195"/>
              <a:gd name="connsiteY29" fmla="*/ 814388 h 914400"/>
              <a:gd name="connsiteX30" fmla="*/ 3182645 w 4535195"/>
              <a:gd name="connsiteY30" fmla="*/ 852488 h 914400"/>
              <a:gd name="connsiteX31" fmla="*/ 3306470 w 4535195"/>
              <a:gd name="connsiteY31" fmla="*/ 885825 h 914400"/>
              <a:gd name="connsiteX32" fmla="*/ 3435058 w 4535195"/>
              <a:gd name="connsiteY32" fmla="*/ 909638 h 914400"/>
              <a:gd name="connsiteX33" fmla="*/ 3539833 w 4535195"/>
              <a:gd name="connsiteY33" fmla="*/ 895350 h 914400"/>
              <a:gd name="connsiteX34" fmla="*/ 3682708 w 4535195"/>
              <a:gd name="connsiteY34" fmla="*/ 866775 h 914400"/>
              <a:gd name="connsiteX35" fmla="*/ 3787483 w 4535195"/>
              <a:gd name="connsiteY35" fmla="*/ 823913 h 914400"/>
              <a:gd name="connsiteX36" fmla="*/ 3854158 w 4535195"/>
              <a:gd name="connsiteY36" fmla="*/ 862013 h 914400"/>
              <a:gd name="connsiteX37" fmla="*/ 3939883 w 4535195"/>
              <a:gd name="connsiteY37" fmla="*/ 890588 h 914400"/>
              <a:gd name="connsiteX38" fmla="*/ 4054183 w 4535195"/>
              <a:gd name="connsiteY38" fmla="*/ 914400 h 914400"/>
              <a:gd name="connsiteX39" fmla="*/ 4154195 w 4535195"/>
              <a:gd name="connsiteY39" fmla="*/ 909638 h 914400"/>
              <a:gd name="connsiteX40" fmla="*/ 4282783 w 4535195"/>
              <a:gd name="connsiteY40" fmla="*/ 881063 h 914400"/>
              <a:gd name="connsiteX41" fmla="*/ 4354220 w 4535195"/>
              <a:gd name="connsiteY41" fmla="*/ 866775 h 914400"/>
              <a:gd name="connsiteX42" fmla="*/ 4425658 w 4535195"/>
              <a:gd name="connsiteY42" fmla="*/ 823913 h 914400"/>
              <a:gd name="connsiteX43" fmla="*/ 4478045 w 4535195"/>
              <a:gd name="connsiteY43" fmla="*/ 847725 h 914400"/>
              <a:gd name="connsiteX44" fmla="*/ 4535195 w 4535195"/>
              <a:gd name="connsiteY44" fmla="*/ 885825 h 914400"/>
              <a:gd name="connsiteX45" fmla="*/ 4511383 w 4535195"/>
              <a:gd name="connsiteY45" fmla="*/ 847725 h 914400"/>
              <a:gd name="connsiteX46" fmla="*/ 4506620 w 4535195"/>
              <a:gd name="connsiteY46" fmla="*/ 0 h 914400"/>
              <a:gd name="connsiteX47" fmla="*/ 1295 w 4535195"/>
              <a:gd name="connsiteY47" fmla="*/ 9525 h 914400"/>
              <a:gd name="connsiteX48" fmla="*/ 6058 w 4535195"/>
              <a:gd name="connsiteY48" fmla="*/ 8763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535195" h="914400">
                <a:moveTo>
                  <a:pt x="6058" y="876300"/>
                </a:moveTo>
                <a:lnTo>
                  <a:pt x="96545" y="909638"/>
                </a:lnTo>
                <a:lnTo>
                  <a:pt x="201320" y="914400"/>
                </a:lnTo>
                <a:lnTo>
                  <a:pt x="306095" y="895350"/>
                </a:lnTo>
                <a:lnTo>
                  <a:pt x="425158" y="852488"/>
                </a:lnTo>
                <a:lnTo>
                  <a:pt x="487070" y="814388"/>
                </a:lnTo>
                <a:lnTo>
                  <a:pt x="587083" y="871538"/>
                </a:lnTo>
                <a:lnTo>
                  <a:pt x="753770" y="904875"/>
                </a:lnTo>
                <a:lnTo>
                  <a:pt x="910933" y="900113"/>
                </a:lnTo>
                <a:lnTo>
                  <a:pt x="1068095" y="857250"/>
                </a:lnTo>
                <a:lnTo>
                  <a:pt x="1163345" y="809625"/>
                </a:lnTo>
                <a:lnTo>
                  <a:pt x="1277645" y="871538"/>
                </a:lnTo>
                <a:lnTo>
                  <a:pt x="1406233" y="904875"/>
                </a:lnTo>
                <a:lnTo>
                  <a:pt x="1511008" y="904875"/>
                </a:lnTo>
                <a:lnTo>
                  <a:pt x="1658645" y="881063"/>
                </a:lnTo>
                <a:lnTo>
                  <a:pt x="1763420" y="847725"/>
                </a:lnTo>
                <a:lnTo>
                  <a:pt x="1811045" y="809625"/>
                </a:lnTo>
                <a:lnTo>
                  <a:pt x="1901533" y="857250"/>
                </a:lnTo>
                <a:lnTo>
                  <a:pt x="1992020" y="890588"/>
                </a:lnTo>
                <a:lnTo>
                  <a:pt x="2130133" y="900113"/>
                </a:lnTo>
                <a:lnTo>
                  <a:pt x="2253958" y="890588"/>
                </a:lnTo>
                <a:lnTo>
                  <a:pt x="2396833" y="857250"/>
                </a:lnTo>
                <a:lnTo>
                  <a:pt x="2473033" y="814388"/>
                </a:lnTo>
                <a:lnTo>
                  <a:pt x="2568283" y="866775"/>
                </a:lnTo>
                <a:lnTo>
                  <a:pt x="2634958" y="895350"/>
                </a:lnTo>
                <a:lnTo>
                  <a:pt x="2744495" y="904875"/>
                </a:lnTo>
                <a:lnTo>
                  <a:pt x="2839745" y="909638"/>
                </a:lnTo>
                <a:lnTo>
                  <a:pt x="2992145" y="881063"/>
                </a:lnTo>
                <a:lnTo>
                  <a:pt x="3068345" y="852488"/>
                </a:lnTo>
                <a:lnTo>
                  <a:pt x="3130258" y="814388"/>
                </a:lnTo>
                <a:lnTo>
                  <a:pt x="3182645" y="852488"/>
                </a:lnTo>
                <a:lnTo>
                  <a:pt x="3306470" y="885825"/>
                </a:lnTo>
                <a:lnTo>
                  <a:pt x="3435058" y="909638"/>
                </a:lnTo>
                <a:lnTo>
                  <a:pt x="3539833" y="895350"/>
                </a:lnTo>
                <a:lnTo>
                  <a:pt x="3682708" y="866775"/>
                </a:lnTo>
                <a:lnTo>
                  <a:pt x="3787483" y="823913"/>
                </a:lnTo>
                <a:lnTo>
                  <a:pt x="3854158" y="862013"/>
                </a:lnTo>
                <a:lnTo>
                  <a:pt x="3939883" y="890588"/>
                </a:lnTo>
                <a:lnTo>
                  <a:pt x="4054183" y="914400"/>
                </a:lnTo>
                <a:lnTo>
                  <a:pt x="4154195" y="909638"/>
                </a:lnTo>
                <a:lnTo>
                  <a:pt x="4282783" y="881063"/>
                </a:lnTo>
                <a:lnTo>
                  <a:pt x="4354220" y="866775"/>
                </a:lnTo>
                <a:lnTo>
                  <a:pt x="4425658" y="823913"/>
                </a:lnTo>
                <a:lnTo>
                  <a:pt x="4478045" y="847725"/>
                </a:lnTo>
                <a:lnTo>
                  <a:pt x="4535195" y="885825"/>
                </a:lnTo>
                <a:lnTo>
                  <a:pt x="4511383" y="847725"/>
                </a:lnTo>
                <a:cubicBezTo>
                  <a:pt x="4509795" y="565150"/>
                  <a:pt x="4508208" y="282575"/>
                  <a:pt x="4506620" y="0"/>
                </a:cubicBezTo>
                <a:lnTo>
                  <a:pt x="1295" y="9525"/>
                </a:lnTo>
                <a:cubicBezTo>
                  <a:pt x="-292" y="304800"/>
                  <a:pt x="-1880" y="600075"/>
                  <a:pt x="6058" y="876300"/>
                </a:cubicBezTo>
                <a:close/>
              </a:path>
            </a:pathLst>
          </a:custGeom>
          <a:solidFill>
            <a:srgbClr val="0E142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Shape 6">
            <a:extLst>
              <a:ext uri="{FF2B5EF4-FFF2-40B4-BE49-F238E27FC236}">
                <a16:creationId xmlns:a16="http://schemas.microsoft.com/office/drawing/2014/main" id="{13A9CC16-A0F2-451F-B80E-DA89383542A6}"/>
              </a:ext>
            </a:extLst>
          </p:cNvPr>
          <p:cNvSpPr/>
          <p:nvPr/>
        </p:nvSpPr>
        <p:spPr>
          <a:xfrm>
            <a:off x="4633913" y="2319338"/>
            <a:ext cx="4519612" cy="3605212"/>
          </a:xfrm>
          <a:custGeom>
            <a:avLst/>
            <a:gdLst>
              <a:gd name="connsiteX0" fmla="*/ 14287 w 4519612"/>
              <a:gd name="connsiteY0" fmla="*/ 71437 h 3605212"/>
              <a:gd name="connsiteX1" fmla="*/ 104775 w 4519612"/>
              <a:gd name="connsiteY1" fmla="*/ 95250 h 3605212"/>
              <a:gd name="connsiteX2" fmla="*/ 252412 w 4519612"/>
              <a:gd name="connsiteY2" fmla="*/ 95250 h 3605212"/>
              <a:gd name="connsiteX3" fmla="*/ 385762 w 4519612"/>
              <a:gd name="connsiteY3" fmla="*/ 57150 h 3605212"/>
              <a:gd name="connsiteX4" fmla="*/ 495300 w 4519612"/>
              <a:gd name="connsiteY4" fmla="*/ 9525 h 3605212"/>
              <a:gd name="connsiteX5" fmla="*/ 614362 w 4519612"/>
              <a:gd name="connsiteY5" fmla="*/ 52387 h 3605212"/>
              <a:gd name="connsiteX6" fmla="*/ 790575 w 4519612"/>
              <a:gd name="connsiteY6" fmla="*/ 76200 h 3605212"/>
              <a:gd name="connsiteX7" fmla="*/ 938212 w 4519612"/>
              <a:gd name="connsiteY7" fmla="*/ 71437 h 3605212"/>
              <a:gd name="connsiteX8" fmla="*/ 1057275 w 4519612"/>
              <a:gd name="connsiteY8" fmla="*/ 52387 h 3605212"/>
              <a:gd name="connsiteX9" fmla="*/ 1162050 w 4519612"/>
              <a:gd name="connsiteY9" fmla="*/ 0 h 3605212"/>
              <a:gd name="connsiteX10" fmla="*/ 1285875 w 4519612"/>
              <a:gd name="connsiteY10" fmla="*/ 47625 h 3605212"/>
              <a:gd name="connsiteX11" fmla="*/ 1414462 w 4519612"/>
              <a:gd name="connsiteY11" fmla="*/ 90487 h 3605212"/>
              <a:gd name="connsiteX12" fmla="*/ 1581150 w 4519612"/>
              <a:gd name="connsiteY12" fmla="*/ 85725 h 3605212"/>
              <a:gd name="connsiteX13" fmla="*/ 1733550 w 4519612"/>
              <a:gd name="connsiteY13" fmla="*/ 38100 h 3605212"/>
              <a:gd name="connsiteX14" fmla="*/ 1819275 w 4519612"/>
              <a:gd name="connsiteY14" fmla="*/ 0 h 3605212"/>
              <a:gd name="connsiteX15" fmla="*/ 1895475 w 4519612"/>
              <a:gd name="connsiteY15" fmla="*/ 42862 h 3605212"/>
              <a:gd name="connsiteX16" fmla="*/ 1985962 w 4519612"/>
              <a:gd name="connsiteY16" fmla="*/ 76200 h 3605212"/>
              <a:gd name="connsiteX17" fmla="*/ 2119312 w 4519612"/>
              <a:gd name="connsiteY17" fmla="*/ 85725 h 3605212"/>
              <a:gd name="connsiteX18" fmla="*/ 2252662 w 4519612"/>
              <a:gd name="connsiteY18" fmla="*/ 80962 h 3605212"/>
              <a:gd name="connsiteX19" fmla="*/ 2400300 w 4519612"/>
              <a:gd name="connsiteY19" fmla="*/ 33337 h 3605212"/>
              <a:gd name="connsiteX20" fmla="*/ 2471737 w 4519612"/>
              <a:gd name="connsiteY20" fmla="*/ 0 h 3605212"/>
              <a:gd name="connsiteX21" fmla="*/ 2590800 w 4519612"/>
              <a:gd name="connsiteY21" fmla="*/ 61912 h 3605212"/>
              <a:gd name="connsiteX22" fmla="*/ 2705100 w 4519612"/>
              <a:gd name="connsiteY22" fmla="*/ 85725 h 3605212"/>
              <a:gd name="connsiteX23" fmla="*/ 2867025 w 4519612"/>
              <a:gd name="connsiteY23" fmla="*/ 95250 h 3605212"/>
              <a:gd name="connsiteX24" fmla="*/ 3000375 w 4519612"/>
              <a:gd name="connsiteY24" fmla="*/ 66675 h 3605212"/>
              <a:gd name="connsiteX25" fmla="*/ 3081337 w 4519612"/>
              <a:gd name="connsiteY25" fmla="*/ 33337 h 3605212"/>
              <a:gd name="connsiteX26" fmla="*/ 3143250 w 4519612"/>
              <a:gd name="connsiteY26" fmla="*/ 0 h 3605212"/>
              <a:gd name="connsiteX27" fmla="*/ 3257550 w 4519612"/>
              <a:gd name="connsiteY27" fmla="*/ 66675 h 3605212"/>
              <a:gd name="connsiteX28" fmla="*/ 3386137 w 4519612"/>
              <a:gd name="connsiteY28" fmla="*/ 85725 h 3605212"/>
              <a:gd name="connsiteX29" fmla="*/ 3490912 w 4519612"/>
              <a:gd name="connsiteY29" fmla="*/ 85725 h 3605212"/>
              <a:gd name="connsiteX30" fmla="*/ 3629025 w 4519612"/>
              <a:gd name="connsiteY30" fmla="*/ 66675 h 3605212"/>
              <a:gd name="connsiteX31" fmla="*/ 3729037 w 4519612"/>
              <a:gd name="connsiteY31" fmla="*/ 33337 h 3605212"/>
              <a:gd name="connsiteX32" fmla="*/ 3786187 w 4519612"/>
              <a:gd name="connsiteY32" fmla="*/ 0 h 3605212"/>
              <a:gd name="connsiteX33" fmla="*/ 3938587 w 4519612"/>
              <a:gd name="connsiteY33" fmla="*/ 76200 h 3605212"/>
              <a:gd name="connsiteX34" fmla="*/ 4090987 w 4519612"/>
              <a:gd name="connsiteY34" fmla="*/ 100012 h 3605212"/>
              <a:gd name="connsiteX35" fmla="*/ 4286250 w 4519612"/>
              <a:gd name="connsiteY35" fmla="*/ 76200 h 3605212"/>
              <a:gd name="connsiteX36" fmla="*/ 4381500 w 4519612"/>
              <a:gd name="connsiteY36" fmla="*/ 23812 h 3605212"/>
              <a:gd name="connsiteX37" fmla="*/ 4433887 w 4519612"/>
              <a:gd name="connsiteY37" fmla="*/ 0 h 3605212"/>
              <a:gd name="connsiteX38" fmla="*/ 4514850 w 4519612"/>
              <a:gd name="connsiteY38" fmla="*/ 47625 h 3605212"/>
              <a:gd name="connsiteX39" fmla="*/ 4519612 w 4519612"/>
              <a:gd name="connsiteY39" fmla="*/ 3586162 h 3605212"/>
              <a:gd name="connsiteX40" fmla="*/ 0 w 4519612"/>
              <a:gd name="connsiteY40" fmla="*/ 3605212 h 3605212"/>
              <a:gd name="connsiteX41" fmla="*/ 14287 w 4519612"/>
              <a:gd name="connsiteY41" fmla="*/ 71437 h 360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19612" h="3605212">
                <a:moveTo>
                  <a:pt x="14287" y="71437"/>
                </a:moveTo>
                <a:lnTo>
                  <a:pt x="104775" y="95250"/>
                </a:lnTo>
                <a:lnTo>
                  <a:pt x="252412" y="95250"/>
                </a:lnTo>
                <a:lnTo>
                  <a:pt x="385762" y="57150"/>
                </a:lnTo>
                <a:lnTo>
                  <a:pt x="495300" y="9525"/>
                </a:lnTo>
                <a:lnTo>
                  <a:pt x="614362" y="52387"/>
                </a:lnTo>
                <a:lnTo>
                  <a:pt x="790575" y="76200"/>
                </a:lnTo>
                <a:lnTo>
                  <a:pt x="938212" y="71437"/>
                </a:lnTo>
                <a:lnTo>
                  <a:pt x="1057275" y="52387"/>
                </a:lnTo>
                <a:lnTo>
                  <a:pt x="1162050" y="0"/>
                </a:lnTo>
                <a:lnTo>
                  <a:pt x="1285875" y="47625"/>
                </a:lnTo>
                <a:lnTo>
                  <a:pt x="1414462" y="90487"/>
                </a:lnTo>
                <a:lnTo>
                  <a:pt x="1581150" y="85725"/>
                </a:lnTo>
                <a:lnTo>
                  <a:pt x="1733550" y="38100"/>
                </a:lnTo>
                <a:lnTo>
                  <a:pt x="1819275" y="0"/>
                </a:lnTo>
                <a:lnTo>
                  <a:pt x="1895475" y="42862"/>
                </a:lnTo>
                <a:lnTo>
                  <a:pt x="1985962" y="76200"/>
                </a:lnTo>
                <a:lnTo>
                  <a:pt x="2119312" y="85725"/>
                </a:lnTo>
                <a:lnTo>
                  <a:pt x="2252662" y="80962"/>
                </a:lnTo>
                <a:lnTo>
                  <a:pt x="2400300" y="33337"/>
                </a:lnTo>
                <a:lnTo>
                  <a:pt x="2471737" y="0"/>
                </a:lnTo>
                <a:lnTo>
                  <a:pt x="2590800" y="61912"/>
                </a:lnTo>
                <a:lnTo>
                  <a:pt x="2705100" y="85725"/>
                </a:lnTo>
                <a:lnTo>
                  <a:pt x="2867025" y="95250"/>
                </a:lnTo>
                <a:lnTo>
                  <a:pt x="3000375" y="66675"/>
                </a:lnTo>
                <a:lnTo>
                  <a:pt x="3081337" y="33337"/>
                </a:lnTo>
                <a:lnTo>
                  <a:pt x="3143250" y="0"/>
                </a:lnTo>
                <a:lnTo>
                  <a:pt x="3257550" y="66675"/>
                </a:lnTo>
                <a:lnTo>
                  <a:pt x="3386137" y="85725"/>
                </a:lnTo>
                <a:lnTo>
                  <a:pt x="3490912" y="85725"/>
                </a:lnTo>
                <a:lnTo>
                  <a:pt x="3629025" y="66675"/>
                </a:lnTo>
                <a:lnTo>
                  <a:pt x="3729037" y="33337"/>
                </a:lnTo>
                <a:lnTo>
                  <a:pt x="3786187" y="0"/>
                </a:lnTo>
                <a:lnTo>
                  <a:pt x="3938587" y="76200"/>
                </a:lnTo>
                <a:lnTo>
                  <a:pt x="4090987" y="100012"/>
                </a:lnTo>
                <a:lnTo>
                  <a:pt x="4286250" y="76200"/>
                </a:lnTo>
                <a:lnTo>
                  <a:pt x="4381500" y="23812"/>
                </a:lnTo>
                <a:lnTo>
                  <a:pt x="4433887" y="0"/>
                </a:lnTo>
                <a:lnTo>
                  <a:pt x="4514850" y="47625"/>
                </a:lnTo>
                <a:cubicBezTo>
                  <a:pt x="4516437" y="1227137"/>
                  <a:pt x="4518025" y="2406650"/>
                  <a:pt x="4519612" y="3586162"/>
                </a:cubicBezTo>
                <a:lnTo>
                  <a:pt x="0" y="3605212"/>
                </a:lnTo>
                <a:cubicBezTo>
                  <a:pt x="4762" y="2427287"/>
                  <a:pt x="9525" y="1249362"/>
                  <a:pt x="14287" y="71437"/>
                </a:cubicBezTo>
                <a:close/>
              </a:path>
            </a:pathLst>
          </a:custGeom>
          <a:solidFill>
            <a:srgbClr val="0E142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Arrow: Chevron 9">
            <a:extLst>
              <a:ext uri="{FF2B5EF4-FFF2-40B4-BE49-F238E27FC236}">
                <a16:creationId xmlns:a16="http://schemas.microsoft.com/office/drawing/2014/main" id="{7D744706-78B3-4CB5-9A1B-5AF286910E1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3" name="TAC_MOD1_SNIP2_SLIDE_13_PARA_A">
            <a:hlinkClick r:id="" action="ppaction://media"/>
            <a:extLst>
              <a:ext uri="{FF2B5EF4-FFF2-40B4-BE49-F238E27FC236}">
                <a16:creationId xmlns:a16="http://schemas.microsoft.com/office/drawing/2014/main" id="{20725432-062F-4D19-9331-531E99002B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88475" y="0"/>
            <a:ext cx="609600" cy="609600"/>
          </a:xfrm>
          <a:prstGeom prst="rect">
            <a:avLst/>
          </a:prstGeom>
        </p:spPr>
      </p:pic>
      <p:pic>
        <p:nvPicPr>
          <p:cNvPr id="15" name="TAC_MOD1_SNIP2_SLIDE_13_PARA_B">
            <a:hlinkClick r:id="" action="ppaction://media"/>
            <a:extLst>
              <a:ext uri="{FF2B5EF4-FFF2-40B4-BE49-F238E27FC236}">
                <a16:creationId xmlns:a16="http://schemas.microsoft.com/office/drawing/2014/main" id="{E24CCEDD-B827-49E5-8063-D16A9CBA315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88475" y="773472"/>
            <a:ext cx="609600" cy="609600"/>
          </a:xfrm>
          <a:prstGeom prst="rect">
            <a:avLst/>
          </a:prstGeom>
        </p:spPr>
      </p:pic>
      <p:pic>
        <p:nvPicPr>
          <p:cNvPr id="16" name="TAC_MOD1_SNIP2_SLIDE_13_PARA_C">
            <a:hlinkClick r:id="" action="ppaction://media"/>
            <a:extLst>
              <a:ext uri="{FF2B5EF4-FFF2-40B4-BE49-F238E27FC236}">
                <a16:creationId xmlns:a16="http://schemas.microsoft.com/office/drawing/2014/main" id="{3779FE99-6452-4955-AB03-2217973CAC1D}"/>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388475" y="1549593"/>
            <a:ext cx="609600" cy="609600"/>
          </a:xfrm>
          <a:prstGeom prst="rect">
            <a:avLst/>
          </a:prstGeom>
        </p:spPr>
      </p:pic>
    </p:spTree>
    <p:extLst>
      <p:ext uri="{BB962C8B-B14F-4D97-AF65-F5344CB8AC3E}">
        <p14:creationId xmlns:p14="http://schemas.microsoft.com/office/powerpoint/2010/main" val="372313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 presetClass="mediacall" presetSubtype="0" fill="hold" nodeType="withEffect">
                                  <p:stCondLst>
                                    <p:cond delay="1000"/>
                                  </p:stCondLst>
                                  <p:childTnLst>
                                    <p:cmd type="call" cmd="playFrom(0.0)">
                                      <p:cBhvr>
                                        <p:cTn id="9" dur="17971" fill="hold"/>
                                        <p:tgtEl>
                                          <p:spTgt spid="13"/>
                                        </p:tgtEl>
                                      </p:cBhvr>
                                    </p:cmd>
                                  </p:childTnLst>
                                </p:cTn>
                              </p:par>
                            </p:childTnLst>
                          </p:cTn>
                        </p:par>
                        <p:par>
                          <p:cTn id="10" fill="hold">
                            <p:stCondLst>
                              <p:cond delay="18971"/>
                            </p:stCondLst>
                            <p:childTnLst>
                              <p:par>
                                <p:cTn id="11" presetID="3" presetClass="mediacall" presetSubtype="0" fill="hold" nodeType="afterEffect">
                                  <p:stCondLst>
                                    <p:cond delay="0"/>
                                  </p:stCondLst>
                                  <p:childTnLst>
                                    <p:cmd type="call" cmd="stop">
                                      <p:cBhvr>
                                        <p:cTn id="12" dur="1" fill="hold"/>
                                        <p:tgtEl>
                                          <p:spTgt spid="13"/>
                                        </p:tgtEl>
                                      </p:cBhvr>
                                    </p:cmd>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 presetClass="mediacall" presetSubtype="0" fill="hold" nodeType="withEffect">
                                  <p:stCondLst>
                                    <p:cond delay="1000"/>
                                  </p:stCondLst>
                                  <p:childTnLst>
                                    <p:cmd type="call" cmd="playFrom(0.0)">
                                      <p:cBhvr>
                                        <p:cTn id="28" dur="34534" fill="hold"/>
                                        <p:tgtEl>
                                          <p:spTgt spid="15"/>
                                        </p:tgtEl>
                                      </p:cBhvr>
                                    </p:cmd>
                                  </p:childTnLst>
                                </p:cTn>
                              </p:par>
                            </p:childTnLst>
                          </p:cTn>
                        </p:par>
                        <p:par>
                          <p:cTn id="29" fill="hold">
                            <p:stCondLst>
                              <p:cond delay="35534"/>
                            </p:stCondLst>
                            <p:childTnLst>
                              <p:par>
                                <p:cTn id="30" presetID="3" presetClass="mediacall" presetSubtype="0" fill="hold" nodeType="afterEffect">
                                  <p:stCondLst>
                                    <p:cond delay="0"/>
                                  </p:stCondLst>
                                  <p:childTnLst>
                                    <p:cmd type="call" cmd="stop">
                                      <p:cBhvr>
                                        <p:cTn id="31" dur="1" fill="hold"/>
                                        <p:tgtEl>
                                          <p:spTgt spid="15"/>
                                        </p:tgtEl>
                                      </p:cBhvr>
                                    </p:cmd>
                                  </p:childTnLst>
                                </p:cTn>
                              </p:par>
                              <p:par>
                                <p:cTn id="32" presetID="10" presetClass="entr" presetSubtype="0" fill="hold" grpId="2"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fade">
                                      <p:cBhvr>
                                        <p:cTn id="39" dur="500"/>
                                        <p:tgtEl>
                                          <p:spTgt spid="12">
                                            <p:txEl>
                                              <p:pRg st="2" end="2"/>
                                            </p:txEl>
                                          </p:spTgt>
                                        </p:tgtEl>
                                      </p:cBhvr>
                                    </p:animEffect>
                                  </p:childTnLst>
                                </p:cTn>
                              </p:par>
                              <p:par>
                                <p:cTn id="40" presetID="10" presetClass="exit" presetSubtype="0" fill="hold" grpId="3"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10" presetClass="exit" presetSubtype="0" fill="hold" grpId="1" nodeType="withEffect">
                                  <p:stCondLst>
                                    <p:cond delay="50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par>
                                <p:cTn id="49" presetID="1" presetClass="mediacall" presetSubtype="0" fill="hold" nodeType="withEffect">
                                  <p:stCondLst>
                                    <p:cond delay="1000"/>
                                  </p:stCondLst>
                                  <p:childTnLst>
                                    <p:cmd type="call" cmd="playFrom(0.0)">
                                      <p:cBhvr>
                                        <p:cTn id="50" dur="45124" fill="hold"/>
                                        <p:tgtEl>
                                          <p:spTgt spid="16"/>
                                        </p:tgtEl>
                                      </p:cBhvr>
                                    </p:cmd>
                                  </p:childTnLst>
                                </p:cTn>
                              </p:par>
                            </p:childTnLst>
                          </p:cTn>
                        </p:par>
                        <p:par>
                          <p:cTn id="51" fill="hold">
                            <p:stCondLst>
                              <p:cond delay="46124"/>
                            </p:stCondLst>
                            <p:childTnLst>
                              <p:par>
                                <p:cTn id="52" presetID="3" presetClass="mediacall" presetSubtype="0" fill="hold" nodeType="afterEffect">
                                  <p:stCondLst>
                                    <p:cond delay="0"/>
                                  </p:stCondLst>
                                  <p:childTnLst>
                                    <p:cmd type="call" cmd="stop">
                                      <p:cBhvr>
                                        <p:cTn id="53" dur="1" fill="hold"/>
                                        <p:tgtEl>
                                          <p:spTgt spid="16"/>
                                        </p:tgtEl>
                                      </p:cBhvr>
                                    </p:cmd>
                                  </p:childTnLst>
                                </p:cTn>
                              </p:par>
                              <p:par>
                                <p:cTn id="54" presetID="10" presetClass="entr" presetSubtype="0" fill="hold" grpId="4"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13"/>
                </p:tgtEl>
              </p:cMediaNode>
            </p:audio>
            <p:audio>
              <p:cMediaNode vol="80000">
                <p:cTn id="58" fill="hold" display="0">
                  <p:stCondLst>
                    <p:cond delay="indefinite"/>
                  </p:stCondLst>
                  <p:endCondLst>
                    <p:cond evt="onStopAudio" delay="0">
                      <p:tgtEl>
                        <p:sldTgt/>
                      </p:tgtEl>
                    </p:cond>
                  </p:endCondLst>
                </p:cTn>
                <p:tgtEl>
                  <p:spTgt spid="15"/>
                </p:tgtEl>
              </p:cMediaNode>
            </p:audio>
            <p:audio>
              <p:cMediaNode vol="80000">
                <p:cTn id="59" fill="hold" display="0">
                  <p:stCondLst>
                    <p:cond delay="indefinite"/>
                  </p:stCondLst>
                  <p:endCondLst>
                    <p:cond evt="onStopAudio" delay="0">
                      <p:tgtEl>
                        <p:sldTgt/>
                      </p:tgtEl>
                    </p:cond>
                  </p:endCondLst>
                </p:cTn>
                <p:tgtEl>
                  <p:spTgt spid="16"/>
                </p:tgtEl>
              </p:cMediaNode>
            </p:audio>
          </p:childTnLst>
        </p:cTn>
      </p:par>
    </p:tnLst>
    <p:bldLst>
      <p:bldP spid="2" grpId="0" animBg="1"/>
      <p:bldP spid="7" grpId="0" animBg="1"/>
      <p:bldP spid="7" grpId="1" animBg="1"/>
      <p:bldP spid="10" grpId="0" animBg="1"/>
      <p:bldP spid="10" grpId="1" animBg="1"/>
      <p:bldP spid="10" grpId="2" animBg="1"/>
      <p:bldP spid="10" grpId="3" animBg="1"/>
      <p:bldP spid="10" grpId="4"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92E182-F753-4288-BDFB-3EA3480698C2}"/>
              </a:ext>
            </a:extLst>
          </p:cNvPr>
          <p:cNvSpPr>
            <a:spLocks noGrp="1"/>
          </p:cNvSpPr>
          <p:nvPr>
            <p:ph idx="1"/>
          </p:nvPr>
        </p:nvSpPr>
        <p:spPr/>
        <p:txBody>
          <a:bodyPr/>
          <a:lstStyle/>
          <a:p>
            <a:pPr marL="285750" indent="-285750">
              <a:buFont typeface="Arial" panose="020B0604020202020204" pitchFamily="34" charset="0"/>
              <a:buChar char="•"/>
            </a:pPr>
            <a:r>
              <a:rPr lang="en-AU" dirty="0"/>
              <a:t>More serious failures are less accepted</a:t>
            </a:r>
          </a:p>
          <a:p>
            <a:pPr marL="285750" indent="-285750">
              <a:buFont typeface="Arial" panose="020B0604020202020204" pitchFamily="34" charset="0"/>
              <a:buChar char="•"/>
            </a:pPr>
            <a:r>
              <a:rPr lang="en-AU" dirty="0"/>
              <a:t>Immature safety systems consider only loss failures</a:t>
            </a:r>
          </a:p>
          <a:p>
            <a:pPr marL="285750" indent="-285750">
              <a:buFont typeface="Arial" panose="020B0604020202020204" pitchFamily="34" charset="0"/>
              <a:buChar char="•"/>
            </a:pPr>
            <a:r>
              <a:rPr lang="en-AU" dirty="0"/>
              <a:t>Mature safety system also consider no-loss failures</a:t>
            </a:r>
          </a:p>
        </p:txBody>
      </p:sp>
      <p:sp>
        <p:nvSpPr>
          <p:cNvPr id="3" name="Title 2">
            <a:extLst>
              <a:ext uri="{FF2B5EF4-FFF2-40B4-BE49-F238E27FC236}">
                <a16:creationId xmlns:a16="http://schemas.microsoft.com/office/drawing/2014/main" id="{5D5ECE1D-6343-44CC-85C8-08035616DB20}"/>
              </a:ext>
            </a:extLst>
          </p:cNvPr>
          <p:cNvSpPr>
            <a:spLocks noGrp="1"/>
          </p:cNvSpPr>
          <p:nvPr>
            <p:ph type="title"/>
          </p:nvPr>
        </p:nvSpPr>
        <p:spPr/>
        <p:txBody>
          <a:bodyPr/>
          <a:lstStyle/>
          <a:p>
            <a:r>
              <a:rPr lang="en-AU" dirty="0"/>
              <a:t>Failure recognition</a:t>
            </a:r>
          </a:p>
        </p:txBody>
      </p:sp>
      <p:sp>
        <p:nvSpPr>
          <p:cNvPr id="4" name="Footer Placeholder 3">
            <a:extLst>
              <a:ext uri="{FF2B5EF4-FFF2-40B4-BE49-F238E27FC236}">
                <a16:creationId xmlns:a16="http://schemas.microsoft.com/office/drawing/2014/main" id="{9D2D168F-DD78-472B-875F-D2ADDA7AC013}"/>
              </a:ext>
            </a:extLst>
          </p:cNvPr>
          <p:cNvSpPr>
            <a:spLocks noGrp="1"/>
          </p:cNvSpPr>
          <p:nvPr>
            <p:ph type="ftr" sz="quarter" idx="10"/>
          </p:nvPr>
        </p:nvSpPr>
        <p:spPr/>
        <p:txBody>
          <a:bodyPr/>
          <a:lstStyle/>
          <a:p>
            <a:r>
              <a:rPr lang="en-US" dirty="0"/>
              <a:t>Module 1, Snippet 2</a:t>
            </a:r>
          </a:p>
        </p:txBody>
      </p:sp>
      <p:sp>
        <p:nvSpPr>
          <p:cNvPr id="6" name="Text Placeholder 5">
            <a:extLst>
              <a:ext uri="{FF2B5EF4-FFF2-40B4-BE49-F238E27FC236}">
                <a16:creationId xmlns:a16="http://schemas.microsoft.com/office/drawing/2014/main" id="{7A3251B3-9FB4-493A-89C3-60B7EAE33A51}"/>
              </a:ext>
            </a:extLst>
          </p:cNvPr>
          <p:cNvSpPr>
            <a:spLocks noGrp="1"/>
          </p:cNvSpPr>
          <p:nvPr>
            <p:ph type="body" sz="quarter" idx="13"/>
          </p:nvPr>
        </p:nvSpPr>
        <p:spPr/>
        <p:txBody>
          <a:bodyPr/>
          <a:lstStyle/>
          <a:p>
            <a:r>
              <a:rPr lang="en-AU" dirty="0"/>
              <a:t>Source: Centre for Automotive Safety Research</a:t>
            </a:r>
          </a:p>
          <a:p>
            <a:endParaRPr lang="en-AU" dirty="0"/>
          </a:p>
        </p:txBody>
      </p:sp>
      <p:sp>
        <p:nvSpPr>
          <p:cNvPr id="7" name="Slide Number Placeholder 6">
            <a:extLst>
              <a:ext uri="{FF2B5EF4-FFF2-40B4-BE49-F238E27FC236}">
                <a16:creationId xmlns:a16="http://schemas.microsoft.com/office/drawing/2014/main" id="{311D7E20-876D-4B95-A153-883837D86163}"/>
              </a:ext>
            </a:extLst>
          </p:cNvPr>
          <p:cNvSpPr>
            <a:spLocks noGrp="1"/>
          </p:cNvSpPr>
          <p:nvPr>
            <p:ph type="sldNum" sz="quarter" idx="11"/>
          </p:nvPr>
        </p:nvSpPr>
        <p:spPr/>
        <p:txBody>
          <a:bodyPr/>
          <a:lstStyle/>
          <a:p>
            <a:fld id="{A9D36E53-D99A-0F41-B3E8-EF235B9A2E23}" type="slidenum">
              <a:rPr lang="en-US" smtClean="0"/>
              <a:pPr/>
              <a:t>14</a:t>
            </a:fld>
            <a:endParaRPr lang="en-US" dirty="0"/>
          </a:p>
        </p:txBody>
      </p:sp>
      <p:pic>
        <p:nvPicPr>
          <p:cNvPr id="9" name="Picture Placeholder 13" descr="A close up of a map&#10;&#10;Description automatically generated">
            <a:extLst>
              <a:ext uri="{FF2B5EF4-FFF2-40B4-BE49-F238E27FC236}">
                <a16:creationId xmlns:a16="http://schemas.microsoft.com/office/drawing/2014/main" id="{C2688198-A1AC-437F-87D8-B27C65E66E51}"/>
              </a:ext>
            </a:extLst>
          </p:cNvPr>
          <p:cNvPicPr>
            <a:picLocks noGrp="1" noChangeAspect="1"/>
          </p:cNvPicPr>
          <p:nvPr>
            <p:ph type="pic" sz="quarter" idx="12"/>
          </p:nvPr>
        </p:nvPicPr>
        <p:blipFill>
          <a:blip r:embed="rId9"/>
          <a:srcRect t="7793" b="7793"/>
          <a:stretch>
            <a:fillRect/>
          </a:stretch>
        </p:blipFill>
        <p:spPr>
          <a:xfrm>
            <a:off x="4649788" y="1549400"/>
            <a:ext cx="4494212" cy="4351338"/>
          </a:xfrm>
        </p:spPr>
      </p:pic>
      <p:sp>
        <p:nvSpPr>
          <p:cNvPr id="10" name="Rectangle 9">
            <a:extLst>
              <a:ext uri="{FF2B5EF4-FFF2-40B4-BE49-F238E27FC236}">
                <a16:creationId xmlns:a16="http://schemas.microsoft.com/office/drawing/2014/main" id="{8DE625BC-BB2A-42AB-BAE5-48CDCAA3FE05}"/>
              </a:ext>
            </a:extLst>
          </p:cNvPr>
          <p:cNvSpPr/>
          <p:nvPr/>
        </p:nvSpPr>
        <p:spPr>
          <a:xfrm>
            <a:off x="4649788" y="1549400"/>
            <a:ext cx="1579562" cy="4351531"/>
          </a:xfrm>
          <a:prstGeom prst="rect">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ight Brace 10">
            <a:extLst>
              <a:ext uri="{FF2B5EF4-FFF2-40B4-BE49-F238E27FC236}">
                <a16:creationId xmlns:a16="http://schemas.microsoft.com/office/drawing/2014/main" id="{A843FE5D-7AA8-44D7-8286-4A50C8B11580}"/>
              </a:ext>
            </a:extLst>
          </p:cNvPr>
          <p:cNvSpPr/>
          <p:nvPr/>
        </p:nvSpPr>
        <p:spPr>
          <a:xfrm>
            <a:off x="5879500" y="1549400"/>
            <a:ext cx="144000" cy="216000"/>
          </a:xfrm>
          <a:prstGeom prst="rightBrace">
            <a:avLst/>
          </a:prstGeom>
          <a:ln w="25400">
            <a:solidFill>
              <a:srgbClr val="01A0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srgbClr val="01A0DF"/>
              </a:solidFill>
            </a:endParaRPr>
          </a:p>
        </p:txBody>
      </p:sp>
      <p:sp>
        <p:nvSpPr>
          <p:cNvPr id="12" name="TextBox 11">
            <a:extLst>
              <a:ext uri="{FF2B5EF4-FFF2-40B4-BE49-F238E27FC236}">
                <a16:creationId xmlns:a16="http://schemas.microsoft.com/office/drawing/2014/main" id="{6614D414-A403-424D-948B-4DA3CF93B67D}"/>
              </a:ext>
            </a:extLst>
          </p:cNvPr>
          <p:cNvSpPr txBox="1"/>
          <p:nvPr/>
        </p:nvSpPr>
        <p:spPr>
          <a:xfrm>
            <a:off x="4305763" y="1449303"/>
            <a:ext cx="1579563" cy="369332"/>
          </a:xfrm>
          <a:prstGeom prst="rect">
            <a:avLst/>
          </a:prstGeom>
          <a:noFill/>
        </p:spPr>
        <p:txBody>
          <a:bodyPr wrap="square" rtlCol="0">
            <a:spAutoFit/>
          </a:bodyPr>
          <a:lstStyle/>
          <a:p>
            <a:pPr algn="r"/>
            <a:r>
              <a:rPr lang="en-AU" dirty="0">
                <a:solidFill>
                  <a:srgbClr val="01A0DF"/>
                </a:solidFill>
              </a:rPr>
              <a:t>Investigated</a:t>
            </a:r>
          </a:p>
        </p:txBody>
      </p:sp>
      <p:sp>
        <p:nvSpPr>
          <p:cNvPr id="13" name="TextBox 12">
            <a:extLst>
              <a:ext uri="{FF2B5EF4-FFF2-40B4-BE49-F238E27FC236}">
                <a16:creationId xmlns:a16="http://schemas.microsoft.com/office/drawing/2014/main" id="{50258440-7A66-4145-A8DE-F3116E2F06D1}"/>
              </a:ext>
            </a:extLst>
          </p:cNvPr>
          <p:cNvSpPr txBox="1"/>
          <p:nvPr/>
        </p:nvSpPr>
        <p:spPr>
          <a:xfrm>
            <a:off x="4305763" y="1900157"/>
            <a:ext cx="1579563" cy="369332"/>
          </a:xfrm>
          <a:prstGeom prst="rect">
            <a:avLst/>
          </a:prstGeom>
          <a:noFill/>
        </p:spPr>
        <p:txBody>
          <a:bodyPr wrap="square" rtlCol="0">
            <a:spAutoFit/>
          </a:bodyPr>
          <a:lstStyle/>
          <a:p>
            <a:pPr algn="r"/>
            <a:r>
              <a:rPr lang="en-AU" dirty="0">
                <a:solidFill>
                  <a:srgbClr val="01A0DF"/>
                </a:solidFill>
              </a:rPr>
              <a:t>Documented</a:t>
            </a:r>
          </a:p>
        </p:txBody>
      </p:sp>
      <p:sp>
        <p:nvSpPr>
          <p:cNvPr id="14" name="Right Brace 13">
            <a:extLst>
              <a:ext uri="{FF2B5EF4-FFF2-40B4-BE49-F238E27FC236}">
                <a16:creationId xmlns:a16="http://schemas.microsoft.com/office/drawing/2014/main" id="{32B1C677-F149-4FBA-99E2-062D30F7AF38}"/>
              </a:ext>
            </a:extLst>
          </p:cNvPr>
          <p:cNvSpPr/>
          <p:nvPr/>
        </p:nvSpPr>
        <p:spPr>
          <a:xfrm>
            <a:off x="5879500" y="1819228"/>
            <a:ext cx="144000" cy="540000"/>
          </a:xfrm>
          <a:prstGeom prst="rightBrace">
            <a:avLst/>
          </a:prstGeom>
          <a:ln w="25400">
            <a:solidFill>
              <a:srgbClr val="01A0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srgbClr val="01A0DF"/>
              </a:solidFill>
            </a:endParaRPr>
          </a:p>
        </p:txBody>
      </p:sp>
      <p:sp>
        <p:nvSpPr>
          <p:cNvPr id="15" name="Right Brace 14">
            <a:extLst>
              <a:ext uri="{FF2B5EF4-FFF2-40B4-BE49-F238E27FC236}">
                <a16:creationId xmlns:a16="http://schemas.microsoft.com/office/drawing/2014/main" id="{0C1011E5-EFE9-40B2-84EB-0142AC359754}"/>
              </a:ext>
            </a:extLst>
          </p:cNvPr>
          <p:cNvSpPr/>
          <p:nvPr/>
        </p:nvSpPr>
        <p:spPr>
          <a:xfrm>
            <a:off x="5879500" y="2421276"/>
            <a:ext cx="144000" cy="3456000"/>
          </a:xfrm>
          <a:prstGeom prst="rightBrace">
            <a:avLst/>
          </a:prstGeom>
          <a:ln w="25400">
            <a:solidFill>
              <a:srgbClr val="F8801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srgbClr val="01A0DF"/>
              </a:solidFill>
            </a:endParaRPr>
          </a:p>
        </p:txBody>
      </p:sp>
      <p:sp>
        <p:nvSpPr>
          <p:cNvPr id="16" name="TextBox 15">
            <a:extLst>
              <a:ext uri="{FF2B5EF4-FFF2-40B4-BE49-F238E27FC236}">
                <a16:creationId xmlns:a16="http://schemas.microsoft.com/office/drawing/2014/main" id="{8A742595-4F0B-47E2-A69A-A7B003376710}"/>
              </a:ext>
            </a:extLst>
          </p:cNvPr>
          <p:cNvSpPr txBox="1"/>
          <p:nvPr/>
        </p:nvSpPr>
        <p:spPr>
          <a:xfrm>
            <a:off x="4173968" y="3945317"/>
            <a:ext cx="1711358" cy="369332"/>
          </a:xfrm>
          <a:prstGeom prst="rect">
            <a:avLst/>
          </a:prstGeom>
          <a:noFill/>
        </p:spPr>
        <p:txBody>
          <a:bodyPr wrap="square" rtlCol="0">
            <a:spAutoFit/>
          </a:bodyPr>
          <a:lstStyle/>
          <a:p>
            <a:pPr algn="r"/>
            <a:r>
              <a:rPr lang="en-AU" dirty="0">
                <a:solidFill>
                  <a:srgbClr val="F8801C"/>
                </a:solidFill>
              </a:rPr>
              <a:t>Not considered</a:t>
            </a:r>
          </a:p>
        </p:txBody>
      </p:sp>
      <p:sp>
        <p:nvSpPr>
          <p:cNvPr id="17" name="TextBox 16">
            <a:extLst>
              <a:ext uri="{FF2B5EF4-FFF2-40B4-BE49-F238E27FC236}">
                <a16:creationId xmlns:a16="http://schemas.microsoft.com/office/drawing/2014/main" id="{959BB7D8-B8A2-41A9-9239-4F333A33EE45}"/>
              </a:ext>
            </a:extLst>
          </p:cNvPr>
          <p:cNvSpPr txBox="1"/>
          <p:nvPr/>
        </p:nvSpPr>
        <p:spPr>
          <a:xfrm>
            <a:off x="4305764" y="1707785"/>
            <a:ext cx="1579563" cy="369332"/>
          </a:xfrm>
          <a:prstGeom prst="rect">
            <a:avLst/>
          </a:prstGeom>
          <a:noFill/>
        </p:spPr>
        <p:txBody>
          <a:bodyPr wrap="square" rtlCol="0">
            <a:spAutoFit/>
          </a:bodyPr>
          <a:lstStyle/>
          <a:p>
            <a:pPr algn="r"/>
            <a:r>
              <a:rPr lang="en-AU" dirty="0">
                <a:solidFill>
                  <a:srgbClr val="01A0DF"/>
                </a:solidFill>
              </a:rPr>
              <a:t>Investigated</a:t>
            </a:r>
          </a:p>
        </p:txBody>
      </p:sp>
      <p:sp>
        <p:nvSpPr>
          <p:cNvPr id="18" name="Right Brace 17">
            <a:extLst>
              <a:ext uri="{FF2B5EF4-FFF2-40B4-BE49-F238E27FC236}">
                <a16:creationId xmlns:a16="http://schemas.microsoft.com/office/drawing/2014/main" id="{CF56D2B9-BDB4-43B0-898A-7DA37A7D26E6}"/>
              </a:ext>
            </a:extLst>
          </p:cNvPr>
          <p:cNvSpPr/>
          <p:nvPr/>
        </p:nvSpPr>
        <p:spPr>
          <a:xfrm>
            <a:off x="5885325" y="1561131"/>
            <a:ext cx="144000" cy="792000"/>
          </a:xfrm>
          <a:prstGeom prst="rightBrace">
            <a:avLst/>
          </a:prstGeom>
          <a:ln w="25400">
            <a:solidFill>
              <a:srgbClr val="01A0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srgbClr val="01A0DF"/>
              </a:solidFill>
            </a:endParaRPr>
          </a:p>
        </p:txBody>
      </p:sp>
      <p:sp>
        <p:nvSpPr>
          <p:cNvPr id="19" name="TextBox 18">
            <a:extLst>
              <a:ext uri="{FF2B5EF4-FFF2-40B4-BE49-F238E27FC236}">
                <a16:creationId xmlns:a16="http://schemas.microsoft.com/office/drawing/2014/main" id="{AD2214E5-F17A-421F-995D-01EFE7B16A45}"/>
              </a:ext>
            </a:extLst>
          </p:cNvPr>
          <p:cNvSpPr txBox="1"/>
          <p:nvPr/>
        </p:nvSpPr>
        <p:spPr>
          <a:xfrm>
            <a:off x="4023361" y="3820882"/>
            <a:ext cx="1861966" cy="646331"/>
          </a:xfrm>
          <a:prstGeom prst="rect">
            <a:avLst/>
          </a:prstGeom>
          <a:noFill/>
        </p:spPr>
        <p:txBody>
          <a:bodyPr wrap="square" rtlCol="0">
            <a:spAutoFit/>
          </a:bodyPr>
          <a:lstStyle/>
          <a:p>
            <a:pPr algn="r"/>
            <a:r>
              <a:rPr lang="en-AU" dirty="0">
                <a:solidFill>
                  <a:srgbClr val="01A0DF"/>
                </a:solidFill>
              </a:rPr>
              <a:t>Investigated or documented</a:t>
            </a:r>
          </a:p>
        </p:txBody>
      </p:sp>
      <p:sp>
        <p:nvSpPr>
          <p:cNvPr id="20" name="Right Brace 19">
            <a:extLst>
              <a:ext uri="{FF2B5EF4-FFF2-40B4-BE49-F238E27FC236}">
                <a16:creationId xmlns:a16="http://schemas.microsoft.com/office/drawing/2014/main" id="{7F890079-0071-4C92-8E2A-6008557C1ECB}"/>
              </a:ext>
            </a:extLst>
          </p:cNvPr>
          <p:cNvSpPr/>
          <p:nvPr/>
        </p:nvSpPr>
        <p:spPr>
          <a:xfrm>
            <a:off x="5885325" y="2419906"/>
            <a:ext cx="144000" cy="3456000"/>
          </a:xfrm>
          <a:prstGeom prst="rightBrace">
            <a:avLst/>
          </a:prstGeom>
          <a:ln w="25400">
            <a:solidFill>
              <a:srgbClr val="01A0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srgbClr val="01A0DF"/>
              </a:solidFill>
            </a:endParaRPr>
          </a:p>
        </p:txBody>
      </p:sp>
      <p:sp>
        <p:nvSpPr>
          <p:cNvPr id="21" name="Arrow: Down 20">
            <a:extLst>
              <a:ext uri="{FF2B5EF4-FFF2-40B4-BE49-F238E27FC236}">
                <a16:creationId xmlns:a16="http://schemas.microsoft.com/office/drawing/2014/main" id="{4F96B982-CC4E-4680-A3DB-F890FD6C9714}"/>
              </a:ext>
            </a:extLst>
          </p:cNvPr>
          <p:cNvSpPr/>
          <p:nvPr/>
        </p:nvSpPr>
        <p:spPr>
          <a:xfrm>
            <a:off x="8515350" y="1561131"/>
            <a:ext cx="628650" cy="4339800"/>
          </a:xfrm>
          <a:prstGeom prst="downArrow">
            <a:avLst/>
          </a:prstGeom>
          <a:solidFill>
            <a:srgbClr val="0E1429"/>
          </a:solidFill>
          <a:ln>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vert="vert" lIns="36000" rIns="0" rtlCol="0" anchor="ctr" anchorCtr="0"/>
          <a:lstStyle/>
          <a:p>
            <a:pPr algn="ctr"/>
            <a:r>
              <a:rPr lang="en-AU" sz="2000" dirty="0">
                <a:latin typeface="+mj-lt"/>
              </a:rPr>
              <a:t>Acceptability</a:t>
            </a:r>
          </a:p>
        </p:txBody>
      </p:sp>
      <p:sp>
        <p:nvSpPr>
          <p:cNvPr id="22" name="Arrow: Chevron 21">
            <a:extLst>
              <a:ext uri="{FF2B5EF4-FFF2-40B4-BE49-F238E27FC236}">
                <a16:creationId xmlns:a16="http://schemas.microsoft.com/office/drawing/2014/main" id="{2A2B0B96-DFC2-452B-80A8-AB2D32720E8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4" name="TAC_MOD1_SNIP2_SLIDE_14_PARA_A">
            <a:hlinkClick r:id="" action="ppaction://media"/>
            <a:extLst>
              <a:ext uri="{FF2B5EF4-FFF2-40B4-BE49-F238E27FC236}">
                <a16:creationId xmlns:a16="http://schemas.microsoft.com/office/drawing/2014/main" id="{F817ACA7-FCD7-486B-8010-7F894B21014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25803" y="0"/>
            <a:ext cx="609600" cy="609600"/>
          </a:xfrm>
          <a:prstGeom prst="rect">
            <a:avLst/>
          </a:prstGeom>
        </p:spPr>
      </p:pic>
      <p:pic>
        <p:nvPicPr>
          <p:cNvPr id="25" name="TAC_MOD1_SNIP2_SLIDE_14_PARA_B">
            <a:hlinkClick r:id="" action="ppaction://media"/>
            <a:extLst>
              <a:ext uri="{FF2B5EF4-FFF2-40B4-BE49-F238E27FC236}">
                <a16:creationId xmlns:a16="http://schemas.microsoft.com/office/drawing/2014/main" id="{96E3CFF2-57D7-4971-B5B9-8259FA8BE05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25803" y="773472"/>
            <a:ext cx="609600" cy="609600"/>
          </a:xfrm>
          <a:prstGeom prst="rect">
            <a:avLst/>
          </a:prstGeom>
        </p:spPr>
      </p:pic>
      <p:pic>
        <p:nvPicPr>
          <p:cNvPr id="26" name="TAC_MOD1_SNIP2_SLIDE_14_PARA_C">
            <a:hlinkClick r:id="" action="ppaction://media"/>
            <a:extLst>
              <a:ext uri="{FF2B5EF4-FFF2-40B4-BE49-F238E27FC236}">
                <a16:creationId xmlns:a16="http://schemas.microsoft.com/office/drawing/2014/main" id="{3FB042A1-0844-4389-A3D6-2454131BB5EF}"/>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325803" y="1546944"/>
            <a:ext cx="609600" cy="609600"/>
          </a:xfrm>
          <a:prstGeom prst="rect">
            <a:avLst/>
          </a:prstGeom>
        </p:spPr>
      </p:pic>
    </p:spTree>
    <p:extLst>
      <p:ext uri="{BB962C8B-B14F-4D97-AF65-F5344CB8AC3E}">
        <p14:creationId xmlns:p14="http://schemas.microsoft.com/office/powerpoint/2010/main" val="5254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 presetClass="mediacall" presetSubtype="0" fill="hold" nodeType="withEffect">
                                  <p:stCondLst>
                                    <p:cond delay="1000"/>
                                  </p:stCondLst>
                                  <p:childTnLst>
                                    <p:cmd type="call" cmd="playFrom(0.0)">
                                      <p:cBhvr>
                                        <p:cTn id="12" dur="44185" fill="hold"/>
                                        <p:tgtEl>
                                          <p:spTgt spid="24"/>
                                        </p:tgtEl>
                                      </p:cBhvr>
                                    </p:cmd>
                                  </p:childTnLst>
                                </p:cTn>
                              </p:par>
                            </p:childTnLst>
                          </p:cTn>
                        </p:par>
                        <p:par>
                          <p:cTn id="13" fill="hold">
                            <p:stCondLst>
                              <p:cond delay="45185"/>
                            </p:stCondLst>
                            <p:childTnLst>
                              <p:par>
                                <p:cTn id="14" presetID="3" presetClass="mediacall" presetSubtype="0" fill="hold" nodeType="afterEffect">
                                  <p:stCondLst>
                                    <p:cond delay="0"/>
                                  </p:stCondLst>
                                  <p:childTnLst>
                                    <p:cmd type="call" cmd="stop">
                                      <p:cBhvr>
                                        <p:cTn id="15" dur="1" fill="hold"/>
                                        <p:tgtEl>
                                          <p:spTgt spid="24"/>
                                        </p:tgtEl>
                                      </p:cBhvr>
                                    </p:cmd>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500"/>
                                        <p:tgtEl>
                                          <p:spTgt spid="2">
                                            <p:txEl>
                                              <p:pRg st="1" end="1"/>
                                            </p:txEl>
                                          </p:spTgt>
                                        </p:tgtEl>
                                      </p:cBhvr>
                                    </p:animEffect>
                                  </p:childTnLst>
                                </p:cTn>
                              </p:par>
                              <p:par>
                                <p:cTn id="24" presetID="10" presetClass="exit" presetSubtype="0" fill="hold" grpId="1" nodeType="withEffect">
                                  <p:stCondLst>
                                    <p:cond delay="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1" nodeType="withEffect">
                                  <p:stCondLst>
                                    <p:cond delay="5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10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100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 presetClass="mediacall" presetSubtype="0" fill="hold" nodeType="withEffect">
                                  <p:stCondLst>
                                    <p:cond delay="1000"/>
                                  </p:stCondLst>
                                  <p:childTnLst>
                                    <p:cmd type="call" cmd="playFrom(0.0)">
                                      <p:cBhvr>
                                        <p:cTn id="52" dur="22770" fill="hold"/>
                                        <p:tgtEl>
                                          <p:spTgt spid="25"/>
                                        </p:tgtEl>
                                      </p:cBhvr>
                                    </p:cmd>
                                  </p:childTnLst>
                                </p:cTn>
                              </p:par>
                            </p:childTnLst>
                          </p:cTn>
                        </p:par>
                        <p:par>
                          <p:cTn id="53" fill="hold">
                            <p:stCondLst>
                              <p:cond delay="23770"/>
                            </p:stCondLst>
                            <p:childTnLst>
                              <p:par>
                                <p:cTn id="54" presetID="3" presetClass="mediacall" presetSubtype="0" fill="hold" nodeType="afterEffect">
                                  <p:stCondLst>
                                    <p:cond delay="0"/>
                                  </p:stCondLst>
                                  <p:childTnLst>
                                    <p:cmd type="call" cmd="stop">
                                      <p:cBhvr>
                                        <p:cTn id="55" dur="1" fill="hold"/>
                                        <p:tgtEl>
                                          <p:spTgt spid="25"/>
                                        </p:tgtEl>
                                      </p:cBhvr>
                                    </p:cmd>
                                  </p:childTnLst>
                                </p:cTn>
                              </p:par>
                              <p:par>
                                <p:cTn id="56" presetID="10" presetClass="entr" presetSubtype="0" fill="hold" grpId="2"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
                                            <p:txEl>
                                              <p:pRg st="2" end="2"/>
                                            </p:txEl>
                                          </p:spTgt>
                                        </p:tgtEl>
                                        <p:attrNameLst>
                                          <p:attrName>style.visibility</p:attrName>
                                        </p:attrNameLst>
                                      </p:cBhvr>
                                      <p:to>
                                        <p:strVal val="visible"/>
                                      </p:to>
                                    </p:set>
                                    <p:animEffect transition="in" filter="fade">
                                      <p:cBhvr>
                                        <p:cTn id="63" dur="500"/>
                                        <p:tgtEl>
                                          <p:spTgt spid="2">
                                            <p:txEl>
                                              <p:pRg st="2" end="2"/>
                                            </p:txEl>
                                          </p:spTgt>
                                        </p:tgtEl>
                                      </p:cBhvr>
                                    </p:animEffect>
                                  </p:childTnLst>
                                </p:cTn>
                              </p:par>
                              <p:par>
                                <p:cTn id="64" presetID="10" presetClass="exit" presetSubtype="0" fill="hold" grpId="3" nodeType="withEffect">
                                  <p:stCondLst>
                                    <p:cond delay="0"/>
                                  </p:stCondLst>
                                  <p:childTnLst>
                                    <p:animEffect transition="out" filter="fade">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par>
                                <p:cTn id="67" presetID="10" presetClass="entr" presetSubtype="0" fill="hold" grpId="0" nodeType="withEffect">
                                  <p:stCondLst>
                                    <p:cond delay="50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par>
                                <p:cTn id="70" presetID="10" presetClass="entr" presetSubtype="0" fill="hold" grpId="0" nodeType="withEffect">
                                  <p:stCondLst>
                                    <p:cond delay="50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par>
                                <p:cTn id="73" presetID="10" presetClass="entr" presetSubtype="0" fill="hold" grpId="0" nodeType="withEffect">
                                  <p:stCondLst>
                                    <p:cond delay="50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par>
                                <p:cTn id="76" presetID="10" presetClass="entr" presetSubtype="0" fill="hold" grpId="0" nodeType="withEffect">
                                  <p:stCondLst>
                                    <p:cond delay="50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par>
                                <p:cTn id="79" presetID="10" presetClass="exit" presetSubtype="0" fill="hold" grpId="1" nodeType="withEffect">
                                  <p:stCondLst>
                                    <p:cond delay="50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par>
                                <p:cTn id="82" presetID="10" presetClass="exit" presetSubtype="0" fill="hold" grpId="1" nodeType="withEffect">
                                  <p:stCondLst>
                                    <p:cond delay="50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0" presetClass="exit" presetSubtype="0" fill="hold" grpId="1" nodeType="withEffect">
                                  <p:stCondLst>
                                    <p:cond delay="50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10" presetClass="exit" presetSubtype="0" fill="hold" grpId="1" nodeType="withEffect">
                                  <p:stCondLst>
                                    <p:cond delay="500"/>
                                  </p:stCondLst>
                                  <p:childTnLst>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par>
                                <p:cTn id="91" presetID="10" presetClass="exit" presetSubtype="0" fill="hold" grpId="1" nodeType="withEffect">
                                  <p:stCondLst>
                                    <p:cond delay="500"/>
                                  </p:stCondLst>
                                  <p:childTnLst>
                                    <p:animEffect transition="out" filter="fade">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par>
                                <p:cTn id="94" presetID="10" presetClass="exit" presetSubtype="0" fill="hold" grpId="1" nodeType="withEffect">
                                  <p:stCondLst>
                                    <p:cond delay="50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 presetClass="mediacall" presetSubtype="0" fill="hold" nodeType="withEffect">
                                  <p:stCondLst>
                                    <p:cond delay="1000"/>
                                  </p:stCondLst>
                                  <p:childTnLst>
                                    <p:cmd type="call" cmd="playFrom(0.0)">
                                      <p:cBhvr>
                                        <p:cTn id="98" dur="23083" fill="hold"/>
                                        <p:tgtEl>
                                          <p:spTgt spid="26"/>
                                        </p:tgtEl>
                                      </p:cBhvr>
                                    </p:cmd>
                                  </p:childTnLst>
                                </p:cTn>
                              </p:par>
                            </p:childTnLst>
                          </p:cTn>
                        </p:par>
                        <p:par>
                          <p:cTn id="99" fill="hold">
                            <p:stCondLst>
                              <p:cond delay="24083"/>
                            </p:stCondLst>
                            <p:childTnLst>
                              <p:par>
                                <p:cTn id="100" presetID="3" presetClass="mediacall" presetSubtype="0" fill="hold" nodeType="afterEffect">
                                  <p:stCondLst>
                                    <p:cond delay="0"/>
                                  </p:stCondLst>
                                  <p:childTnLst>
                                    <p:cmd type="call" cmd="stop">
                                      <p:cBhvr>
                                        <p:cTn id="101" dur="1" fill="hold"/>
                                        <p:tgtEl>
                                          <p:spTgt spid="26"/>
                                        </p:tgtEl>
                                      </p:cBhvr>
                                    </p:cmd>
                                  </p:childTnLst>
                                </p:cTn>
                              </p:par>
                              <p:par>
                                <p:cTn id="102" presetID="10" presetClass="entr" presetSubtype="0" fill="hold" grpId="4"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5" fill="hold" display="0">
                  <p:stCondLst>
                    <p:cond delay="indefinite"/>
                  </p:stCondLst>
                  <p:endCondLst>
                    <p:cond evt="onStopAudio" delay="0">
                      <p:tgtEl>
                        <p:sldTgt/>
                      </p:tgtEl>
                    </p:cond>
                  </p:endCondLst>
                </p:cTn>
                <p:tgtEl>
                  <p:spTgt spid="24"/>
                </p:tgtEl>
              </p:cMediaNode>
            </p:audio>
            <p:audio>
              <p:cMediaNode vol="80000">
                <p:cTn id="106" fill="hold" display="0">
                  <p:stCondLst>
                    <p:cond delay="indefinite"/>
                  </p:stCondLst>
                  <p:endCondLst>
                    <p:cond evt="onStopAudio" delay="0">
                      <p:tgtEl>
                        <p:sldTgt/>
                      </p:tgtEl>
                    </p:cond>
                  </p:endCondLst>
                </p:cTn>
                <p:tgtEl>
                  <p:spTgt spid="25"/>
                </p:tgtEl>
              </p:cMediaNode>
            </p:audio>
            <p:audio>
              <p:cMediaNode vol="80000">
                <p:cTn id="107" fill="hold" display="0">
                  <p:stCondLst>
                    <p:cond delay="indefinite"/>
                  </p:stCondLst>
                  <p:endCondLst>
                    <p:cond evt="onStopAudio" delay="0">
                      <p:tgtEl>
                        <p:sldTgt/>
                      </p:tgtEl>
                    </p:cond>
                  </p:endCondLst>
                </p:cTn>
                <p:tgtEl>
                  <p:spTgt spid="26"/>
                </p:tgtEl>
              </p:cMediaNode>
            </p:audio>
          </p:childTnLst>
        </p:cTn>
      </p:par>
    </p:tnLst>
    <p:bldLst>
      <p:bldP spid="10" grpId="0" animBg="1"/>
      <p:bldP spid="11" grpId="0" animBg="1"/>
      <p:bldP spid="11" grpId="1" animBg="1"/>
      <p:bldP spid="12" grpId="0"/>
      <p:bldP spid="12" grpId="1"/>
      <p:bldP spid="13" grpId="0"/>
      <p:bldP spid="13" grpId="1"/>
      <p:bldP spid="14" grpId="0" animBg="1"/>
      <p:bldP spid="14" grpId="1" animBg="1"/>
      <p:bldP spid="15" grpId="0" animBg="1"/>
      <p:bldP spid="15" grpId="1" animBg="1"/>
      <p:bldP spid="16" grpId="0"/>
      <p:bldP spid="16" grpId="1"/>
      <p:bldP spid="17" grpId="0"/>
      <p:bldP spid="18" grpId="0" animBg="1"/>
      <p:bldP spid="19" grpId="0"/>
      <p:bldP spid="20" grpId="0" animBg="1"/>
      <p:bldP spid="21" grpId="0" animBg="1"/>
      <p:bldP spid="21" grpId="1" animBg="1"/>
      <p:bldP spid="22" grpId="0" animBg="1"/>
      <p:bldP spid="22" grpId="1" animBg="1"/>
      <p:bldP spid="22" grpId="2" animBg="1"/>
      <p:bldP spid="22" grpId="3" animBg="1"/>
      <p:bldP spid="22" grpId="4"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C21C28-D3E0-4527-BFE8-E58DAC1AC41E}"/>
              </a:ext>
            </a:extLst>
          </p:cNvPr>
          <p:cNvSpPr>
            <a:spLocks noGrp="1"/>
          </p:cNvSpPr>
          <p:nvPr>
            <p:ph idx="1"/>
          </p:nvPr>
        </p:nvSpPr>
        <p:spPr/>
        <p:txBody>
          <a:bodyPr>
            <a:normAutofit/>
          </a:bodyPr>
          <a:lstStyle/>
          <a:p>
            <a:pPr marL="285750" indent="-285750">
              <a:buFont typeface="Arial" panose="020B0604020202020204" pitchFamily="34" charset="0"/>
              <a:buChar char="•"/>
            </a:pPr>
            <a:r>
              <a:rPr lang="en-AU" dirty="0"/>
              <a:t>Initial poor safety culture</a:t>
            </a:r>
          </a:p>
          <a:p>
            <a:pPr marL="285750" indent="-285750">
              <a:buFont typeface="Arial" panose="020B0604020202020204" pitchFamily="34" charset="0"/>
              <a:buChar char="•"/>
            </a:pPr>
            <a:r>
              <a:rPr lang="en-AU" dirty="0"/>
              <a:t>Implementation of formal safety systems</a:t>
            </a:r>
          </a:p>
          <a:p>
            <a:pPr marL="285750" indent="-285750">
              <a:buFont typeface="Arial" panose="020B0604020202020204" pitchFamily="34" charset="0"/>
              <a:buChar char="•"/>
            </a:pPr>
            <a:r>
              <a:rPr lang="en-AU" dirty="0"/>
              <a:t>All accidents and incidents reported and investigated</a:t>
            </a:r>
          </a:p>
        </p:txBody>
      </p:sp>
      <p:sp>
        <p:nvSpPr>
          <p:cNvPr id="3" name="Title 2">
            <a:extLst>
              <a:ext uri="{FF2B5EF4-FFF2-40B4-BE49-F238E27FC236}">
                <a16:creationId xmlns:a16="http://schemas.microsoft.com/office/drawing/2014/main" id="{959CEA7A-A60D-4430-A234-BB1EF14E9B79}"/>
              </a:ext>
            </a:extLst>
          </p:cNvPr>
          <p:cNvSpPr>
            <a:spLocks noGrp="1"/>
          </p:cNvSpPr>
          <p:nvPr>
            <p:ph type="title"/>
          </p:nvPr>
        </p:nvSpPr>
        <p:spPr/>
        <p:txBody>
          <a:bodyPr/>
          <a:lstStyle/>
          <a:p>
            <a:r>
              <a:rPr lang="en-AU" dirty="0"/>
              <a:t>Aviation incident reporting</a:t>
            </a:r>
          </a:p>
        </p:txBody>
      </p:sp>
      <p:sp>
        <p:nvSpPr>
          <p:cNvPr id="4" name="Footer Placeholder 3">
            <a:extLst>
              <a:ext uri="{FF2B5EF4-FFF2-40B4-BE49-F238E27FC236}">
                <a16:creationId xmlns:a16="http://schemas.microsoft.com/office/drawing/2014/main" id="{4A93643D-501B-4055-A52F-3EE5A4F2AE3D}"/>
              </a:ext>
            </a:extLst>
          </p:cNvPr>
          <p:cNvSpPr>
            <a:spLocks noGrp="1"/>
          </p:cNvSpPr>
          <p:nvPr>
            <p:ph type="ftr" sz="quarter" idx="10"/>
          </p:nvPr>
        </p:nvSpPr>
        <p:spPr/>
        <p:txBody>
          <a:bodyPr/>
          <a:lstStyle/>
          <a:p>
            <a:r>
              <a:rPr lang="en-US" dirty="0"/>
              <a:t>Module 1, Snippet 2</a:t>
            </a:r>
          </a:p>
        </p:txBody>
      </p:sp>
      <p:sp>
        <p:nvSpPr>
          <p:cNvPr id="6" name="Text Placeholder 5">
            <a:extLst>
              <a:ext uri="{FF2B5EF4-FFF2-40B4-BE49-F238E27FC236}">
                <a16:creationId xmlns:a16="http://schemas.microsoft.com/office/drawing/2014/main" id="{168748F7-0130-4682-971E-65A009974630}"/>
              </a:ext>
            </a:extLst>
          </p:cNvPr>
          <p:cNvSpPr>
            <a:spLocks noGrp="1"/>
          </p:cNvSpPr>
          <p:nvPr>
            <p:ph type="body" sz="quarter" idx="13"/>
          </p:nvPr>
        </p:nvSpPr>
        <p:spPr/>
        <p:txBody>
          <a:bodyPr/>
          <a:lstStyle/>
          <a:p>
            <a:r>
              <a:rPr lang="en-AU" dirty="0"/>
              <a:t>Source: </a:t>
            </a:r>
            <a:r>
              <a:rPr lang="en-AU" dirty="0">
                <a:hlinkClick r:id="rId9" tooltip="https://www.flickr.com/photos/johnwardell/125588728">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0" tooltip="https://creativecommons.org/licenses/by-nc-nd/3.0/">
                  <a:extLst>
                    <a:ext uri="{A12FA001-AC4F-418D-AE19-62706E023703}">
                      <ahyp:hlinkClr xmlns:ahyp="http://schemas.microsoft.com/office/drawing/2018/hyperlinkcolor" val="tx"/>
                    </a:ext>
                  </a:extLst>
                </a:hlinkClick>
              </a:rPr>
              <a:t>CC BY-NC-ND</a:t>
            </a:r>
            <a:endParaRPr lang="en-AU" dirty="0"/>
          </a:p>
          <a:p>
            <a:endParaRPr lang="en-AU" dirty="0"/>
          </a:p>
        </p:txBody>
      </p:sp>
      <p:sp>
        <p:nvSpPr>
          <p:cNvPr id="7" name="Slide Number Placeholder 6">
            <a:extLst>
              <a:ext uri="{FF2B5EF4-FFF2-40B4-BE49-F238E27FC236}">
                <a16:creationId xmlns:a16="http://schemas.microsoft.com/office/drawing/2014/main" id="{E0EE40E9-15D2-4272-A7A8-4B99922864FE}"/>
              </a:ext>
            </a:extLst>
          </p:cNvPr>
          <p:cNvSpPr>
            <a:spLocks noGrp="1"/>
          </p:cNvSpPr>
          <p:nvPr>
            <p:ph type="sldNum" sz="quarter" idx="11"/>
          </p:nvPr>
        </p:nvSpPr>
        <p:spPr/>
        <p:txBody>
          <a:bodyPr/>
          <a:lstStyle/>
          <a:p>
            <a:fld id="{A9D36E53-D99A-0F41-B3E8-EF235B9A2E23}" type="slidenum">
              <a:rPr lang="en-US" smtClean="0"/>
              <a:pPr/>
              <a:t>15</a:t>
            </a:fld>
            <a:endParaRPr lang="en-US" dirty="0"/>
          </a:p>
        </p:txBody>
      </p:sp>
      <p:pic>
        <p:nvPicPr>
          <p:cNvPr id="28" name="Picture Placeholder 27" descr="A large air plane flying in the sky&#10;&#10;Description automatically generated">
            <a:extLst>
              <a:ext uri="{FF2B5EF4-FFF2-40B4-BE49-F238E27FC236}">
                <a16:creationId xmlns:a16="http://schemas.microsoft.com/office/drawing/2014/main" id="{52ACBE1B-8603-421B-BAE4-0C294C16A646}"/>
              </a:ext>
            </a:extLst>
          </p:cNvPr>
          <p:cNvPicPr>
            <a:picLocks noGrp="1" noChangeAspect="1"/>
          </p:cNvPicPr>
          <p:nvPr>
            <p:ph type="pic" sz="quarter" idx="12"/>
          </p:nvPr>
        </p:nvPicPr>
        <p:blipFill rotWithShape="1">
          <a:blip r:embed="rId11">
            <a:extLst>
              <a:ext uri="{837473B0-CC2E-450A-ABE3-18F120FF3D39}">
                <a1611:picAttrSrcUrl xmlns:a1611="http://schemas.microsoft.com/office/drawing/2016/11/main" r:id="rId9"/>
              </a:ext>
            </a:extLst>
          </a:blip>
          <a:srcRect l="9225" r="21213"/>
          <a:stretch/>
        </p:blipFill>
        <p:spPr>
          <a:xfrm>
            <a:off x="4649788" y="1549593"/>
            <a:ext cx="4494212" cy="4351338"/>
          </a:xfrm>
        </p:spPr>
      </p:pic>
      <p:sp>
        <p:nvSpPr>
          <p:cNvPr id="8" name="Arrow: Chevron 7">
            <a:extLst>
              <a:ext uri="{FF2B5EF4-FFF2-40B4-BE49-F238E27FC236}">
                <a16:creationId xmlns:a16="http://schemas.microsoft.com/office/drawing/2014/main" id="{BA0DCF9E-8E33-4FEE-8FE2-29563CADA429}"/>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1" name="TAC_MOD1_SNIP2_SLIDE_15_PARA_A">
            <a:hlinkClick r:id="" action="ppaction://media"/>
            <a:extLst>
              <a:ext uri="{FF2B5EF4-FFF2-40B4-BE49-F238E27FC236}">
                <a16:creationId xmlns:a16="http://schemas.microsoft.com/office/drawing/2014/main" id="{0E858DF7-4EFA-4C60-B1FF-D793B22581A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91650" y="0"/>
            <a:ext cx="609600" cy="609600"/>
          </a:xfrm>
          <a:prstGeom prst="rect">
            <a:avLst/>
          </a:prstGeom>
        </p:spPr>
      </p:pic>
      <p:pic>
        <p:nvPicPr>
          <p:cNvPr id="12" name="TAC_MOD1_SNIP2_SLIDE_15_PARA_B">
            <a:hlinkClick r:id="" action="ppaction://media"/>
            <a:extLst>
              <a:ext uri="{FF2B5EF4-FFF2-40B4-BE49-F238E27FC236}">
                <a16:creationId xmlns:a16="http://schemas.microsoft.com/office/drawing/2014/main" id="{92583BEA-4981-4974-A05E-37B52F22331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91650" y="773472"/>
            <a:ext cx="609600" cy="609600"/>
          </a:xfrm>
          <a:prstGeom prst="rect">
            <a:avLst/>
          </a:prstGeom>
        </p:spPr>
      </p:pic>
      <p:pic>
        <p:nvPicPr>
          <p:cNvPr id="13" name="TAC_MOD1_SNIP2_SLIDE_15_PARA_C">
            <a:hlinkClick r:id="" action="ppaction://media"/>
            <a:extLst>
              <a:ext uri="{FF2B5EF4-FFF2-40B4-BE49-F238E27FC236}">
                <a16:creationId xmlns:a16="http://schemas.microsoft.com/office/drawing/2014/main" id="{6237532E-45EC-4E8B-B7F0-A1F96E192E6B}"/>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91650" y="1549593"/>
            <a:ext cx="609600" cy="609600"/>
          </a:xfrm>
          <a:prstGeom prst="rect">
            <a:avLst/>
          </a:prstGeom>
        </p:spPr>
      </p:pic>
    </p:spTree>
    <p:extLst>
      <p:ext uri="{BB962C8B-B14F-4D97-AF65-F5344CB8AC3E}">
        <p14:creationId xmlns:p14="http://schemas.microsoft.com/office/powerpoint/2010/main" val="332641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 presetClass="mediacall" presetSubtype="0" fill="hold" nodeType="withEffect">
                                  <p:stCondLst>
                                    <p:cond delay="1000"/>
                                  </p:stCondLst>
                                  <p:childTnLst>
                                    <p:cmd type="call" cmd="playFrom(0.0)">
                                      <p:cBhvr>
                                        <p:cTn id="15" dur="27883" fill="hold"/>
                                        <p:tgtEl>
                                          <p:spTgt spid="11"/>
                                        </p:tgtEl>
                                      </p:cBhvr>
                                    </p:cmd>
                                  </p:childTnLst>
                                </p:cTn>
                              </p:par>
                            </p:childTnLst>
                          </p:cTn>
                        </p:par>
                        <p:par>
                          <p:cTn id="16" fill="hold">
                            <p:stCondLst>
                              <p:cond delay="28883"/>
                            </p:stCondLst>
                            <p:childTnLst>
                              <p:par>
                                <p:cTn id="17" presetID="3" presetClass="mediacall" presetSubtype="0" fill="hold" nodeType="afterEffect">
                                  <p:stCondLst>
                                    <p:cond delay="0"/>
                                  </p:stCondLst>
                                  <p:childTnLst>
                                    <p:cmd type="call" cmd="stop">
                                      <p:cBhvr>
                                        <p:cTn id="18" dur="1" fill="hold"/>
                                        <p:tgtEl>
                                          <p:spTgt spid="11"/>
                                        </p:tgtEl>
                                      </p:cBhvr>
                                    </p:cmd>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8639" fill="hold"/>
                                        <p:tgtEl>
                                          <p:spTgt spid="12"/>
                                        </p:tgtEl>
                                      </p:cBhvr>
                                    </p:cmd>
                                  </p:childTnLst>
                                </p:cTn>
                              </p:par>
                            </p:childTnLst>
                          </p:cTn>
                        </p:par>
                        <p:par>
                          <p:cTn id="32" fill="hold">
                            <p:stCondLst>
                              <p:cond delay="29639"/>
                            </p:stCondLst>
                            <p:childTnLst>
                              <p:par>
                                <p:cTn id="33" presetID="3" presetClass="mediacall" presetSubtype="0" fill="hold" nodeType="afterEffect">
                                  <p:stCondLst>
                                    <p:cond delay="0"/>
                                  </p:stCondLst>
                                  <p:childTnLst>
                                    <p:cmd type="call" cmd="stop">
                                      <p:cBhvr>
                                        <p:cTn id="34" dur="1" fill="hold"/>
                                        <p:tgtEl>
                                          <p:spTgt spid="12"/>
                                        </p:tgtEl>
                                      </p:cBhvr>
                                    </p:cmd>
                                  </p:childTnLst>
                                </p:cTn>
                              </p:par>
                              <p:par>
                                <p:cTn id="35" presetID="10" presetClass="entr" presetSubtype="0" fill="hold" grpId="2"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 presetClass="mediacall" presetSubtype="0" fill="hold" nodeType="withEffect">
                                  <p:stCondLst>
                                    <p:cond delay="1000"/>
                                  </p:stCondLst>
                                  <p:childTnLst>
                                    <p:cmd type="call" cmd="playFrom(0.0)">
                                      <p:cBhvr>
                                        <p:cTn id="47" dur="32630" fill="hold"/>
                                        <p:tgtEl>
                                          <p:spTgt spid="13"/>
                                        </p:tgtEl>
                                      </p:cBhvr>
                                    </p:cmd>
                                  </p:childTnLst>
                                </p:cTn>
                              </p:par>
                            </p:childTnLst>
                          </p:cTn>
                        </p:par>
                        <p:par>
                          <p:cTn id="48" fill="hold">
                            <p:stCondLst>
                              <p:cond delay="33630"/>
                            </p:stCondLst>
                            <p:childTnLst>
                              <p:par>
                                <p:cTn id="49" presetID="3" presetClass="mediacall" presetSubtype="0" fill="hold" nodeType="afterEffect">
                                  <p:stCondLst>
                                    <p:cond delay="0"/>
                                  </p:stCondLst>
                                  <p:childTnLst>
                                    <p:cmd type="call" cmd="stop">
                                      <p:cBhvr>
                                        <p:cTn id="50" dur="1" fill="hold"/>
                                        <p:tgtEl>
                                          <p:spTgt spid="13"/>
                                        </p:tgtEl>
                                      </p:cBhvr>
                                    </p:cmd>
                                  </p:childTnLst>
                                </p:cTn>
                              </p:par>
                              <p:par>
                                <p:cTn id="51" presetID="10" presetClass="entr" presetSubtype="0" fill="hold" grpId="4"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1"/>
                </p:tgtEl>
              </p:cMediaNode>
            </p:audio>
            <p:audio>
              <p:cMediaNode vol="80000">
                <p:cTn id="55" fill="hold" display="0">
                  <p:stCondLst>
                    <p:cond delay="indefinite"/>
                  </p:stCondLst>
                  <p:endCondLst>
                    <p:cond evt="onStopAudio" delay="0">
                      <p:tgtEl>
                        <p:sldTgt/>
                      </p:tgtEl>
                    </p:cond>
                  </p:endCondLst>
                </p:cTn>
                <p:tgtEl>
                  <p:spTgt spid="12"/>
                </p:tgtEl>
              </p:cMediaNode>
            </p:audio>
            <p:audio>
              <p:cMediaNode vol="80000">
                <p:cTn id="56" fill="hold" display="0">
                  <p:stCondLst>
                    <p:cond delay="indefinite"/>
                  </p:stCondLst>
                  <p:endCondLst>
                    <p:cond evt="onStopAudio" delay="0">
                      <p:tgtEl>
                        <p:sldTgt/>
                      </p:tgtEl>
                    </p:cond>
                  </p:endCondLst>
                </p:cTn>
                <p:tgtEl>
                  <p:spTgt spid="13"/>
                </p:tgtEl>
              </p:cMediaNode>
            </p:audio>
          </p:childTnLst>
        </p:cTn>
      </p:par>
    </p:tnLst>
    <p:bldLst>
      <p:bldP spid="6" grpId="0" build="p"/>
      <p:bldP spid="8" grpId="0" animBg="1"/>
      <p:bldP spid="8" grpId="1" animBg="1"/>
      <p:bldP spid="8" grpId="2" animBg="1"/>
      <p:bldP spid="8" grpId="3" animBg="1"/>
      <p:bldP spid="8" grpId="4"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292BF6-D076-495C-BD26-C2C399EEFF29}"/>
              </a:ext>
            </a:extLst>
          </p:cNvPr>
          <p:cNvSpPr>
            <a:spLocks noGrp="1"/>
          </p:cNvSpPr>
          <p:nvPr>
            <p:ph type="body" sz="quarter" idx="10"/>
          </p:nvPr>
        </p:nvSpPr>
        <p:spPr/>
        <p:txBody>
          <a:bodyPr/>
          <a:lstStyle/>
          <a:p>
            <a:r>
              <a:rPr lang="en-AU" dirty="0"/>
              <a:t>1.1</a:t>
            </a:r>
          </a:p>
        </p:txBody>
      </p:sp>
      <p:sp>
        <p:nvSpPr>
          <p:cNvPr id="3" name="Text Placeholder 2">
            <a:extLst>
              <a:ext uri="{FF2B5EF4-FFF2-40B4-BE49-F238E27FC236}">
                <a16:creationId xmlns:a16="http://schemas.microsoft.com/office/drawing/2014/main" id="{A953FB7F-43B3-464F-8735-9C44B6C4DA80}"/>
              </a:ext>
            </a:extLst>
          </p:cNvPr>
          <p:cNvSpPr>
            <a:spLocks noGrp="1"/>
          </p:cNvSpPr>
          <p:nvPr>
            <p:ph type="body" sz="quarter" idx="11"/>
          </p:nvPr>
        </p:nvSpPr>
        <p:spPr/>
        <p:txBody>
          <a:bodyPr/>
          <a:lstStyle/>
          <a:p>
            <a:r>
              <a:rPr lang="en-AU"/>
              <a:t>01 Jul </a:t>
            </a:r>
            <a:r>
              <a:rPr lang="en-AU" dirty="0"/>
              <a:t>2020</a:t>
            </a:r>
          </a:p>
        </p:txBody>
      </p:sp>
      <p:sp>
        <p:nvSpPr>
          <p:cNvPr id="4" name="Slide Number Placeholder 3">
            <a:extLst>
              <a:ext uri="{FF2B5EF4-FFF2-40B4-BE49-F238E27FC236}">
                <a16:creationId xmlns:a16="http://schemas.microsoft.com/office/drawing/2014/main" id="{DFA09AEE-FBCF-4CA8-87AA-DB05864E4815}"/>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2CDBD5AB-A254-4522-A7F2-7AFC5AE838D5}"/>
              </a:ext>
            </a:extLst>
          </p:cNvPr>
          <p:cNvSpPr>
            <a:spLocks noGrp="1"/>
          </p:cNvSpPr>
          <p:nvPr>
            <p:ph type="ftr" sz="quarter" idx="13"/>
          </p:nvPr>
        </p:nvSpPr>
        <p:spPr/>
        <p:txBody>
          <a:bodyPr/>
          <a:lstStyle/>
          <a:p>
            <a:r>
              <a:rPr lang="en-US" dirty="0"/>
              <a:t>Module 1, Snippet 2</a:t>
            </a:r>
          </a:p>
        </p:txBody>
      </p:sp>
      <p:sp>
        <p:nvSpPr>
          <p:cNvPr id="6" name="Arrow: Chevron 5">
            <a:extLst>
              <a:ext uri="{FF2B5EF4-FFF2-40B4-BE49-F238E27FC236}">
                <a16:creationId xmlns:a16="http://schemas.microsoft.com/office/drawing/2014/main" id="{02196A80-D79D-4484-8076-EAB1C27E618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978738218"/>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1, Snippet 2</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How does harm occur?</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3196310" y="4745885"/>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Mechanisms of failure</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6026395" y="286126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Outcomes of failure</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854363" y="3835937"/>
            <a:ext cx="1124235" cy="1559660"/>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4389041" y="3108532"/>
            <a:ext cx="1452623" cy="1822085"/>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3" name="TAC_MOD1_SNIP2_SLIDE_03_PARA_A">
            <a:hlinkClick r:id="" action="ppaction://media"/>
            <a:extLst>
              <a:ext uri="{FF2B5EF4-FFF2-40B4-BE49-F238E27FC236}">
                <a16:creationId xmlns:a16="http://schemas.microsoft.com/office/drawing/2014/main" id="{50D1CF6B-860A-413A-8FFB-0F09E2F21F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5365"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9406" fill="hold"/>
                                        <p:tgtEl>
                                          <p:spTgt spid="3"/>
                                        </p:tgtEl>
                                      </p:cBhvr>
                                    </p:cmd>
                                  </p:childTnLst>
                                </p:cTn>
                              </p:par>
                            </p:childTnLst>
                          </p:cTn>
                        </p:par>
                        <p:par>
                          <p:cTn id="7" fill="hold">
                            <p:stCondLst>
                              <p:cond delay="20406"/>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05F5544-A78B-4ECE-A588-75530969A204}"/>
              </a:ext>
            </a:extLst>
          </p:cNvPr>
          <p:cNvSpPr>
            <a:spLocks noGrp="1"/>
          </p:cNvSpPr>
          <p:nvPr>
            <p:ph type="body" sz="quarter" idx="10"/>
          </p:nvPr>
        </p:nvSpPr>
        <p:spPr/>
        <p:txBody>
          <a:bodyPr/>
          <a:lstStyle/>
          <a:p>
            <a:r>
              <a:rPr lang="en-AU" dirty="0"/>
              <a:t>How does harm occur?</a:t>
            </a:r>
          </a:p>
        </p:txBody>
      </p:sp>
      <p:sp>
        <p:nvSpPr>
          <p:cNvPr id="4" name="Slide Number Placeholder 3">
            <a:extLst>
              <a:ext uri="{FF2B5EF4-FFF2-40B4-BE49-F238E27FC236}">
                <a16:creationId xmlns:a16="http://schemas.microsoft.com/office/drawing/2014/main" id="{9E81D111-C6F4-4AB3-801A-50ED3B0E19DD}"/>
              </a:ext>
            </a:extLst>
          </p:cNvPr>
          <p:cNvSpPr>
            <a:spLocks noGrp="1"/>
          </p:cNvSpPr>
          <p:nvPr>
            <p:ph type="sldNum" sz="quarter" idx="11"/>
          </p:nvPr>
        </p:nvSpPr>
        <p:spPr/>
        <p:txBody>
          <a:bodyPr/>
          <a:lstStyle/>
          <a:p>
            <a:fld id="{A9D36E53-D99A-0F41-B3E8-EF235B9A2E23}" type="slidenum">
              <a:rPr lang="en-US" smtClean="0"/>
              <a:pPr/>
              <a:t>4</a:t>
            </a:fld>
            <a:endParaRPr lang="en-US" dirty="0"/>
          </a:p>
        </p:txBody>
      </p:sp>
      <p:sp>
        <p:nvSpPr>
          <p:cNvPr id="5" name="Footer Placeholder 4">
            <a:extLst>
              <a:ext uri="{FF2B5EF4-FFF2-40B4-BE49-F238E27FC236}">
                <a16:creationId xmlns:a16="http://schemas.microsoft.com/office/drawing/2014/main" id="{8FCDFBD9-D360-4561-85BD-EF872588F4A2}"/>
              </a:ext>
            </a:extLst>
          </p:cNvPr>
          <p:cNvSpPr>
            <a:spLocks noGrp="1"/>
          </p:cNvSpPr>
          <p:nvPr>
            <p:ph type="ftr" sz="quarter" idx="12"/>
          </p:nvPr>
        </p:nvSpPr>
        <p:spPr/>
        <p:txBody>
          <a:bodyPr/>
          <a:lstStyle/>
          <a:p>
            <a:r>
              <a:rPr lang="en-US" dirty="0"/>
              <a:t>Module 1, Snippet 2</a:t>
            </a:r>
          </a:p>
        </p:txBody>
      </p:sp>
      <p:pic>
        <p:nvPicPr>
          <p:cNvPr id="3" name="TAC_MOD1_SNIP2_SLIDE_04_PARA_A">
            <a:hlinkClick r:id="" action="ppaction://media"/>
            <a:extLst>
              <a:ext uri="{FF2B5EF4-FFF2-40B4-BE49-F238E27FC236}">
                <a16:creationId xmlns:a16="http://schemas.microsoft.com/office/drawing/2014/main" id="{BDC7001F-9FED-4972-AD3A-15F433614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5560" y="0"/>
            <a:ext cx="609600" cy="609600"/>
          </a:xfrm>
          <a:prstGeom prst="rect">
            <a:avLst/>
          </a:prstGeom>
        </p:spPr>
      </p:pic>
    </p:spTree>
    <p:extLst>
      <p:ext uri="{BB962C8B-B14F-4D97-AF65-F5344CB8AC3E}">
        <p14:creationId xmlns:p14="http://schemas.microsoft.com/office/powerpoint/2010/main" val="326830276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3390" fill="hold"/>
                                        <p:tgtEl>
                                          <p:spTgt spid="3"/>
                                        </p:tgtEl>
                                      </p:cBhvr>
                                    </p:cmd>
                                  </p:childTnLst>
                                </p:cTn>
                              </p:par>
                            </p:childTnLst>
                          </p:cTn>
                        </p:par>
                        <p:par>
                          <p:cTn id="7" fill="hold">
                            <p:stCondLst>
                              <p:cond delay="4390"/>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C886F-28E2-4B9D-A292-A59BDE6BD219}"/>
              </a:ext>
            </a:extLst>
          </p:cNvPr>
          <p:cNvSpPr>
            <a:spLocks noGrp="1"/>
          </p:cNvSpPr>
          <p:nvPr>
            <p:ph type="title"/>
          </p:nvPr>
        </p:nvSpPr>
        <p:spPr/>
        <p:txBody>
          <a:bodyPr/>
          <a:lstStyle/>
          <a:p>
            <a:r>
              <a:rPr lang="en-AU" dirty="0"/>
              <a:t>Mechanisms of harm</a:t>
            </a:r>
          </a:p>
        </p:txBody>
      </p:sp>
      <p:sp>
        <p:nvSpPr>
          <p:cNvPr id="4" name="Footer Placeholder 3">
            <a:extLst>
              <a:ext uri="{FF2B5EF4-FFF2-40B4-BE49-F238E27FC236}">
                <a16:creationId xmlns:a16="http://schemas.microsoft.com/office/drawing/2014/main" id="{928354C7-AA3B-43FD-AB6E-1271ECE50419}"/>
              </a:ext>
            </a:extLst>
          </p:cNvPr>
          <p:cNvSpPr>
            <a:spLocks noGrp="1"/>
          </p:cNvSpPr>
          <p:nvPr>
            <p:ph type="ftr" sz="quarter" idx="10"/>
          </p:nvPr>
        </p:nvSpPr>
        <p:spPr/>
        <p:txBody>
          <a:bodyPr/>
          <a:lstStyle/>
          <a:p>
            <a:r>
              <a:rPr lang="en-US" dirty="0"/>
              <a:t>Module 1, Snippet 2</a:t>
            </a:r>
          </a:p>
        </p:txBody>
      </p:sp>
      <p:sp>
        <p:nvSpPr>
          <p:cNvPr id="3" name="Slide Number Placeholder 2">
            <a:extLst>
              <a:ext uri="{FF2B5EF4-FFF2-40B4-BE49-F238E27FC236}">
                <a16:creationId xmlns:a16="http://schemas.microsoft.com/office/drawing/2014/main" id="{A4A6E184-CC79-4512-83CA-86EB538DD535}"/>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10" name="TextBox 14">
            <a:extLst>
              <a:ext uri="{FF2B5EF4-FFF2-40B4-BE49-F238E27FC236}">
                <a16:creationId xmlns:a16="http://schemas.microsoft.com/office/drawing/2014/main" id="{97285E8E-C522-F143-BBC5-71473E32C44C}"/>
              </a:ext>
            </a:extLst>
          </p:cNvPr>
          <p:cNvSpPr txBox="1"/>
          <p:nvPr/>
        </p:nvSpPr>
        <p:spPr>
          <a:xfrm>
            <a:off x="1136144" y="4020503"/>
            <a:ext cx="121473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dirty="0">
                <a:solidFill>
                  <a:schemeClr val="bg1"/>
                </a:solidFill>
              </a:rPr>
              <a:t>Physical</a:t>
            </a:r>
          </a:p>
        </p:txBody>
      </p:sp>
      <p:sp>
        <p:nvSpPr>
          <p:cNvPr id="11" name="TextBox 15">
            <a:extLst>
              <a:ext uri="{FF2B5EF4-FFF2-40B4-BE49-F238E27FC236}">
                <a16:creationId xmlns:a16="http://schemas.microsoft.com/office/drawing/2014/main" id="{93804280-7567-8546-8731-023A286F180E}"/>
              </a:ext>
            </a:extLst>
          </p:cNvPr>
          <p:cNvSpPr txBox="1"/>
          <p:nvPr/>
        </p:nvSpPr>
        <p:spPr>
          <a:xfrm>
            <a:off x="3008352" y="4004629"/>
            <a:ext cx="121473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dirty="0">
                <a:solidFill>
                  <a:schemeClr val="bg1"/>
                </a:solidFill>
              </a:rPr>
              <a:t>Chemical</a:t>
            </a:r>
          </a:p>
        </p:txBody>
      </p:sp>
      <p:sp>
        <p:nvSpPr>
          <p:cNvPr id="12" name="TextBox 16">
            <a:extLst>
              <a:ext uri="{FF2B5EF4-FFF2-40B4-BE49-F238E27FC236}">
                <a16:creationId xmlns:a16="http://schemas.microsoft.com/office/drawing/2014/main" id="{BF248178-8599-EE4A-B086-FC4A3ED576A2}"/>
              </a:ext>
            </a:extLst>
          </p:cNvPr>
          <p:cNvSpPr txBox="1"/>
          <p:nvPr/>
        </p:nvSpPr>
        <p:spPr>
          <a:xfrm>
            <a:off x="4889371" y="4004629"/>
            <a:ext cx="121473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dirty="0">
                <a:solidFill>
                  <a:schemeClr val="bg1"/>
                </a:solidFill>
              </a:rPr>
              <a:t>Biological</a:t>
            </a:r>
          </a:p>
        </p:txBody>
      </p:sp>
      <p:sp>
        <p:nvSpPr>
          <p:cNvPr id="13" name="TextBox 17">
            <a:extLst>
              <a:ext uri="{FF2B5EF4-FFF2-40B4-BE49-F238E27FC236}">
                <a16:creationId xmlns:a16="http://schemas.microsoft.com/office/drawing/2014/main" id="{7F651ABF-3FB0-F947-9578-C11DBE10E6FE}"/>
              </a:ext>
            </a:extLst>
          </p:cNvPr>
          <p:cNvSpPr txBox="1"/>
          <p:nvPr/>
        </p:nvSpPr>
        <p:spPr>
          <a:xfrm>
            <a:off x="6689571" y="4020503"/>
            <a:ext cx="121473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dirty="0">
                <a:solidFill>
                  <a:schemeClr val="bg1"/>
                </a:solidFill>
              </a:rPr>
              <a:t>Electrical</a:t>
            </a:r>
          </a:p>
        </p:txBody>
      </p:sp>
      <p:pic>
        <p:nvPicPr>
          <p:cNvPr id="14" name="Picture 13">
            <a:extLst>
              <a:ext uri="{FF2B5EF4-FFF2-40B4-BE49-F238E27FC236}">
                <a16:creationId xmlns:a16="http://schemas.microsoft.com/office/drawing/2014/main" id="{F5E00877-921F-1941-A912-FBA723312F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2261" y="2468166"/>
            <a:ext cx="163404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211491-8F48-494D-A3B9-CB28D3E7EE5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633" b="8372"/>
          <a:stretch/>
        </p:blipFill>
        <p:spPr bwMode="auto">
          <a:xfrm>
            <a:off x="6507510" y="2468166"/>
            <a:ext cx="1694229"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drawing&#10;&#10;Description automatically generated">
            <a:extLst>
              <a:ext uri="{FF2B5EF4-FFF2-40B4-BE49-F238E27FC236}">
                <a16:creationId xmlns:a16="http://schemas.microsoft.com/office/drawing/2014/main" id="{6D5AFE0A-9A5C-4110-B753-11C0A19C820F}"/>
              </a:ext>
            </a:extLst>
          </p:cNvPr>
          <p:cNvPicPr>
            <a:picLocks noChangeAspect="1"/>
          </p:cNvPicPr>
          <p:nvPr/>
        </p:nvPicPr>
        <p:blipFill>
          <a:blip r:embed="rId9"/>
          <a:stretch>
            <a:fillRect/>
          </a:stretch>
        </p:blipFill>
        <p:spPr>
          <a:xfrm>
            <a:off x="4889371" y="2469029"/>
            <a:ext cx="1276350" cy="1438275"/>
          </a:xfrm>
          <a:prstGeom prst="rect">
            <a:avLst/>
          </a:prstGeom>
        </p:spPr>
      </p:pic>
      <p:pic>
        <p:nvPicPr>
          <p:cNvPr id="21" name="Picture 20" descr="A picture containing indoor, sitting, table, lit&#10;&#10;Description automatically generated">
            <a:extLst>
              <a:ext uri="{FF2B5EF4-FFF2-40B4-BE49-F238E27FC236}">
                <a16:creationId xmlns:a16="http://schemas.microsoft.com/office/drawing/2014/main" id="{69954062-B535-467A-B380-1F2F9D2090E0}"/>
              </a:ext>
            </a:extLst>
          </p:cNvPr>
          <p:cNvPicPr>
            <a:picLocks noChangeAspect="1"/>
          </p:cNvPicPr>
          <p:nvPr/>
        </p:nvPicPr>
        <p:blipFill>
          <a:blip r:embed="rId10"/>
          <a:stretch>
            <a:fillRect/>
          </a:stretch>
        </p:blipFill>
        <p:spPr>
          <a:xfrm>
            <a:off x="2963353" y="2468166"/>
            <a:ext cx="1495425" cy="1438275"/>
          </a:xfrm>
          <a:prstGeom prst="rect">
            <a:avLst/>
          </a:prstGeom>
        </p:spPr>
      </p:pic>
      <p:sp>
        <p:nvSpPr>
          <p:cNvPr id="15" name="Arrow: Chevron 14">
            <a:extLst>
              <a:ext uri="{FF2B5EF4-FFF2-40B4-BE49-F238E27FC236}">
                <a16:creationId xmlns:a16="http://schemas.microsoft.com/office/drawing/2014/main" id="{ACB7F096-05D9-4E8B-BC89-41882F03719D}"/>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7" name="TAC_MOD1_SNIP2_SLIDE_05_PARA_A">
            <a:hlinkClick r:id="" action="ppaction://media"/>
            <a:extLst>
              <a:ext uri="{FF2B5EF4-FFF2-40B4-BE49-F238E27FC236}">
                <a16:creationId xmlns:a16="http://schemas.microsoft.com/office/drawing/2014/main" id="{3E7EFF2A-9A7C-44DA-874A-01282A544A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66583" y="0"/>
            <a:ext cx="609600" cy="609600"/>
          </a:xfrm>
          <a:prstGeom prst="rect">
            <a:avLst/>
          </a:prstGeom>
        </p:spPr>
      </p:pic>
      <p:pic>
        <p:nvPicPr>
          <p:cNvPr id="8" name="TAC_MOD1_SNIP2_SLIDE_05_PARA_B">
            <a:hlinkClick r:id="" action="ppaction://media"/>
            <a:extLst>
              <a:ext uri="{FF2B5EF4-FFF2-40B4-BE49-F238E27FC236}">
                <a16:creationId xmlns:a16="http://schemas.microsoft.com/office/drawing/2014/main" id="{157A0B01-1DD8-4EAA-A4B7-26BDC0357B8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66583" y="773472"/>
            <a:ext cx="609600" cy="609600"/>
          </a:xfrm>
          <a:prstGeom prst="rect">
            <a:avLst/>
          </a:prstGeom>
        </p:spPr>
      </p:pic>
    </p:spTree>
    <p:extLst>
      <p:ext uri="{BB962C8B-B14F-4D97-AF65-F5344CB8AC3E}">
        <p14:creationId xmlns:p14="http://schemas.microsoft.com/office/powerpoint/2010/main" val="152797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8884" fill="hold"/>
                                        <p:tgtEl>
                                          <p:spTgt spid="7"/>
                                        </p:tgtEl>
                                      </p:cBhvr>
                                    </p:cmd>
                                  </p:childTnLst>
                                </p:cTn>
                              </p:par>
                              <p:par>
                                <p:cTn id="7" presetID="10" presetClass="entr" presetSubtype="0" fill="hold"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2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30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3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4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4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19884"/>
                            </p:stCondLst>
                            <p:childTnLst>
                              <p:par>
                                <p:cTn id="32" presetID="3" presetClass="mediacall" presetSubtype="0" fill="hold" nodeType="afterEffect">
                                  <p:stCondLst>
                                    <p:cond delay="0"/>
                                  </p:stCondLst>
                                  <p:childTnLst>
                                    <p:cmd type="call" cmd="stop">
                                      <p:cBhvr>
                                        <p:cTn id="33" dur="1" fill="hold"/>
                                        <p:tgtEl>
                                          <p:spTgt spid="7"/>
                                        </p:tgtEl>
                                      </p:cBhvr>
                                    </p:cmd>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2" nodeType="click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1" presetClass="mediacall" presetSubtype="0" fill="hold" nodeType="withEffect">
                                  <p:stCondLst>
                                    <p:cond delay="1000"/>
                                  </p:stCondLst>
                                  <p:childTnLst>
                                    <p:cmd type="call" cmd="playFrom(0.0)">
                                      <p:cBhvr>
                                        <p:cTn id="43" dur="14606" fill="hold"/>
                                        <p:tgtEl>
                                          <p:spTgt spid="8"/>
                                        </p:tgtEl>
                                      </p:cBhvr>
                                    </p:cmd>
                                  </p:childTnLst>
                                </p:cTn>
                              </p:par>
                            </p:childTnLst>
                          </p:cTn>
                        </p:par>
                        <p:par>
                          <p:cTn id="44" fill="hold">
                            <p:stCondLst>
                              <p:cond delay="15606"/>
                            </p:stCondLst>
                            <p:childTnLst>
                              <p:par>
                                <p:cTn id="45" presetID="3" presetClass="mediacall" presetSubtype="0" fill="hold" nodeType="afterEffect">
                                  <p:stCondLst>
                                    <p:cond delay="0"/>
                                  </p:stCondLst>
                                  <p:childTnLst>
                                    <p:cmd type="call" cmd="stop">
                                      <p:cBhvr>
                                        <p:cTn id="46" dur="1" fill="hold"/>
                                        <p:tgtEl>
                                          <p:spTgt spid="8"/>
                                        </p:tgtEl>
                                      </p:cBhvr>
                                    </p:cmd>
                                  </p:childTnLst>
                                </p:cTn>
                              </p:par>
                              <p:par>
                                <p:cTn id="47" presetID="10" presetClass="entr" presetSubtype="0" fill="hold" grpId="1"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7"/>
                </p:tgtEl>
              </p:cMediaNode>
            </p:audio>
            <p:audio>
              <p:cMediaNode vol="80000">
                <p:cTn id="51" fill="hold" display="0">
                  <p:stCondLst>
                    <p:cond delay="indefinite"/>
                  </p:stCondLst>
                  <p:endCondLst>
                    <p:cond evt="onStopAudio" delay="0">
                      <p:tgtEl>
                        <p:sldTgt/>
                      </p:tgtEl>
                    </p:cond>
                  </p:endCondLst>
                </p:cTn>
                <p:tgtEl>
                  <p:spTgt spid="8"/>
                </p:tgtEl>
              </p:cMediaNode>
            </p:audio>
          </p:childTnLst>
        </p:cTn>
      </p:par>
    </p:tnLst>
    <p:bldLst>
      <p:bldP spid="10" grpId="0"/>
      <p:bldP spid="11" grpId="0"/>
      <p:bldP spid="12" grpId="0"/>
      <p:bldP spid="13" grpId="0"/>
      <p:bldP spid="15" grpId="0" animBg="1"/>
      <p:bldP spid="15" grpId="1" animBg="1"/>
      <p:bldP spid="15"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588ADE2-44CE-40EE-AC1A-C34CB12F80A0}"/>
              </a:ext>
            </a:extLst>
          </p:cNvPr>
          <p:cNvSpPr>
            <a:spLocks noGrp="1"/>
          </p:cNvSpPr>
          <p:nvPr>
            <p:ph idx="1"/>
          </p:nvPr>
        </p:nvSpPr>
        <p:spPr/>
        <p:txBody>
          <a:bodyPr/>
          <a:lstStyle/>
          <a:p>
            <a:pPr marL="285750" indent="-285750">
              <a:buFont typeface="Arial" panose="020B0604020202020204" pitchFamily="34" charset="0"/>
              <a:buChar char="•"/>
            </a:pPr>
            <a:r>
              <a:rPr lang="en-AU" dirty="0"/>
              <a:t>Harm results from failures</a:t>
            </a:r>
          </a:p>
          <a:p>
            <a:pPr marL="285750" indent="-285750">
              <a:buFont typeface="Arial" panose="020B0604020202020204" pitchFamily="34" charset="0"/>
              <a:buChar char="•"/>
            </a:pPr>
            <a:r>
              <a:rPr lang="en-AU" dirty="0"/>
              <a:t>Resident pathogens within a system</a:t>
            </a:r>
          </a:p>
          <a:p>
            <a:pPr marL="285750" indent="-285750">
              <a:buFont typeface="Arial" panose="020B0604020202020204" pitchFamily="34" charset="0"/>
              <a:buChar char="•"/>
            </a:pPr>
            <a:r>
              <a:rPr lang="en-AU" dirty="0"/>
              <a:t>Error provoking conditions</a:t>
            </a:r>
          </a:p>
          <a:p>
            <a:pPr marL="285750" indent="-285750">
              <a:buFont typeface="Arial" panose="020B0604020202020204" pitchFamily="34" charset="0"/>
              <a:buChar char="•"/>
            </a:pPr>
            <a:r>
              <a:rPr lang="en-AU" dirty="0"/>
              <a:t>System deficiencies</a:t>
            </a:r>
          </a:p>
        </p:txBody>
      </p:sp>
      <p:sp>
        <p:nvSpPr>
          <p:cNvPr id="8" name="Title 7">
            <a:extLst>
              <a:ext uri="{FF2B5EF4-FFF2-40B4-BE49-F238E27FC236}">
                <a16:creationId xmlns:a16="http://schemas.microsoft.com/office/drawing/2014/main" id="{11ED57B8-C6C3-44AD-B41E-CE9D73E88A9F}"/>
              </a:ext>
            </a:extLst>
          </p:cNvPr>
          <p:cNvSpPr>
            <a:spLocks noGrp="1"/>
          </p:cNvSpPr>
          <p:nvPr>
            <p:ph type="title"/>
          </p:nvPr>
        </p:nvSpPr>
        <p:spPr/>
        <p:txBody>
          <a:bodyPr/>
          <a:lstStyle/>
          <a:p>
            <a:r>
              <a:rPr lang="en-AU" dirty="0"/>
              <a:t>System failures</a:t>
            </a:r>
          </a:p>
        </p:txBody>
      </p:sp>
      <p:sp>
        <p:nvSpPr>
          <p:cNvPr id="4" name="Footer Placeholder 3">
            <a:extLst>
              <a:ext uri="{FF2B5EF4-FFF2-40B4-BE49-F238E27FC236}">
                <a16:creationId xmlns:a16="http://schemas.microsoft.com/office/drawing/2014/main" id="{F944D94E-B4F3-498C-A68F-EEFE775CEE58}"/>
              </a:ext>
            </a:extLst>
          </p:cNvPr>
          <p:cNvSpPr>
            <a:spLocks noGrp="1"/>
          </p:cNvSpPr>
          <p:nvPr>
            <p:ph type="ftr" sz="quarter" idx="10"/>
          </p:nvPr>
        </p:nvSpPr>
        <p:spPr/>
        <p:txBody>
          <a:bodyPr/>
          <a:lstStyle/>
          <a:p>
            <a:r>
              <a:rPr lang="en-US" dirty="0"/>
              <a:t>Module 1, Snippet 2</a:t>
            </a:r>
          </a:p>
        </p:txBody>
      </p:sp>
      <p:sp>
        <p:nvSpPr>
          <p:cNvPr id="11" name="Text Placeholder 10">
            <a:extLst>
              <a:ext uri="{FF2B5EF4-FFF2-40B4-BE49-F238E27FC236}">
                <a16:creationId xmlns:a16="http://schemas.microsoft.com/office/drawing/2014/main" id="{3ACFF1F5-C467-4EE0-82C9-53CF8C4480F7}"/>
              </a:ext>
            </a:extLst>
          </p:cNvPr>
          <p:cNvSpPr>
            <a:spLocks noGrp="1"/>
          </p:cNvSpPr>
          <p:nvPr>
            <p:ph type="body" sz="quarter" idx="14"/>
          </p:nvPr>
        </p:nvSpPr>
        <p:spPr>
          <a:xfrm>
            <a:off x="4649788" y="5900931"/>
            <a:ext cx="3865562" cy="179387"/>
          </a:xfrm>
        </p:spPr>
        <p:txBody>
          <a:bodyPr/>
          <a:lstStyle/>
          <a:p>
            <a:r>
              <a:rPr lang="en-AU" dirty="0"/>
              <a:t>Source: </a:t>
            </a:r>
            <a:r>
              <a:rPr lang="en-AU" dirty="0">
                <a:hlinkClick r:id="rId11">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2">
                  <a:extLst>
                    <a:ext uri="{A12FA001-AC4F-418D-AE19-62706E023703}">
                      <ahyp:hlinkClr xmlns:ahyp="http://schemas.microsoft.com/office/drawing/2018/hyperlinkcolor" val="tx"/>
                    </a:ext>
                  </a:extLst>
                </a:hlinkClick>
              </a:rPr>
              <a:t>CC0</a:t>
            </a:r>
            <a:endParaRPr lang="en-AU" dirty="0"/>
          </a:p>
        </p:txBody>
      </p:sp>
      <p:sp>
        <p:nvSpPr>
          <p:cNvPr id="7" name="Slide Number Placeholder 6">
            <a:extLst>
              <a:ext uri="{FF2B5EF4-FFF2-40B4-BE49-F238E27FC236}">
                <a16:creationId xmlns:a16="http://schemas.microsoft.com/office/drawing/2014/main" id="{4BF270CB-B2CE-414A-A302-C5C858F1234A}"/>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16" name="Text Placeholder 15">
            <a:extLst>
              <a:ext uri="{FF2B5EF4-FFF2-40B4-BE49-F238E27FC236}">
                <a16:creationId xmlns:a16="http://schemas.microsoft.com/office/drawing/2014/main" id="{0FBADCFD-F3C7-4183-83E3-BB3F9BC91A05}"/>
              </a:ext>
            </a:extLst>
          </p:cNvPr>
          <p:cNvSpPr>
            <a:spLocks noGrp="1"/>
          </p:cNvSpPr>
          <p:nvPr>
            <p:ph type="body" sz="quarter" idx="15"/>
          </p:nvPr>
        </p:nvSpPr>
        <p:spPr/>
        <p:txBody>
          <a:bodyPr/>
          <a:lstStyle/>
          <a:p>
            <a:r>
              <a:rPr lang="en-AU" dirty="0"/>
              <a:t>Source: </a:t>
            </a:r>
            <a:r>
              <a:rPr lang="en-AU" dirty="0">
                <a:hlinkClick r:id="rId13" tooltip="https://www.flickr.com/photos/niaid/5149398656/">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4" tooltip="https://creativecommons.org/licenses/by/3.0/">
                  <a:extLst>
                    <a:ext uri="{A12FA001-AC4F-418D-AE19-62706E023703}">
                      <ahyp:hlinkClr xmlns:ahyp="http://schemas.microsoft.com/office/drawing/2018/hyperlinkcolor" val="tx"/>
                    </a:ext>
                  </a:extLst>
                </a:hlinkClick>
              </a:rPr>
              <a:t>CC BY</a:t>
            </a:r>
            <a:endParaRPr lang="en-AU" dirty="0"/>
          </a:p>
          <a:p>
            <a:endParaRPr lang="en-AU" dirty="0"/>
          </a:p>
        </p:txBody>
      </p:sp>
      <p:sp>
        <p:nvSpPr>
          <p:cNvPr id="18" name="Text Placeholder 17">
            <a:extLst>
              <a:ext uri="{FF2B5EF4-FFF2-40B4-BE49-F238E27FC236}">
                <a16:creationId xmlns:a16="http://schemas.microsoft.com/office/drawing/2014/main" id="{E29E25D1-385E-4F83-B4A1-3B51D22A3412}"/>
              </a:ext>
            </a:extLst>
          </p:cNvPr>
          <p:cNvSpPr>
            <a:spLocks noGrp="1"/>
          </p:cNvSpPr>
          <p:nvPr>
            <p:ph type="body" sz="quarter" idx="17"/>
          </p:nvPr>
        </p:nvSpPr>
        <p:spPr/>
        <p:txBody>
          <a:bodyPr/>
          <a:lstStyle/>
          <a:p>
            <a:endParaRPr lang="en-AU" dirty="0"/>
          </a:p>
        </p:txBody>
      </p:sp>
      <p:sp>
        <p:nvSpPr>
          <p:cNvPr id="10" name="Arrow: Chevron 9">
            <a:extLst>
              <a:ext uri="{FF2B5EF4-FFF2-40B4-BE49-F238E27FC236}">
                <a16:creationId xmlns:a16="http://schemas.microsoft.com/office/drawing/2014/main" id="{759ADF17-C829-4084-B62A-B2F3F006522D}"/>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34" name="Picture Placeholder 33" descr="A close up of a coral&#10;&#10;Description automatically generated">
            <a:extLst>
              <a:ext uri="{FF2B5EF4-FFF2-40B4-BE49-F238E27FC236}">
                <a16:creationId xmlns:a16="http://schemas.microsoft.com/office/drawing/2014/main" id="{EE29C079-8382-443E-BED9-9A86222D0F12}"/>
              </a:ext>
            </a:extLst>
          </p:cNvPr>
          <p:cNvPicPr>
            <a:picLocks noGrp="1" noChangeAspect="1"/>
          </p:cNvPicPr>
          <p:nvPr>
            <p:ph type="pic" sz="quarter" idx="12"/>
          </p:nvPr>
        </p:nvPicPr>
        <p:blipFill>
          <a:blip r:embed="rId15">
            <a:extLst>
              <a:ext uri="{837473B0-CC2E-450A-ABE3-18F120FF3D39}">
                <a1611:picAttrSrcUrl xmlns:a1611="http://schemas.microsoft.com/office/drawing/2016/11/main" r:id="rId13"/>
              </a:ext>
            </a:extLst>
          </a:blip>
          <a:srcRect t="20999" b="20999"/>
          <a:stretch>
            <a:fillRect/>
          </a:stretch>
        </p:blipFill>
        <p:spPr/>
      </p:pic>
      <p:pic>
        <p:nvPicPr>
          <p:cNvPr id="46" name="Picture Placeholder 45" descr="A clock hanging on the wall&#10;&#10;Description automatically generated">
            <a:extLst>
              <a:ext uri="{FF2B5EF4-FFF2-40B4-BE49-F238E27FC236}">
                <a16:creationId xmlns:a16="http://schemas.microsoft.com/office/drawing/2014/main" id="{349231B0-28D0-43E8-9255-AA6577515FA3}"/>
              </a:ext>
            </a:extLst>
          </p:cNvPr>
          <p:cNvPicPr>
            <a:picLocks noGrp="1" noChangeAspect="1"/>
          </p:cNvPicPr>
          <p:nvPr>
            <p:ph type="pic" sz="quarter" idx="13"/>
          </p:nvPr>
        </p:nvPicPr>
        <p:blipFill>
          <a:blip r:embed="rId16">
            <a:extLst>
              <a:ext uri="{837473B0-CC2E-450A-ABE3-18F120FF3D39}">
                <a1611:picAttrSrcUrl xmlns:a1611="http://schemas.microsoft.com/office/drawing/2016/11/main" r:id="rId11"/>
              </a:ext>
            </a:extLst>
          </a:blip>
          <a:srcRect t="12611" b="12611"/>
          <a:stretch>
            <a:fillRect/>
          </a:stretch>
        </p:blipFill>
        <p:spPr/>
      </p:pic>
      <p:pic>
        <p:nvPicPr>
          <p:cNvPr id="50" name="Picture Placeholder 49">
            <a:extLst>
              <a:ext uri="{FF2B5EF4-FFF2-40B4-BE49-F238E27FC236}">
                <a16:creationId xmlns:a16="http://schemas.microsoft.com/office/drawing/2014/main" id="{DBE097B3-B676-4EEA-B1ED-A322EE08254C}"/>
              </a:ext>
            </a:extLst>
          </p:cNvPr>
          <p:cNvPicPr>
            <a:picLocks noGrp="1" noChangeAspect="1"/>
          </p:cNvPicPr>
          <p:nvPr>
            <p:ph type="pic" sz="quarter" idx="16"/>
          </p:nvPr>
        </p:nvPicPr>
        <p:blipFill>
          <a:blip r:embed="rId17"/>
          <a:srcRect/>
          <a:stretch/>
        </p:blipFill>
        <p:spPr>
          <a:xfrm>
            <a:off x="628650" y="3665881"/>
            <a:ext cx="3943350" cy="2220332"/>
          </a:xfrm>
        </p:spPr>
      </p:pic>
      <p:pic>
        <p:nvPicPr>
          <p:cNvPr id="3" name="TAC_MOD1_SNIP2_SLIDE_06_PARA_A">
            <a:hlinkClick r:id="" action="ppaction://media"/>
            <a:extLst>
              <a:ext uri="{FF2B5EF4-FFF2-40B4-BE49-F238E27FC236}">
                <a16:creationId xmlns:a16="http://schemas.microsoft.com/office/drawing/2014/main" id="{C286295F-4D12-4FFF-B512-C475A04CB1F7}"/>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16140" y="0"/>
            <a:ext cx="609600" cy="609600"/>
          </a:xfrm>
          <a:prstGeom prst="rect">
            <a:avLst/>
          </a:prstGeom>
        </p:spPr>
      </p:pic>
      <p:pic>
        <p:nvPicPr>
          <p:cNvPr id="14" name="TAC_MOD1_SNIP2_SLIDE_06_PARA_C">
            <a:hlinkClick r:id="" action="ppaction://media"/>
            <a:extLst>
              <a:ext uri="{FF2B5EF4-FFF2-40B4-BE49-F238E27FC236}">
                <a16:creationId xmlns:a16="http://schemas.microsoft.com/office/drawing/2014/main" id="{207FAB23-80E3-45F9-8216-B297CD4E775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316140" y="1546944"/>
            <a:ext cx="609600" cy="609600"/>
          </a:xfrm>
          <a:prstGeom prst="rect">
            <a:avLst/>
          </a:prstGeom>
        </p:spPr>
      </p:pic>
      <p:pic>
        <p:nvPicPr>
          <p:cNvPr id="15" name="TAC_MOD1_SNIP2_SLIDE_06_PARA_D">
            <a:hlinkClick r:id="" action="ppaction://media"/>
            <a:extLst>
              <a:ext uri="{FF2B5EF4-FFF2-40B4-BE49-F238E27FC236}">
                <a16:creationId xmlns:a16="http://schemas.microsoft.com/office/drawing/2014/main" id="{78D807C5-35AA-42A3-A746-B50E48AAF37D}"/>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9316140" y="2320416"/>
            <a:ext cx="609600" cy="609600"/>
          </a:xfrm>
          <a:prstGeom prst="rect">
            <a:avLst/>
          </a:prstGeom>
        </p:spPr>
      </p:pic>
      <p:pic>
        <p:nvPicPr>
          <p:cNvPr id="5" name="TAC_MOD1_SNIP2_SLIDE_06_PARA_B">
            <a:hlinkClick r:id="" action="ppaction://media"/>
            <a:extLst>
              <a:ext uri="{FF2B5EF4-FFF2-40B4-BE49-F238E27FC236}">
                <a16:creationId xmlns:a16="http://schemas.microsoft.com/office/drawing/2014/main" id="{A3D5179B-D8F1-4BF8-A8A8-FB23B33A4A61}"/>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9316140" y="773472"/>
            <a:ext cx="609600" cy="609600"/>
          </a:xfrm>
          <a:prstGeom prst="rect">
            <a:avLst/>
          </a:prstGeom>
        </p:spPr>
      </p:pic>
    </p:spTree>
    <p:extLst>
      <p:ext uri="{BB962C8B-B14F-4D97-AF65-F5344CB8AC3E}">
        <p14:creationId xmlns:p14="http://schemas.microsoft.com/office/powerpoint/2010/main" val="292141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 presetClass="mediacall" presetSubtype="0" fill="hold" nodeType="withEffect">
                                  <p:stCondLst>
                                    <p:cond delay="1000"/>
                                  </p:stCondLst>
                                  <p:childTnLst>
                                    <p:cmd type="call" cmd="playFrom(0.0)">
                                      <p:cBhvr>
                                        <p:cTn id="9" dur="15571" fill="hold"/>
                                        <p:tgtEl>
                                          <p:spTgt spid="3"/>
                                        </p:tgtEl>
                                      </p:cBhvr>
                                    </p:cmd>
                                  </p:childTnLst>
                                </p:cTn>
                              </p:par>
                            </p:childTnLst>
                          </p:cTn>
                        </p:par>
                        <p:par>
                          <p:cTn id="10" fill="hold">
                            <p:stCondLst>
                              <p:cond delay="16571"/>
                            </p:stCondLst>
                            <p:childTnLst>
                              <p:par>
                                <p:cTn id="11" presetID="3" presetClass="mediacall" presetSubtype="0" fill="hold" nodeType="afterEffect">
                                  <p:stCondLst>
                                    <p:cond delay="0"/>
                                  </p:stCondLst>
                                  <p:childTnLst>
                                    <p:cmd type="call" cmd="stop">
                                      <p:cBhvr>
                                        <p:cTn id="12" dur="1" fill="hold"/>
                                        <p:tgtEl>
                                          <p:spTgt spid="3"/>
                                        </p:tgtEl>
                                      </p:cBhvr>
                                    </p:cmd>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fade">
                                      <p:cBhvr>
                                        <p:cTn id="26" dur="500"/>
                                        <p:tgtEl>
                                          <p:spTgt spid="16">
                                            <p:txEl>
                                              <p:pRg st="0" end="0"/>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 presetClass="mediacall" presetSubtype="0" fill="hold" nodeType="withEffect">
                                  <p:stCondLst>
                                    <p:cond delay="1000"/>
                                  </p:stCondLst>
                                  <p:childTnLst>
                                    <p:cmd type="call" cmd="playFrom(0.0)">
                                      <p:cBhvr>
                                        <p:cTn id="31" dur="16352" fill="hold"/>
                                        <p:tgtEl>
                                          <p:spTgt spid="5"/>
                                        </p:tgtEl>
                                      </p:cBhvr>
                                    </p:cmd>
                                  </p:childTnLst>
                                </p:cTn>
                              </p:par>
                            </p:childTnLst>
                          </p:cTn>
                        </p:par>
                        <p:par>
                          <p:cTn id="32" fill="hold">
                            <p:stCondLst>
                              <p:cond delay="17352"/>
                            </p:stCondLst>
                            <p:childTnLst>
                              <p:par>
                                <p:cTn id="33" presetID="3" presetClass="mediacall" presetSubtype="0" fill="hold" nodeType="afterEffect">
                                  <p:stCondLst>
                                    <p:cond delay="0"/>
                                  </p:stCondLst>
                                  <p:childTnLst>
                                    <p:cmd type="call" cmd="stop">
                                      <p:cBhvr>
                                        <p:cTn id="34" dur="1" fill="hold"/>
                                        <p:tgtEl>
                                          <p:spTgt spid="5"/>
                                        </p:tgtEl>
                                      </p:cBhvr>
                                    </p:cmd>
                                  </p:childTnLst>
                                </p:cTn>
                              </p:par>
                              <p:par>
                                <p:cTn id="35" presetID="10" presetClass="entr" presetSubtype="0" fill="hold" grpId="2"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500"/>
                                        <p:tgtEl>
                                          <p:spTgt spid="11">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par>
                                <p:cTn id="52" presetID="1" presetClass="mediacall" presetSubtype="0" fill="hold" nodeType="withEffect">
                                  <p:stCondLst>
                                    <p:cond delay="1000"/>
                                  </p:stCondLst>
                                  <p:childTnLst>
                                    <p:cmd type="call" cmd="playFrom(0.0)">
                                      <p:cBhvr>
                                        <p:cTn id="53" dur="20136" fill="hold"/>
                                        <p:tgtEl>
                                          <p:spTgt spid="14"/>
                                        </p:tgtEl>
                                      </p:cBhvr>
                                    </p:cmd>
                                  </p:childTnLst>
                                </p:cTn>
                              </p:par>
                            </p:childTnLst>
                          </p:cTn>
                        </p:par>
                        <p:par>
                          <p:cTn id="54" fill="hold">
                            <p:stCondLst>
                              <p:cond delay="21136"/>
                            </p:stCondLst>
                            <p:childTnLst>
                              <p:par>
                                <p:cTn id="55" presetID="3" presetClass="mediacall" presetSubtype="0" fill="hold" nodeType="afterEffect">
                                  <p:stCondLst>
                                    <p:cond delay="0"/>
                                  </p:stCondLst>
                                  <p:childTnLst>
                                    <p:cmd type="call" cmd="stop">
                                      <p:cBhvr>
                                        <p:cTn id="56" dur="1" fill="hold"/>
                                        <p:tgtEl>
                                          <p:spTgt spid="14"/>
                                        </p:tgtEl>
                                      </p:cBhvr>
                                    </p:cmd>
                                  </p:childTnLst>
                                </p:cTn>
                              </p:par>
                              <p:par>
                                <p:cTn id="57" presetID="10" presetClass="entr" presetSubtype="0" fill="hold" grpId="4"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9">
                                            <p:txEl>
                                              <p:pRg st="3" end="3"/>
                                            </p:txEl>
                                          </p:spTgt>
                                        </p:tgtEl>
                                        <p:attrNameLst>
                                          <p:attrName>style.visibility</p:attrName>
                                        </p:attrNameLst>
                                      </p:cBhvr>
                                      <p:to>
                                        <p:strVal val="visible"/>
                                      </p:to>
                                    </p:set>
                                    <p:animEffect transition="in" filter="fade">
                                      <p:cBhvr>
                                        <p:cTn id="64" dur="500"/>
                                        <p:tgtEl>
                                          <p:spTgt spid="9">
                                            <p:txEl>
                                              <p:pRg st="3" end="3"/>
                                            </p:txEl>
                                          </p:spTgt>
                                        </p:tgtEl>
                                      </p:cBhvr>
                                    </p:animEffect>
                                  </p:childTnLst>
                                </p:cTn>
                              </p:par>
                              <p:par>
                                <p:cTn id="65" presetID="10" presetClass="exit" presetSubtype="0" fill="hold" grpId="5"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ntr" presetSubtype="0" fill="hold" grpId="0" nodeType="withEffect" nodePh="1">
                                  <p:stCondLst>
                                    <p:cond delay="500"/>
                                  </p:stCondLst>
                                  <p:endCondLst>
                                    <p:cond evt="begin" delay="0">
                                      <p:tn val="68"/>
                                    </p:cond>
                                  </p:endCondLst>
                                  <p:childTnLst>
                                    <p:set>
                                      <p:cBhvr>
                                        <p:cTn id="69" dur="1" fill="hold">
                                          <p:stCondLst>
                                            <p:cond delay="0"/>
                                          </p:stCondLst>
                                        </p:cTn>
                                        <p:tgtEl>
                                          <p:spTgt spid="18">
                                            <p:txEl>
                                              <p:pRg st="0" end="0"/>
                                            </p:txEl>
                                          </p:spTgt>
                                        </p:tgtEl>
                                        <p:attrNameLst>
                                          <p:attrName>style.visibility</p:attrName>
                                        </p:attrNameLst>
                                      </p:cBhvr>
                                      <p:to>
                                        <p:strVal val="visible"/>
                                      </p:to>
                                    </p:set>
                                    <p:animEffect transition="in" filter="fade">
                                      <p:cBhvr>
                                        <p:cTn id="70" dur="500"/>
                                        <p:tgtEl>
                                          <p:spTgt spid="18">
                                            <p:txEl>
                                              <p:pRg st="0" end="0"/>
                                            </p:txEl>
                                          </p:spTgt>
                                        </p:tgtEl>
                                      </p:cBhvr>
                                    </p:animEffect>
                                  </p:childTnLst>
                                </p:cTn>
                              </p:par>
                              <p:par>
                                <p:cTn id="71" presetID="10" presetClass="entr" presetSubtype="0" fill="hold" nodeType="withEffect">
                                  <p:stCondLst>
                                    <p:cond delay="50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par>
                                <p:cTn id="74" presetID="1" presetClass="mediacall" presetSubtype="0" fill="hold" nodeType="withEffect">
                                  <p:stCondLst>
                                    <p:cond delay="1000"/>
                                  </p:stCondLst>
                                  <p:childTnLst>
                                    <p:cmd type="call" cmd="playFrom(0.0)">
                                      <p:cBhvr>
                                        <p:cTn id="75" dur="15989" fill="hold"/>
                                        <p:tgtEl>
                                          <p:spTgt spid="15"/>
                                        </p:tgtEl>
                                      </p:cBhvr>
                                    </p:cmd>
                                  </p:childTnLst>
                                </p:cTn>
                              </p:par>
                            </p:childTnLst>
                          </p:cTn>
                        </p:par>
                        <p:par>
                          <p:cTn id="76" fill="hold">
                            <p:stCondLst>
                              <p:cond delay="16989"/>
                            </p:stCondLst>
                            <p:childTnLst>
                              <p:par>
                                <p:cTn id="77" presetID="3" presetClass="mediacall" presetSubtype="0" fill="hold" nodeType="afterEffect">
                                  <p:stCondLst>
                                    <p:cond delay="0"/>
                                  </p:stCondLst>
                                  <p:childTnLst>
                                    <p:cmd type="call" cmd="stop">
                                      <p:cBhvr>
                                        <p:cTn id="78" dur="1" fill="hold"/>
                                        <p:tgtEl>
                                          <p:spTgt spid="15"/>
                                        </p:tgtEl>
                                      </p:cBhvr>
                                    </p:cmd>
                                  </p:childTnLst>
                                </p:cTn>
                              </p:par>
                              <p:par>
                                <p:cTn id="79" presetID="10" presetClass="entr" presetSubtype="0" fill="hold" grpId="6"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3"/>
                </p:tgtEl>
              </p:cMediaNode>
            </p:audio>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5"/>
                </p:tgtEl>
              </p:cMediaNode>
            </p:audio>
            <p:audio>
              <p:cMediaNode vol="80000">
                <p:cTn id="85" fill="hold" display="0">
                  <p:stCondLst>
                    <p:cond delay="indefinite"/>
                  </p:stCondLst>
                  <p:endCondLst>
                    <p:cond evt="onStopAudio" delay="0">
                      <p:tgtEl>
                        <p:sldTgt/>
                      </p:tgtEl>
                    </p:cond>
                  </p:endCondLst>
                </p:cTn>
                <p:tgtEl>
                  <p:spTgt spid="5"/>
                </p:tgtEl>
              </p:cMediaNode>
            </p:audio>
          </p:childTnLst>
        </p:cTn>
      </p:par>
    </p:tnLst>
    <p:bldLst>
      <p:bldP spid="11" grpId="0" build="p"/>
      <p:bldP spid="16" grpId="0" build="p"/>
      <p:bldP spid="18" grpId="0" build="p"/>
      <p:bldP spid="10" grpId="0" animBg="1"/>
      <p:bldP spid="10" grpId="1" animBg="1"/>
      <p:bldP spid="10" grpId="2" animBg="1"/>
      <p:bldP spid="10" grpId="3" animBg="1"/>
      <p:bldP spid="10" grpId="4" animBg="1"/>
      <p:bldP spid="10" grpId="5" animBg="1"/>
      <p:bldP spid="10" grpId="6"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A44073-D677-4E5E-9E36-42A0F1FDDB29}"/>
              </a:ext>
            </a:extLst>
          </p:cNvPr>
          <p:cNvSpPr>
            <a:spLocks noGrp="1"/>
          </p:cNvSpPr>
          <p:nvPr>
            <p:ph idx="1"/>
          </p:nvPr>
        </p:nvSpPr>
        <p:spPr/>
        <p:txBody>
          <a:bodyPr/>
          <a:lstStyle/>
          <a:p>
            <a:pPr marL="285750" indent="-285750">
              <a:buFont typeface="Arial" panose="020B0604020202020204" pitchFamily="34" charset="0"/>
              <a:buChar char="•"/>
            </a:pPr>
            <a:r>
              <a:rPr lang="en-AU" dirty="0"/>
              <a:t>Involves human error</a:t>
            </a:r>
          </a:p>
          <a:p>
            <a:pPr marL="285750" indent="-285750">
              <a:buFont typeface="Arial" panose="020B0604020202020204" pitchFamily="34" charset="0"/>
              <a:buChar char="•"/>
            </a:pPr>
            <a:r>
              <a:rPr lang="en-AU" dirty="0"/>
              <a:t>Pressures and hazards</a:t>
            </a:r>
          </a:p>
          <a:p>
            <a:pPr marL="285750" indent="-285750">
              <a:buFont typeface="Arial" panose="020B0604020202020204" pitchFamily="34" charset="0"/>
              <a:buChar char="•"/>
            </a:pPr>
            <a:r>
              <a:rPr lang="en-AU" dirty="0"/>
              <a:t>Example: road crashes</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F75EDDD7-FD10-45E0-8FE2-BCD345F88119}"/>
              </a:ext>
            </a:extLst>
          </p:cNvPr>
          <p:cNvSpPr>
            <a:spLocks noGrp="1"/>
          </p:cNvSpPr>
          <p:nvPr>
            <p:ph type="title"/>
          </p:nvPr>
        </p:nvSpPr>
        <p:spPr/>
        <p:txBody>
          <a:bodyPr/>
          <a:lstStyle/>
          <a:p>
            <a:r>
              <a:rPr lang="en-AU" dirty="0"/>
              <a:t>Error provoking conditions</a:t>
            </a:r>
          </a:p>
        </p:txBody>
      </p:sp>
      <p:sp>
        <p:nvSpPr>
          <p:cNvPr id="4" name="Footer Placeholder 3">
            <a:extLst>
              <a:ext uri="{FF2B5EF4-FFF2-40B4-BE49-F238E27FC236}">
                <a16:creationId xmlns:a16="http://schemas.microsoft.com/office/drawing/2014/main" id="{23FCC809-49C5-450A-AA70-A4673376D802}"/>
              </a:ext>
            </a:extLst>
          </p:cNvPr>
          <p:cNvSpPr>
            <a:spLocks noGrp="1"/>
          </p:cNvSpPr>
          <p:nvPr>
            <p:ph type="ftr" sz="quarter" idx="10"/>
          </p:nvPr>
        </p:nvSpPr>
        <p:spPr/>
        <p:txBody>
          <a:bodyPr/>
          <a:lstStyle/>
          <a:p>
            <a:r>
              <a:rPr lang="en-US" dirty="0"/>
              <a:t>Module 1, Snippet 2</a:t>
            </a:r>
          </a:p>
        </p:txBody>
      </p:sp>
      <p:pic>
        <p:nvPicPr>
          <p:cNvPr id="13" name="Picture Placeholder 5" descr="A car driving on a city street&#10;&#10;Description automatically generated">
            <a:extLst>
              <a:ext uri="{FF2B5EF4-FFF2-40B4-BE49-F238E27FC236}">
                <a16:creationId xmlns:a16="http://schemas.microsoft.com/office/drawing/2014/main" id="{51F0DA3B-E20F-46E6-9540-50D32342CA64}"/>
              </a:ext>
            </a:extLst>
          </p:cNvPr>
          <p:cNvPicPr>
            <a:picLocks noGrp="1" noChangeAspect="1"/>
          </p:cNvPicPr>
          <p:nvPr>
            <p:ph type="pic" sz="quarter" idx="12"/>
          </p:nvPr>
        </p:nvPicPr>
        <p:blipFill>
          <a:blip r:embed="rId9"/>
          <a:srcRect l="11269" r="11269"/>
          <a:stretch>
            <a:fillRect/>
          </a:stretch>
        </p:blipFill>
        <p:spPr/>
      </p:pic>
      <p:sp>
        <p:nvSpPr>
          <p:cNvPr id="10" name="Text Placeholder 9">
            <a:extLst>
              <a:ext uri="{FF2B5EF4-FFF2-40B4-BE49-F238E27FC236}">
                <a16:creationId xmlns:a16="http://schemas.microsoft.com/office/drawing/2014/main" id="{A2C7BBD6-FEDC-4C07-8E70-D5CA0BCDF2ED}"/>
              </a:ext>
            </a:extLst>
          </p:cNvPr>
          <p:cNvSpPr>
            <a:spLocks noGrp="1"/>
          </p:cNvSpPr>
          <p:nvPr>
            <p:ph type="body" sz="quarter" idx="13"/>
          </p:nvPr>
        </p:nvSpPr>
        <p:spPr/>
        <p:txBody>
          <a:bodyPr/>
          <a:lstStyle/>
          <a:p>
            <a:r>
              <a:rPr lang="en-AU" dirty="0"/>
              <a:t>Source: Centre for Automotive Safety Research</a:t>
            </a:r>
          </a:p>
        </p:txBody>
      </p:sp>
      <p:sp>
        <p:nvSpPr>
          <p:cNvPr id="7" name="Slide Number Placeholder 6">
            <a:extLst>
              <a:ext uri="{FF2B5EF4-FFF2-40B4-BE49-F238E27FC236}">
                <a16:creationId xmlns:a16="http://schemas.microsoft.com/office/drawing/2014/main" id="{E281BE95-89F1-468C-98F8-F05038AA89A5}"/>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9" name="Arrow: Chevron 8">
            <a:extLst>
              <a:ext uri="{FF2B5EF4-FFF2-40B4-BE49-F238E27FC236}">
                <a16:creationId xmlns:a16="http://schemas.microsoft.com/office/drawing/2014/main" id="{EEA173A8-3885-441D-BA10-74E2E5C262BF}"/>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1_SNIP2_SLIDE_07_PARA_A">
            <a:hlinkClick r:id="" action="ppaction://media"/>
            <a:extLst>
              <a:ext uri="{FF2B5EF4-FFF2-40B4-BE49-F238E27FC236}">
                <a16:creationId xmlns:a16="http://schemas.microsoft.com/office/drawing/2014/main" id="{19E8DB7C-8D47-4B36-A656-843E35884B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48824" y="0"/>
            <a:ext cx="609600" cy="609600"/>
          </a:xfrm>
          <a:prstGeom prst="rect">
            <a:avLst/>
          </a:prstGeom>
        </p:spPr>
      </p:pic>
      <p:pic>
        <p:nvPicPr>
          <p:cNvPr id="6" name="TAC_MOD1_SNIP2_SLIDE_07_PARA_B">
            <a:hlinkClick r:id="" action="ppaction://media"/>
            <a:extLst>
              <a:ext uri="{FF2B5EF4-FFF2-40B4-BE49-F238E27FC236}">
                <a16:creationId xmlns:a16="http://schemas.microsoft.com/office/drawing/2014/main" id="{E1A319C3-623A-4643-BBB8-9680D6A33C8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48824" y="710022"/>
            <a:ext cx="609600" cy="609600"/>
          </a:xfrm>
          <a:prstGeom prst="rect">
            <a:avLst/>
          </a:prstGeom>
        </p:spPr>
      </p:pic>
      <p:pic>
        <p:nvPicPr>
          <p:cNvPr id="8" name="TAC_MOD1_SNIP2_SLIDE_07_PARA_C">
            <a:hlinkClick r:id="" action="ppaction://media"/>
            <a:extLst>
              <a:ext uri="{FF2B5EF4-FFF2-40B4-BE49-F238E27FC236}">
                <a16:creationId xmlns:a16="http://schemas.microsoft.com/office/drawing/2014/main" id="{33EFE7A9-2E9B-4D3D-8129-F4295027F36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348824" y="1420044"/>
            <a:ext cx="609600" cy="609600"/>
          </a:xfrm>
          <a:prstGeom prst="rect">
            <a:avLst/>
          </a:prstGeom>
        </p:spPr>
      </p:pic>
    </p:spTree>
    <p:extLst>
      <p:ext uri="{BB962C8B-B14F-4D97-AF65-F5344CB8AC3E}">
        <p14:creationId xmlns:p14="http://schemas.microsoft.com/office/powerpoint/2010/main" val="319548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 presetClass="mediacall" presetSubtype="0" fill="hold" nodeType="withEffect">
                                  <p:stCondLst>
                                    <p:cond delay="1000"/>
                                  </p:stCondLst>
                                  <p:childTnLst>
                                    <p:cmd type="call" cmd="playFrom(0.0)">
                                      <p:cBhvr>
                                        <p:cTn id="15" dur="13798" fill="hold"/>
                                        <p:tgtEl>
                                          <p:spTgt spid="5"/>
                                        </p:tgtEl>
                                      </p:cBhvr>
                                    </p:cmd>
                                  </p:childTnLst>
                                </p:cTn>
                              </p:par>
                            </p:childTnLst>
                          </p:cTn>
                        </p:par>
                        <p:par>
                          <p:cTn id="16" fill="hold">
                            <p:stCondLst>
                              <p:cond delay="14798"/>
                            </p:stCondLst>
                            <p:childTnLst>
                              <p:par>
                                <p:cTn id="17" presetID="3" presetClass="mediacall" presetSubtype="0" fill="hold" nodeType="afterEffect">
                                  <p:stCondLst>
                                    <p:cond delay="0"/>
                                  </p:stCondLst>
                                  <p:childTnLst>
                                    <p:cmd type="call" cmd="stop">
                                      <p:cBhvr>
                                        <p:cTn id="18" dur="1" fill="hold"/>
                                        <p:tgtEl>
                                          <p:spTgt spid="5"/>
                                        </p:tgtEl>
                                      </p:cBhvr>
                                    </p:cmd>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7042" fill="hold"/>
                                        <p:tgtEl>
                                          <p:spTgt spid="6"/>
                                        </p:tgtEl>
                                      </p:cBhvr>
                                    </p:cmd>
                                  </p:childTnLst>
                                </p:cTn>
                              </p:par>
                            </p:childTnLst>
                          </p:cTn>
                        </p:par>
                        <p:par>
                          <p:cTn id="32" fill="hold">
                            <p:stCondLst>
                              <p:cond delay="8042"/>
                            </p:stCondLst>
                            <p:childTnLst>
                              <p:par>
                                <p:cTn id="33" presetID="3" presetClass="mediacall" presetSubtype="0" fill="hold" nodeType="afterEffect">
                                  <p:stCondLst>
                                    <p:cond delay="0"/>
                                  </p:stCondLst>
                                  <p:childTnLst>
                                    <p:cmd type="call" cmd="stop">
                                      <p:cBhvr>
                                        <p:cTn id="34" dur="1" fill="hold"/>
                                        <p:tgtEl>
                                          <p:spTgt spid="6"/>
                                        </p:tgtEl>
                                      </p:cBhvr>
                                    </p:cmd>
                                  </p:childTnLst>
                                </p:cTn>
                              </p:par>
                              <p:par>
                                <p:cTn id="35" presetID="10" presetClass="entr" presetSubtype="0" fill="hold" grpId="2"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 presetClass="mediacall" presetSubtype="0" fill="hold" nodeType="withEffect">
                                  <p:stCondLst>
                                    <p:cond delay="1000"/>
                                  </p:stCondLst>
                                  <p:childTnLst>
                                    <p:cmd type="call" cmd="playFrom(0.0)">
                                      <p:cBhvr>
                                        <p:cTn id="47" dur="25900" fill="hold"/>
                                        <p:tgtEl>
                                          <p:spTgt spid="8"/>
                                        </p:tgtEl>
                                      </p:cBhvr>
                                    </p:cmd>
                                  </p:childTnLst>
                                </p:cTn>
                              </p:par>
                            </p:childTnLst>
                          </p:cTn>
                        </p:par>
                        <p:par>
                          <p:cTn id="48" fill="hold">
                            <p:stCondLst>
                              <p:cond delay="26900"/>
                            </p:stCondLst>
                            <p:childTnLst>
                              <p:par>
                                <p:cTn id="49" presetID="3" presetClass="mediacall" presetSubtype="0" fill="hold" nodeType="afterEffect">
                                  <p:stCondLst>
                                    <p:cond delay="0"/>
                                  </p:stCondLst>
                                  <p:childTnLst>
                                    <p:cmd type="call" cmd="stop">
                                      <p:cBhvr>
                                        <p:cTn id="50" dur="1" fill="hold"/>
                                        <p:tgtEl>
                                          <p:spTgt spid="8"/>
                                        </p:tgtEl>
                                      </p:cBhvr>
                                    </p:cmd>
                                  </p:childTnLst>
                                </p:cTn>
                              </p:par>
                              <p:par>
                                <p:cTn id="51" presetID="10" presetClass="entr" presetSubtype="0" fill="hold" grpId="4"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5"/>
                </p:tgtEl>
              </p:cMediaNode>
            </p:audio>
            <p:audio>
              <p:cMediaNode vol="80000">
                <p:cTn id="55" fill="hold" display="0">
                  <p:stCondLst>
                    <p:cond delay="indefinite"/>
                  </p:stCondLst>
                  <p:endCondLst>
                    <p:cond evt="onStopAudio" delay="0">
                      <p:tgtEl>
                        <p:sldTgt/>
                      </p:tgtEl>
                    </p:cond>
                  </p:endCondLst>
                </p:cTn>
                <p:tgtEl>
                  <p:spTgt spid="6"/>
                </p:tgtEl>
              </p:cMediaNode>
            </p:audio>
            <p:audio>
              <p:cMediaNode vol="80000">
                <p:cTn id="56" fill="hold" display="0">
                  <p:stCondLst>
                    <p:cond delay="indefinite"/>
                  </p:stCondLst>
                  <p:endCondLst>
                    <p:cond evt="onStopAudio" delay="0">
                      <p:tgtEl>
                        <p:sldTgt/>
                      </p:tgtEl>
                    </p:cond>
                  </p:endCondLst>
                </p:cTn>
                <p:tgtEl>
                  <p:spTgt spid="8"/>
                </p:tgtEl>
              </p:cMediaNode>
            </p:audio>
          </p:childTnLst>
        </p:cTn>
      </p:par>
    </p:tnLst>
    <p:bldLst>
      <p:bldP spid="10" grpId="0" build="p"/>
      <p:bldP spid="9" grpId="0" animBg="1"/>
      <p:bldP spid="9" grpId="1" animBg="1"/>
      <p:bldP spid="9" grpId="2" animBg="1"/>
      <p:bldP spid="9" grpId="3" animBg="1"/>
      <p:bldP spid="9" grpId="4"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588ADE2-44CE-40EE-AC1A-C34CB12F80A0}"/>
              </a:ext>
            </a:extLst>
          </p:cNvPr>
          <p:cNvSpPr>
            <a:spLocks noGrp="1"/>
          </p:cNvSpPr>
          <p:nvPr>
            <p:ph idx="1"/>
          </p:nvPr>
        </p:nvSpPr>
        <p:spPr/>
        <p:txBody>
          <a:bodyPr/>
          <a:lstStyle/>
          <a:p>
            <a:pPr marL="285750" indent="-285750">
              <a:buFont typeface="Arial" panose="020B0604020202020204" pitchFamily="34" charset="0"/>
              <a:buChar char="•"/>
            </a:pPr>
            <a:r>
              <a:rPr lang="en-AU" dirty="0"/>
              <a:t>Example: Hyatt Regency walkway collapse </a:t>
            </a:r>
          </a:p>
          <a:p>
            <a:pPr marL="285750" indent="-285750">
              <a:buFont typeface="Arial" panose="020B0604020202020204" pitchFamily="34" charset="0"/>
              <a:buChar char="•"/>
            </a:pPr>
            <a:r>
              <a:rPr lang="en-AU" dirty="0"/>
              <a:t>Design changes not properly checked</a:t>
            </a:r>
          </a:p>
          <a:p>
            <a:pPr marL="285750" indent="-285750">
              <a:buFont typeface="Arial" panose="020B0604020202020204" pitchFamily="34" charset="0"/>
              <a:buChar char="•"/>
            </a:pPr>
            <a:r>
              <a:rPr lang="en-AU" dirty="0"/>
              <a:t>Led to structural failure</a:t>
            </a:r>
          </a:p>
          <a:p>
            <a:pPr marL="285750" indent="-285750">
              <a:buFont typeface="Arial" panose="020B0604020202020204" pitchFamily="34" charset="0"/>
              <a:buChar char="•"/>
            </a:pPr>
            <a:endParaRPr lang="en-AU" dirty="0"/>
          </a:p>
        </p:txBody>
      </p:sp>
      <p:sp>
        <p:nvSpPr>
          <p:cNvPr id="8" name="Title 7">
            <a:extLst>
              <a:ext uri="{FF2B5EF4-FFF2-40B4-BE49-F238E27FC236}">
                <a16:creationId xmlns:a16="http://schemas.microsoft.com/office/drawing/2014/main" id="{11ED57B8-C6C3-44AD-B41E-CE9D73E88A9F}"/>
              </a:ext>
            </a:extLst>
          </p:cNvPr>
          <p:cNvSpPr>
            <a:spLocks noGrp="1"/>
          </p:cNvSpPr>
          <p:nvPr>
            <p:ph type="title"/>
          </p:nvPr>
        </p:nvSpPr>
        <p:spPr/>
        <p:txBody>
          <a:bodyPr/>
          <a:lstStyle/>
          <a:p>
            <a:r>
              <a:rPr lang="en-AU" dirty="0"/>
              <a:t>System deficiencies</a:t>
            </a:r>
          </a:p>
        </p:txBody>
      </p:sp>
      <p:sp>
        <p:nvSpPr>
          <p:cNvPr id="4" name="Footer Placeholder 3">
            <a:extLst>
              <a:ext uri="{FF2B5EF4-FFF2-40B4-BE49-F238E27FC236}">
                <a16:creationId xmlns:a16="http://schemas.microsoft.com/office/drawing/2014/main" id="{F944D94E-B4F3-498C-A68F-EEFE775CEE58}"/>
              </a:ext>
            </a:extLst>
          </p:cNvPr>
          <p:cNvSpPr>
            <a:spLocks noGrp="1"/>
          </p:cNvSpPr>
          <p:nvPr>
            <p:ph type="ftr" sz="quarter" idx="10"/>
          </p:nvPr>
        </p:nvSpPr>
        <p:spPr/>
        <p:txBody>
          <a:bodyPr/>
          <a:lstStyle/>
          <a:p>
            <a:r>
              <a:rPr lang="en-US" dirty="0"/>
              <a:t>Module 1, Snippet 2</a:t>
            </a:r>
          </a:p>
        </p:txBody>
      </p:sp>
      <p:sp>
        <p:nvSpPr>
          <p:cNvPr id="11" name="Text Placeholder 10">
            <a:extLst>
              <a:ext uri="{FF2B5EF4-FFF2-40B4-BE49-F238E27FC236}">
                <a16:creationId xmlns:a16="http://schemas.microsoft.com/office/drawing/2014/main" id="{3ACFF1F5-C467-4EE0-82C9-53CF8C4480F7}"/>
              </a:ext>
            </a:extLst>
          </p:cNvPr>
          <p:cNvSpPr>
            <a:spLocks noGrp="1"/>
          </p:cNvSpPr>
          <p:nvPr>
            <p:ph type="body" sz="quarter" idx="13"/>
          </p:nvPr>
        </p:nvSpPr>
        <p:spPr/>
        <p:txBody>
          <a:bodyPr/>
          <a:lstStyle/>
          <a:p>
            <a:r>
              <a:rPr lang="en-AU" dirty="0"/>
              <a:t>Source: Texas A&amp;M Civil Engineering </a:t>
            </a:r>
            <a:r>
              <a:rPr lang="en-AU" dirty="0">
                <a:hlinkClick r:id="rId7">
                  <a:extLst>
                    <a:ext uri="{A12FA001-AC4F-418D-AE19-62706E023703}">
                      <ahyp:hlinkClr xmlns:ahyp="http://schemas.microsoft.com/office/drawing/2018/hyperlinkcolor" val="tx"/>
                    </a:ext>
                  </a:extLst>
                </a:hlinkClick>
              </a:rPr>
              <a:t>ethics site </a:t>
            </a:r>
            <a:endParaRPr lang="en-AU" dirty="0"/>
          </a:p>
        </p:txBody>
      </p:sp>
      <p:sp>
        <p:nvSpPr>
          <p:cNvPr id="7" name="Slide Number Placeholder 6">
            <a:extLst>
              <a:ext uri="{FF2B5EF4-FFF2-40B4-BE49-F238E27FC236}">
                <a16:creationId xmlns:a16="http://schemas.microsoft.com/office/drawing/2014/main" id="{4BF270CB-B2CE-414A-A302-C5C858F1234A}"/>
              </a:ext>
            </a:extLst>
          </p:cNvPr>
          <p:cNvSpPr>
            <a:spLocks noGrp="1"/>
          </p:cNvSpPr>
          <p:nvPr>
            <p:ph type="sldNum" sz="quarter" idx="11"/>
          </p:nvPr>
        </p:nvSpPr>
        <p:spPr/>
        <p:txBody>
          <a:bodyPr/>
          <a:lstStyle/>
          <a:p>
            <a:fld id="{A9D36E53-D99A-0F41-B3E8-EF235B9A2E23}" type="slidenum">
              <a:rPr lang="en-US" smtClean="0"/>
              <a:pPr/>
              <a:t>8</a:t>
            </a:fld>
            <a:endParaRPr lang="en-US" dirty="0"/>
          </a:p>
        </p:txBody>
      </p:sp>
      <p:pic>
        <p:nvPicPr>
          <p:cNvPr id="15" name="Picture Placeholder 14" descr="A picture containing building, kitchen, table, oven&#10;&#10;Description automatically generated">
            <a:extLst>
              <a:ext uri="{FF2B5EF4-FFF2-40B4-BE49-F238E27FC236}">
                <a16:creationId xmlns:a16="http://schemas.microsoft.com/office/drawing/2014/main" id="{6872FE47-85C8-43D7-BD3F-9A78D46277C7}"/>
              </a:ext>
            </a:extLst>
          </p:cNvPr>
          <p:cNvPicPr>
            <a:picLocks noGrp="1" noChangeAspect="1"/>
          </p:cNvPicPr>
          <p:nvPr>
            <p:ph type="pic" sz="quarter" idx="12"/>
          </p:nvPr>
        </p:nvPicPr>
        <p:blipFill>
          <a:blip r:embed="rId8"/>
          <a:srcRect l="1586" r="1586"/>
          <a:stretch>
            <a:fillRect/>
          </a:stretch>
        </p:blipFill>
        <p:spPr/>
      </p:pic>
      <p:sp>
        <p:nvSpPr>
          <p:cNvPr id="10" name="Rectangle 9">
            <a:hlinkClick r:id="rId9"/>
            <a:extLst>
              <a:ext uri="{FF2B5EF4-FFF2-40B4-BE49-F238E27FC236}">
                <a16:creationId xmlns:a16="http://schemas.microsoft.com/office/drawing/2014/main" id="{B8B545BD-25EC-46D6-B4A9-3426CBCB77CF}"/>
              </a:ext>
            </a:extLst>
          </p:cNvPr>
          <p:cNvSpPr/>
          <p:nvPr/>
        </p:nvSpPr>
        <p:spPr>
          <a:xfrm>
            <a:off x="1269402" y="3001385"/>
            <a:ext cx="2445347" cy="459889"/>
          </a:xfrm>
          <a:prstGeom prst="rect">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mj-lt"/>
              </a:rPr>
              <a:t>Click here to learn more</a:t>
            </a:r>
          </a:p>
        </p:txBody>
      </p:sp>
      <p:sp>
        <p:nvSpPr>
          <p:cNvPr id="12" name="Arrow: Chevron 11">
            <a:extLst>
              <a:ext uri="{FF2B5EF4-FFF2-40B4-BE49-F238E27FC236}">
                <a16:creationId xmlns:a16="http://schemas.microsoft.com/office/drawing/2014/main" id="{55B554DC-24AC-4441-BB6C-3902D3CA6073}"/>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1_SNIP2_SLIDE_08_PARA_A">
            <a:hlinkClick r:id="" action="ppaction://media"/>
            <a:extLst>
              <a:ext uri="{FF2B5EF4-FFF2-40B4-BE49-F238E27FC236}">
                <a16:creationId xmlns:a16="http://schemas.microsoft.com/office/drawing/2014/main" id="{29002605-873E-4E17-BB1D-4C60A3B626C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45613" y="0"/>
            <a:ext cx="609600" cy="609600"/>
          </a:xfrm>
          <a:prstGeom prst="rect">
            <a:avLst/>
          </a:prstGeom>
        </p:spPr>
      </p:pic>
      <p:pic>
        <p:nvPicPr>
          <p:cNvPr id="6" name="TAC_MOD1_SNIP2_SLIDE_08_PARA_B">
            <a:hlinkClick r:id="" action="ppaction://media"/>
            <a:extLst>
              <a:ext uri="{FF2B5EF4-FFF2-40B4-BE49-F238E27FC236}">
                <a16:creationId xmlns:a16="http://schemas.microsoft.com/office/drawing/2014/main" id="{0405C8CC-0877-4DB6-B43E-20E67A0F73C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45613" y="773472"/>
            <a:ext cx="609600" cy="609600"/>
          </a:xfrm>
          <a:prstGeom prst="rect">
            <a:avLst/>
          </a:prstGeom>
        </p:spPr>
      </p:pic>
    </p:spTree>
    <p:extLst>
      <p:ext uri="{BB962C8B-B14F-4D97-AF65-F5344CB8AC3E}">
        <p14:creationId xmlns:p14="http://schemas.microsoft.com/office/powerpoint/2010/main" val="241251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 presetClass="mediacall" presetSubtype="0" fill="hold" nodeType="withEffect">
                                  <p:stCondLst>
                                    <p:cond delay="1000"/>
                                  </p:stCondLst>
                                  <p:childTnLst>
                                    <p:cmd type="call" cmd="playFrom(0.0)">
                                      <p:cBhvr>
                                        <p:cTn id="15" dur="29448" fill="hold"/>
                                        <p:tgtEl>
                                          <p:spTgt spid="5"/>
                                        </p:tgtEl>
                                      </p:cBhvr>
                                    </p:cmd>
                                  </p:childTnLst>
                                </p:cTn>
                              </p:par>
                              <p:par>
                                <p:cTn id="16" presetID="10" presetClass="entr" presetSubtype="0" fill="hold" grpId="0" nodeType="withEffect">
                                  <p:stCondLst>
                                    <p:cond delay="1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30448"/>
                            </p:stCondLst>
                            <p:childTnLst>
                              <p:par>
                                <p:cTn id="20" presetID="3" presetClass="mediacall" presetSubtype="0" fill="hold" nodeType="afterEffect">
                                  <p:stCondLst>
                                    <p:cond delay="0"/>
                                  </p:stCondLst>
                                  <p:childTnLst>
                                    <p:cmd type="call" cmd="stop">
                                      <p:cBhvr>
                                        <p:cTn id="21" dur="1" fill="hold"/>
                                        <p:tgtEl>
                                          <p:spTgt spid="5"/>
                                        </p:tgtEl>
                                      </p:cBhvr>
                                    </p:cmd>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500"/>
                                        <p:tgtEl>
                                          <p:spTgt spid="9">
                                            <p:txEl>
                                              <p:pRg st="1" end="1"/>
                                            </p:txEl>
                                          </p:spTgt>
                                        </p:tgtEl>
                                      </p:cBhvr>
                                    </p:animEffect>
                                  </p:childTnLst>
                                </p:cTn>
                              </p:par>
                              <p:par>
                                <p:cTn id="30" presetID="10" presetClass="exit" presetSubtype="0" fill="hold" grpId="1" nodeType="with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 presetClass="mediacall" presetSubtype="0" fill="hold" nodeType="withEffect">
                                  <p:stCondLst>
                                    <p:cond delay="1000"/>
                                  </p:stCondLst>
                                  <p:childTnLst>
                                    <p:cmd type="call" cmd="playFrom(0.0)">
                                      <p:cBhvr>
                                        <p:cTn id="34" dur="26735" fill="hold"/>
                                        <p:tgtEl>
                                          <p:spTgt spid="6"/>
                                        </p:tgtEl>
                                      </p:cBhvr>
                                    </p:cmd>
                                  </p:childTnLst>
                                </p:cTn>
                              </p:par>
                              <p:par>
                                <p:cTn id="35" presetID="10" presetClass="entr" presetSubtype="0" fill="hold" nodeType="withEffect">
                                  <p:stCondLst>
                                    <p:cond delay="100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fade">
                                      <p:cBhvr>
                                        <p:cTn id="37" dur="500"/>
                                        <p:tgtEl>
                                          <p:spTgt spid="9">
                                            <p:txEl>
                                              <p:pRg st="2" end="2"/>
                                            </p:txEl>
                                          </p:spTgt>
                                        </p:tgtEl>
                                      </p:cBhvr>
                                    </p:animEffect>
                                  </p:childTnLst>
                                </p:cTn>
                              </p:par>
                            </p:childTnLst>
                          </p:cTn>
                        </p:par>
                        <p:par>
                          <p:cTn id="38" fill="hold">
                            <p:stCondLst>
                              <p:cond delay="27735"/>
                            </p:stCondLst>
                            <p:childTnLst>
                              <p:par>
                                <p:cTn id="39" presetID="3" presetClass="mediacall" presetSubtype="0" fill="hold" nodeType="afterEffect">
                                  <p:stCondLst>
                                    <p:cond delay="0"/>
                                  </p:stCondLst>
                                  <p:childTnLst>
                                    <p:cmd type="call" cmd="stop">
                                      <p:cBhvr>
                                        <p:cTn id="40" dur="1" fill="hold"/>
                                        <p:tgtEl>
                                          <p:spTgt spid="6"/>
                                        </p:tgtEl>
                                      </p:cBhvr>
                                    </p:cmd>
                                  </p:childTnLst>
                                </p:cTn>
                              </p:par>
                              <p:par>
                                <p:cTn id="41" presetID="10" presetClass="entr" presetSubtype="0" fill="hold" grpId="2"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5"/>
                </p:tgtEl>
              </p:cMediaNode>
            </p:audio>
            <p:audio>
              <p:cMediaNode vol="80000">
                <p:cTn id="45" fill="hold" display="0">
                  <p:stCondLst>
                    <p:cond delay="indefinite"/>
                  </p:stCondLst>
                  <p:endCondLst>
                    <p:cond evt="onStopAudio" delay="0">
                      <p:tgtEl>
                        <p:sldTgt/>
                      </p:tgtEl>
                    </p:cond>
                  </p:endCondLst>
                </p:cTn>
                <p:tgtEl>
                  <p:spTgt spid="6"/>
                </p:tgtEl>
              </p:cMediaNode>
            </p:audio>
          </p:childTnLst>
        </p:cTn>
      </p:par>
    </p:tnLst>
    <p:bldLst>
      <p:bldP spid="11" grpId="0" build="p"/>
      <p:bldP spid="10" grpId="0" animBg="1"/>
      <p:bldP spid="12" grpId="0" animBg="1"/>
      <p:bldP spid="12" grpId="1" animBg="1"/>
      <p:bldP spid="12"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06C8C71-EBC9-4E18-8F5F-75345A13485C}"/>
              </a:ext>
            </a:extLst>
          </p:cNvPr>
          <p:cNvSpPr>
            <a:spLocks noGrp="1"/>
          </p:cNvSpPr>
          <p:nvPr>
            <p:ph type="body" sz="quarter" idx="10"/>
          </p:nvPr>
        </p:nvSpPr>
        <p:spPr/>
        <p:txBody>
          <a:bodyPr/>
          <a:lstStyle/>
          <a:p>
            <a:r>
              <a:rPr lang="en-AU" dirty="0"/>
              <a:t>Mechanisms of failure</a:t>
            </a:r>
          </a:p>
        </p:txBody>
      </p:sp>
      <p:sp>
        <p:nvSpPr>
          <p:cNvPr id="7" name="Slide Number Placeholder 6">
            <a:extLst>
              <a:ext uri="{FF2B5EF4-FFF2-40B4-BE49-F238E27FC236}">
                <a16:creationId xmlns:a16="http://schemas.microsoft.com/office/drawing/2014/main" id="{9384F9CC-974D-4385-9714-931250893EC1}"/>
              </a:ext>
            </a:extLst>
          </p:cNvPr>
          <p:cNvSpPr>
            <a:spLocks noGrp="1"/>
          </p:cNvSpPr>
          <p:nvPr>
            <p:ph type="sldNum" sz="quarter" idx="11"/>
          </p:nvPr>
        </p:nvSpPr>
        <p:spPr/>
        <p:txBody>
          <a:bodyPr/>
          <a:lstStyle/>
          <a:p>
            <a:fld id="{A9D36E53-D99A-0F41-B3E8-EF235B9A2E23}" type="slidenum">
              <a:rPr lang="en-US" smtClean="0"/>
              <a:pPr/>
              <a:t>9</a:t>
            </a:fld>
            <a:endParaRPr lang="en-US" dirty="0"/>
          </a:p>
        </p:txBody>
      </p:sp>
      <p:sp>
        <p:nvSpPr>
          <p:cNvPr id="4" name="Footer Placeholder 3">
            <a:extLst>
              <a:ext uri="{FF2B5EF4-FFF2-40B4-BE49-F238E27FC236}">
                <a16:creationId xmlns:a16="http://schemas.microsoft.com/office/drawing/2014/main" id="{66E163A1-6720-4CA2-B34E-C16E42251265}"/>
              </a:ext>
            </a:extLst>
          </p:cNvPr>
          <p:cNvSpPr>
            <a:spLocks noGrp="1"/>
          </p:cNvSpPr>
          <p:nvPr>
            <p:ph type="ftr" sz="quarter" idx="12"/>
          </p:nvPr>
        </p:nvSpPr>
        <p:spPr/>
        <p:txBody>
          <a:bodyPr/>
          <a:lstStyle/>
          <a:p>
            <a:r>
              <a:rPr lang="en-US" dirty="0"/>
              <a:t>Module 1, Snippet 2</a:t>
            </a:r>
          </a:p>
        </p:txBody>
      </p:sp>
      <p:pic>
        <p:nvPicPr>
          <p:cNvPr id="3" name="TAC_MOD1_SNIP2_SLIDE_09_PARA_A">
            <a:hlinkClick r:id="" action="ppaction://media"/>
            <a:extLst>
              <a:ext uri="{FF2B5EF4-FFF2-40B4-BE49-F238E27FC236}">
                <a16:creationId xmlns:a16="http://schemas.microsoft.com/office/drawing/2014/main" id="{BA0132D5-FE1C-442E-A87F-D621E69072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9503" y="0"/>
            <a:ext cx="609600" cy="609600"/>
          </a:xfrm>
          <a:prstGeom prst="rect">
            <a:avLst/>
          </a:prstGeom>
        </p:spPr>
      </p:pic>
    </p:spTree>
    <p:extLst>
      <p:ext uri="{BB962C8B-B14F-4D97-AF65-F5344CB8AC3E}">
        <p14:creationId xmlns:p14="http://schemas.microsoft.com/office/powerpoint/2010/main" val="310649152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4069" fill="hold"/>
                                        <p:tgtEl>
                                          <p:spTgt spid="3"/>
                                        </p:tgtEl>
                                      </p:cBhvr>
                                    </p:cmd>
                                  </p:childTnLst>
                                </p:cTn>
                              </p:par>
                            </p:childTnLst>
                          </p:cTn>
                        </p:par>
                        <p:par>
                          <p:cTn id="7" fill="hold">
                            <p:stCondLst>
                              <p:cond delay="5069"/>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4085</TotalTime>
  <Words>2521</Words>
  <Application>Microsoft Office PowerPoint</Application>
  <PresentationFormat>On-screen Show (4:3)</PresentationFormat>
  <Paragraphs>175</Paragraphs>
  <Slides>16</Slides>
  <Notes>14</Notes>
  <HiddenSlides>0</HiddenSlides>
  <MMClips>31</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16</vt:i4>
      </vt:variant>
      <vt:variant>
        <vt:lpstr>Custom Shows</vt:lpstr>
      </vt:variant>
      <vt:variant>
        <vt:i4>4</vt:i4>
      </vt:variant>
    </vt:vector>
  </HeadingPairs>
  <TitlesOfParts>
    <vt:vector size="24" baseType="lpstr">
      <vt:lpstr>Arial</vt:lpstr>
      <vt:lpstr>Calibri</vt:lpstr>
      <vt:lpstr>Calibri Light</vt:lpstr>
      <vt:lpstr>Office Theme</vt:lpstr>
      <vt:lpstr>PowerPoint Presentation</vt:lpstr>
      <vt:lpstr>PowerPoint Presentation</vt:lpstr>
      <vt:lpstr>About this snippet</vt:lpstr>
      <vt:lpstr>PowerPoint Presentation</vt:lpstr>
      <vt:lpstr>Mechanisms of harm</vt:lpstr>
      <vt:lpstr>System failures</vt:lpstr>
      <vt:lpstr>Error provoking conditions</vt:lpstr>
      <vt:lpstr>System deficiencies</vt:lpstr>
      <vt:lpstr>PowerPoint Presentation</vt:lpstr>
      <vt:lpstr>Trajectory to failure</vt:lpstr>
      <vt:lpstr>Risk triangle</vt:lpstr>
      <vt:lpstr>PowerPoint Presentation</vt:lpstr>
      <vt:lpstr>The outcome iceberg</vt:lpstr>
      <vt:lpstr>Failure recognition</vt:lpstr>
      <vt:lpstr>Aviation incident reporting</vt:lpstr>
      <vt:lpstr>PowerPoint Presentation</vt:lpstr>
      <vt:lpstr>Opening sequence</vt:lpstr>
      <vt:lpstr>How does harm occur?</vt:lpstr>
      <vt:lpstr>Mechanisms of failure</vt:lpstr>
      <vt:lpstr>Outcomes of failure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 Stokes</cp:lastModifiedBy>
  <cp:revision>263</cp:revision>
  <dcterms:created xsi:type="dcterms:W3CDTF">2018-02-23T04:31:11Z</dcterms:created>
  <dcterms:modified xsi:type="dcterms:W3CDTF">2020-06-26T07:47:18Z</dcterms:modified>
</cp:coreProperties>
</file>