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8"/>
  </p:notesMasterIdLst>
  <p:handoutMasterIdLst>
    <p:handoutMasterId r:id="rId19"/>
  </p:handoutMasterIdLst>
  <p:sldIdLst>
    <p:sldId id="263" r:id="rId2"/>
    <p:sldId id="264" r:id="rId3"/>
    <p:sldId id="278" r:id="rId4"/>
    <p:sldId id="265" r:id="rId5"/>
    <p:sldId id="282" r:id="rId6"/>
    <p:sldId id="283" r:id="rId7"/>
    <p:sldId id="279" r:id="rId8"/>
    <p:sldId id="284" r:id="rId9"/>
    <p:sldId id="285" r:id="rId10"/>
    <p:sldId id="280" r:id="rId11"/>
    <p:sldId id="286" r:id="rId12"/>
    <p:sldId id="287" r:id="rId13"/>
    <p:sldId id="281" r:id="rId14"/>
    <p:sldId id="288" r:id="rId15"/>
    <p:sldId id="289" r:id="rId16"/>
    <p:sldId id="258" r:id="rId17"/>
  </p:sldIdLst>
  <p:sldSz cx="9144000" cy="6858000" type="screen4x3"/>
  <p:notesSz cx="6858000" cy="9144000"/>
  <p:custShowLst>
    <p:custShow name="Opening sequence" id="0">
      <p:sldLst>
        <p:sld r:id="rId2"/>
        <p:sld r:id="rId3"/>
        <p:sld r:id="rId4"/>
        <p:sld r:id="rId17"/>
      </p:sldLst>
    </p:custShow>
    <p:custShow name="Risk management approaches" id="1">
      <p:sldLst>
        <p:sld r:id="rId5"/>
        <p:sld r:id="rId6"/>
        <p:sld r:id="rId7"/>
        <p:sld r:id="rId4"/>
        <p:sld r:id="rId17"/>
      </p:sldLst>
    </p:custShow>
    <p:custShow name="M&amp;R industry approach" id="2">
      <p:sldLst>
        <p:sld r:id="rId8"/>
        <p:sld r:id="rId9"/>
        <p:sld r:id="rId10"/>
        <p:sld r:id="rId4"/>
        <p:sld r:id="rId17"/>
      </p:sldLst>
    </p:custShow>
    <p:custShow name="Aviation approach" id="3">
      <p:sldLst>
        <p:sld r:id="rId11"/>
        <p:sld r:id="rId12"/>
        <p:sld r:id="rId13"/>
        <p:sld r:id="rId4"/>
        <p:sld r:id="rId17"/>
      </p:sldLst>
    </p:custShow>
    <p:custShow name="Road transport approach" id="4">
      <p:sldLst>
        <p:sld r:id="rId14"/>
        <p:sld r:id="rId15"/>
        <p:sld r:id="rId16"/>
        <p:sld r:id="rId4"/>
        <p:sld r:id="rId17"/>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78"/>
            <p14:sldId id="265"/>
            <p14:sldId id="282"/>
            <p14:sldId id="283"/>
            <p14:sldId id="279"/>
            <p14:sldId id="284"/>
            <p14:sldId id="285"/>
            <p14:sldId id="280"/>
            <p14:sldId id="286"/>
            <p14:sldId id="287"/>
            <p14:sldId id="281"/>
            <p14:sldId id="288"/>
            <p14:sldId id="289"/>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429"/>
    <a:srgbClr val="01A0DF"/>
    <a:srgbClr val="F8801C"/>
    <a:srgbClr val="0080C4"/>
    <a:srgbClr val="00A1DE"/>
    <a:srgbClr val="009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2"/>
    <p:restoredTop sz="87427" autoAdjust="0"/>
  </p:normalViewPr>
  <p:slideViewPr>
    <p:cSldViewPr snapToGrid="0" snapToObjects="1">
      <p:cViewPr varScale="1">
        <p:scale>
          <a:sx n="96" d="100"/>
          <a:sy n="96" d="100"/>
        </p:scale>
        <p:origin x="1848" y="84"/>
      </p:cViewPr>
      <p:guideLst>
        <p:guide orient="horz" pos="2160"/>
        <p:guide pos="2880"/>
      </p:guideLst>
    </p:cSldViewPr>
  </p:slideViewPr>
  <p:notesTextViewPr>
    <p:cViewPr>
      <p:scale>
        <a:sx n="1" d="1"/>
        <a:sy n="1" d="1"/>
      </p:scale>
      <p:origin x="0" y="0"/>
    </p:cViewPr>
  </p:notesTextViewPr>
  <p:notesViewPr>
    <p:cSldViewPr snapToGrid="0" snapToObjects="1">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26/06/2020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6/26/2020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to Module 1, Snippet 4 of Safe System for Universities. In this Snippet, we will take a look at the different ways in which risk is managed within industry.</a:t>
            </a:r>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3665198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aviation approach to managing risk, especially for the larger airline industry, has evolved into a system with a focus on eliminating failures that result in intolerable outcomes, and reducing the consequences of failures that may result in less catastrophic levels of harm. </a:t>
            </a:r>
          </a:p>
          <a:p>
            <a:pPr marL="228600" indent="-228600">
              <a:buFont typeface="+mj-lt"/>
              <a:buAutoNum type="arabicPeriod"/>
            </a:pPr>
            <a:endParaRPr lang="en-AU" dirty="0"/>
          </a:p>
          <a:p>
            <a:pPr marL="228600" indent="-228600">
              <a:buFont typeface="+mj-lt"/>
              <a:buAutoNum type="arabicPeriod"/>
            </a:pPr>
            <a:r>
              <a:rPr lang="en-AU" dirty="0"/>
              <a:t>Part of the success of safety within the aviation industry has been down to a culture of shared responsibility. Safety responses within the aviation industry are at a system level. This means that when a problem is identified, the entire industry responds.</a:t>
            </a:r>
          </a:p>
          <a:p>
            <a:pPr marL="228600" indent="-228600">
              <a:buFont typeface="+mj-lt"/>
              <a:buAutoNum type="arabicPeriod"/>
            </a:pPr>
            <a:endParaRPr lang="en-AU" dirty="0"/>
          </a:p>
          <a:p>
            <a:pPr marL="228600" indent="-228600">
              <a:buFont typeface="+mj-lt"/>
              <a:buAutoNum type="arabicPeriod"/>
            </a:pPr>
            <a:r>
              <a:rPr lang="en-AU" dirty="0"/>
              <a:t>Another part of the success of this approach has been through the investigation of no harm failures to better understand and develop controls against failures that do result in harm. Learnings from these investigations are critical to understanding the mechanisms of failure and implementing controls to mitigate their effects. </a:t>
            </a:r>
          </a:p>
          <a:p>
            <a:pPr marL="228600" indent="-228600">
              <a:buFont typeface="+mj-lt"/>
              <a:buAutoNum type="arabicPeriod"/>
            </a:pPr>
            <a:endParaRPr lang="en-AU" dirty="0"/>
          </a:p>
          <a:p>
            <a:pPr marL="228600" indent="-228600">
              <a:buFont typeface="+mj-lt"/>
              <a:buAutoNum type="arabicPeriod"/>
            </a:pPr>
            <a:r>
              <a:rPr lang="en-AU" dirty="0"/>
              <a:t>Success has also been established on global communication within the industry that helps maintain a level of consistency in the approach throughout the industry. This has been facilitated by the fact that the airline industry works across international boarders.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1363331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latest safety management mechanism employed in the aviation industry is the Safety Management System, or SMS. This system marks a shift towards a systems based approach to safety, and away from the human error based approaches that were previously practiced.</a:t>
            </a:r>
          </a:p>
          <a:p>
            <a:pPr marL="228600" indent="-228600">
              <a:buFont typeface="+mj-lt"/>
              <a:buAutoNum type="arabicPeriod"/>
            </a:pPr>
            <a:endParaRPr lang="en-AU" dirty="0"/>
          </a:p>
          <a:p>
            <a:pPr marL="228600" indent="-228600">
              <a:buFont typeface="+mj-lt"/>
              <a:buAutoNum type="arabicPeriod"/>
            </a:pPr>
            <a:r>
              <a:rPr lang="en-AU" dirty="0"/>
              <a:t>The Safety Management System is based on four pillars. Safety policy establishes senior management’s commitment to safety. Safety risk management determines the need for and adequacy of risk controls, which safety assurance then evaluates the continued effectiveness of these controls. Finally, safety promotion creates a positive safety culture through training and communication.</a:t>
            </a:r>
          </a:p>
          <a:p>
            <a:pPr marL="228600" indent="-228600">
              <a:buFont typeface="+mj-lt"/>
              <a:buAutoNum type="arabicPeriod"/>
            </a:pPr>
            <a:endParaRPr lang="en-AU" dirty="0"/>
          </a:p>
          <a:p>
            <a:pPr marL="228600" indent="-228600">
              <a:buFont typeface="+mj-lt"/>
              <a:buAutoNum type="arabicPeriod"/>
            </a:pPr>
            <a:r>
              <a:rPr lang="en-AU" dirty="0"/>
              <a:t>SMS brings a systems approach to assess and control risks, while ensuring that controls remain adequate. Unlike previous generation safety systems such as Crew Resource Management, SMS is aimed all levels and areas of the aviation industry, rather than through a focus on front line employees alone.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282540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Lastly, let’s look at a new way safety management is being approached in the road transport industry.</a:t>
            </a:r>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3627282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With regard to the management of safety, the road transportation industry is defined by its low level of access control. While licencing provides some measure of control for those using motor vehicles, all other access is largely uncontrolled. This makes any form of control over individual use of the system almost impossible. While previous efforts to curtail substantial non-compliance through education, training and enforcement have provided success, there is a growing understanding that any chance to eliminate severe harm will require an additional focus on consequence.</a:t>
            </a:r>
          </a:p>
          <a:p>
            <a:pPr marL="228600" indent="-228600">
              <a:buFont typeface="+mj-lt"/>
              <a:buAutoNum type="arabicPeriod"/>
            </a:pPr>
            <a:endParaRPr lang="en-AU" dirty="0"/>
          </a:p>
          <a:p>
            <a:pPr marL="228600" indent="-228600">
              <a:buFont typeface="+mj-lt"/>
              <a:buAutoNum type="arabicPeriod"/>
            </a:pPr>
            <a:r>
              <a:rPr lang="en-AU" dirty="0"/>
              <a:t>This focus on consequence has come from the understanding that, with such low levels of access control, system users will continue to make errors at a rate that means severe harm is a foreseeable and all too common event. In light of this, the approach to safety has been shifted to a systems based approach that prioritised the reduction of failure consequence.</a:t>
            </a:r>
          </a:p>
          <a:p>
            <a:pPr marL="228600" indent="-228600">
              <a:buFont typeface="+mj-lt"/>
              <a:buAutoNum type="arabicPeriod"/>
            </a:pPr>
            <a:endParaRPr lang="en-AU" dirty="0"/>
          </a:p>
          <a:p>
            <a:pPr marL="228600" indent="-228600">
              <a:buFont typeface="+mj-lt"/>
              <a:buAutoNum type="arabicPeriod"/>
            </a:pPr>
            <a:r>
              <a:rPr lang="en-AU" dirty="0"/>
              <a:t>This approach is the Safe System, which is based on the philosophy that people will continue to make errors, but that the road system should not allow these errors to translate to severe harm. Contrary to historical approaches that have focussed almost exclusively on reducing user error, the Safe System places the onus of eliminating severe harm on system managers.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14</a:t>
            </a:fld>
            <a:endParaRPr lang="en-US"/>
          </a:p>
        </p:txBody>
      </p:sp>
    </p:spTree>
    <p:extLst>
      <p:ext uri="{BB962C8B-B14F-4D97-AF65-F5344CB8AC3E}">
        <p14:creationId xmlns:p14="http://schemas.microsoft.com/office/powerpoint/2010/main" val="1616321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Safe System is based on the fundamental understanding that system users will make mistakes. The philosophy behind the Safe System is that severe harm should not result as a consequence of these mistakes. To align with this philosophy, a systems based approach is used to focus on eliminating severe consequences while also reducing exposure and the likelihood of crashes.</a:t>
            </a:r>
          </a:p>
          <a:p>
            <a:pPr marL="228600" indent="-228600">
              <a:buFont typeface="+mj-lt"/>
              <a:buAutoNum type="arabicPeriod"/>
            </a:pPr>
            <a:endParaRPr lang="en-AU" dirty="0"/>
          </a:p>
          <a:p>
            <a:pPr marL="228600" indent="-228600">
              <a:buFont typeface="+mj-lt"/>
              <a:buAutoNum type="arabicPeriod"/>
            </a:pPr>
            <a:r>
              <a:rPr lang="en-AU" dirty="0"/>
              <a:t>The Safe System is often represented as four pillars, which refer to the need for safe roads and roadsides that are forgiving of error, safe road users that comply with system rules, safe vehicles that cushion crash forces, and safe speeds that ensure crash forces are not allowed to exceed the human body’s physical limits before severe harm occurs.</a:t>
            </a:r>
          </a:p>
          <a:p>
            <a:pPr marL="228600" indent="-228600">
              <a:buFont typeface="+mj-lt"/>
              <a:buAutoNum type="arabicPeriod"/>
            </a:pPr>
            <a:endParaRPr lang="en-AU" dirty="0"/>
          </a:p>
          <a:p>
            <a:pPr marL="228600" indent="-228600">
              <a:buFont typeface="+mj-lt"/>
              <a:buAutoNum type="arabicPeriod"/>
            </a:pPr>
            <a:r>
              <a:rPr lang="en-AU" dirty="0"/>
              <a:t>While the Safe System calls for a shared responsibility between system managers and system users, the onus is placed with system managers to ensure that severe harm does not occur. This means that when severe harm does occur within the system, it is the responsibility of system managers to take corrective action and control the level of harm that can possibly occur.</a:t>
            </a:r>
          </a:p>
        </p:txBody>
      </p:sp>
      <p:sp>
        <p:nvSpPr>
          <p:cNvPr id="4" name="Slide Number Placeholder 3"/>
          <p:cNvSpPr>
            <a:spLocks noGrp="1"/>
          </p:cNvSpPr>
          <p:nvPr>
            <p:ph type="sldNum" sz="quarter" idx="5"/>
          </p:nvPr>
        </p:nvSpPr>
        <p:spPr/>
        <p:txBody>
          <a:bodyPr/>
          <a:lstStyle/>
          <a:p>
            <a:fld id="{50E59ED5-2685-A749-A30B-E5DC3B170F8E}" type="slidenum">
              <a:rPr lang="en-US" smtClean="0"/>
              <a:pPr/>
              <a:t>15</a:t>
            </a:fld>
            <a:endParaRPr lang="en-US"/>
          </a:p>
        </p:txBody>
      </p:sp>
    </p:spTree>
    <p:extLst>
      <p:ext uri="{BB962C8B-B14F-4D97-AF65-F5344CB8AC3E}">
        <p14:creationId xmlns:p14="http://schemas.microsoft.com/office/powerpoint/2010/main" val="1242195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this first section, we will take a look at the general considerations required when considering the suitability of risk management approaches.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2702438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way we manage the risk of harm really depends on the system in which the harm can occur. While there are likely many factors that need to be considered, one important factor is the level of control that system managers possess over the system.</a:t>
            </a:r>
          </a:p>
          <a:p>
            <a:pPr marL="228600" indent="-228600">
              <a:buFont typeface="+mj-lt"/>
              <a:buAutoNum type="arabicPeriod"/>
            </a:pPr>
            <a:endParaRPr lang="en-AU" dirty="0"/>
          </a:p>
          <a:p>
            <a:pPr marL="228600" indent="-228600">
              <a:buFont typeface="+mj-lt"/>
              <a:buAutoNum type="arabicPeriod"/>
            </a:pPr>
            <a:r>
              <a:rPr lang="en-AU" dirty="0"/>
              <a:t>The amount of control that system managers possess is largely dependent on their control over people operating within the system. In highly controlled environments referred to as closed systems, like a mine site or a nuclear power facility, strict control is maintained over those working within the system. Access to potentially hazardous locations or tasks is strictly limited to need and the performance of users can be maintained at a very high level through training and procedure.</a:t>
            </a:r>
          </a:p>
          <a:p>
            <a:pPr marL="228600" indent="-228600">
              <a:buFont typeface="+mj-lt"/>
              <a:buAutoNum type="arabicPeriod"/>
            </a:pPr>
            <a:endParaRPr lang="en-AU" dirty="0"/>
          </a:p>
          <a:p>
            <a:pPr marL="228600" indent="-228600">
              <a:buFont typeface="+mj-lt"/>
              <a:buAutoNum type="arabicPeriod"/>
            </a:pPr>
            <a:r>
              <a:rPr lang="en-AU" dirty="0"/>
              <a:t>At the opposite end of the scale, low control environments referred to as open systems are those where public access is largely unlimited and access conditions are minimal. The road transport system is a prime example. While a driver’s license is required for using a motor vehicle, this provides a very low threshold of training. Other access conditions, such as for pedestrians, are uncontrolled. With such little control over access to the system, it is virtually impossible to ensure any level of performance of those operating within the system.</a:t>
            </a:r>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799308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Another important factor is the consequence of harm, should it be allowed to occur. This not only refers to the severity of harm that may be experienced by an individual, but also the scale of harm that could occur. A good example is fire control in buildings. While building fires come with the potential for severe consequences any context, high occupancy buildings such as apartment towers are especially concerning given the number of people that may be effected by a single failure.</a:t>
            </a:r>
          </a:p>
          <a:p>
            <a:pPr marL="228600" indent="-228600">
              <a:buFont typeface="+mj-lt"/>
              <a:buAutoNum type="arabicPeriod"/>
            </a:pPr>
            <a:endParaRPr lang="en-AU" dirty="0"/>
          </a:p>
          <a:p>
            <a:pPr marL="228600" indent="-228600">
              <a:buFont typeface="+mj-lt"/>
              <a:buAutoNum type="arabicPeriod"/>
            </a:pPr>
            <a:r>
              <a:rPr lang="en-AU" dirty="0"/>
              <a:t>While consequence may be severe, the response to it will depend on how effective are the mitigation strategies able to be employed. In some contexts, mitigation may be a feasible approach and so a focus on reducing the consequence of failure is beneficial. Sometimes, the consequence of failure is likely to be so intolerable or the effects of mitigation strategies so ineffective that allowing any failure to occur is unacceptable. The nuclear power industry is a prime example of such a situation. Because of this, the main focus in this industry is eliminating the likelihood of any failures that involve the release of radioactive material, which is the prime danger presented by the industry. </a:t>
            </a:r>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212824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let’s consider the case of a widely known approach to safety management, that utilised by the manufacturing and resources industries.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2554157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When we think of the word industry, the manufacturing and resources industry is front of mind for many people. This industry employs a substantial proportion of people in Australia and New Zealand, incorporates a wide variety of activities, and sees a substantial amount of exchange within the workforce. Because of this, importance is placed on employing controls that can be widely understood and applicable at a general industry level.</a:t>
            </a:r>
          </a:p>
          <a:p>
            <a:pPr marL="228600" indent="-228600">
              <a:buFont typeface="+mj-lt"/>
              <a:buAutoNum type="arabicPeriod"/>
            </a:pPr>
            <a:endParaRPr lang="en-AU" dirty="0"/>
          </a:p>
          <a:p>
            <a:pPr marL="228600" indent="-228600">
              <a:buFont typeface="+mj-lt"/>
              <a:buAutoNum type="arabicPeriod"/>
            </a:pPr>
            <a:r>
              <a:rPr lang="en-AU" dirty="0"/>
              <a:t>The hierarchy of controls is a well known system that has become the benchmark for managing safety within the manufacturing and resources industry. The hierarchy is generally applied at an activity level of operation, such as a process for undertaking a specific task or the operation of a specific type of equipment. It provides guidance for the appropriate order in which controls should be considered, giving priority to categories of control that provide the most effective means for mitigating harm.</a:t>
            </a:r>
          </a:p>
          <a:p>
            <a:pPr marL="228600" indent="-228600">
              <a:buFont typeface="+mj-lt"/>
              <a:buAutoNum type="arabicPeriod"/>
            </a:pPr>
            <a:endParaRPr lang="en-AU" dirty="0"/>
          </a:p>
          <a:p>
            <a:pPr marL="228600" indent="-228600">
              <a:buFont typeface="+mj-lt"/>
              <a:buAutoNum type="arabicPeriod"/>
            </a:pPr>
            <a:r>
              <a:rPr lang="en-AU" dirty="0"/>
              <a:t>A key enabler of the hierarchy of control is the environment in which it is applied. The method of categorising and prioritising controls is well suited to systems where control over access and use is well established. The high level of system control by system managers, and the high level of access control and task specific training given to system users means that controls in each category can be strictly applied with minimal non-conformance. While the hierarchy of controls can be applied to systems with much less control over access and use, its effectiveness would be limited by the low level of control that could be utilised before non-conformance becomes a substantial issue.</a:t>
            </a:r>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1209394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At the top of the hierarchy of controls is elimination. Wherever possible, priority should be given to eliminating the source of harm. This could mean eliminating a non-essential activity, removing people from a task that can be automated, or removing people from an area where a hazardous task is being undertaken. A good example is the elimination of mining personnel from areas where heavy mining machinery is being operated.</a:t>
            </a:r>
          </a:p>
          <a:p>
            <a:pPr marL="228600" indent="-228600">
              <a:buFont typeface="+mj-lt"/>
              <a:buAutoNum type="arabicPeriod"/>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If the source of harm cannot be eliminated, then it should be substituted with something less harmful. This could mean substituting with a less harmful task, process or product. Substitution is commonly used as a method for reducing the harm associated with consumer products, such as paints, pesticides, cleaning products and building materials. Substitution works well when the hazard being mitigated is not replaced with another hazard, such as producing a less hazardous product for end consumers that requires a more hazardous production method for those making the product.</a:t>
            </a:r>
          </a:p>
          <a:p>
            <a:pPr marL="228600" indent="-228600">
              <a:buFont typeface="+mj-lt"/>
              <a:buAutoNum type="arabicPeriod"/>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If the hazard cannot be eliminated or substituted to the extent where a hazard no longer exists, then engineering controls can be employed to protect people from the effects of the hazard. Engineering controls generally take the form of barriers to separate people from the hazard, lockout and shutdown controls to contain a hazard, and ventilation systems to extract toxic substances before they become inhaled. Engineering controls could also take the form of ergonomic treatments to prevent injury through repetitive actions.</a:t>
            </a:r>
          </a:p>
          <a:p>
            <a:pPr marL="228600" indent="-228600">
              <a:buFont typeface="+mj-lt"/>
              <a:buAutoNum type="arabicPeriod"/>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Administrative controls should be employed only when the hazard cannot be removed or people protected from the hazard. Administrative controls are used to alter the way in which people work within a hazardous activity. This could mean changing work procedures, undertaking training, placing warning signs or changing the time or location of an activity to one less hazardous, such as rescheduling outdoor work to cooler times of the day during summer.</a:t>
            </a:r>
          </a:p>
          <a:p>
            <a:pPr marL="228600" indent="-228600">
              <a:buFont typeface="+mj-lt"/>
              <a:buAutoNum type="arabicPeriod"/>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PPE, or personal protective equipment, is used as a last line of defence when all other controls are inadequate to protect a person from harm. PPE is generally used to shield a person from a hazard, such as with the use of respirators and chemical gloves, to reduce the risk of harm from a hazard, such as through the use of hard hats, or to reduce the likelihood of error, such as by wearing high visibility clothing.</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764831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Next, we’ll take a look at safety management within the aviation industry.</a:t>
            </a:r>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1979762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gi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casr.Adelaide.edu.a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a:srcRect l="2977" t="4973" r="18267" b="17952"/>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32850585-AB70-4D48-86A3-5F5FB78311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4CE0920A-5931-40DF-BDC5-49D1430268BC}"/>
              </a:ext>
            </a:extLst>
          </p:cNvPr>
          <p:cNvPicPr>
            <a:picLocks noChangeAspect="1"/>
          </p:cNvPicPr>
          <p:nvPr userDrawn="1"/>
        </p:nvPicPr>
        <p:blipFill rotWithShape="1">
          <a:blip r:embed="rId5"/>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2BA32585-31FF-4F39-A90F-0238195B7083}"/>
              </a:ext>
            </a:extLst>
          </p:cNvPr>
          <p:cNvPicPr>
            <a:picLocks noChangeAspect="1"/>
          </p:cNvPicPr>
          <p:nvPr userDrawn="1"/>
        </p:nvPicPr>
        <p:blipFill>
          <a:blip r:embed="rId6"/>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4</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4</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11595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7FA60EEB-46FE-46A1-B46D-4A82B4A0F6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D0D981BC-1FE2-49B0-BDBB-878E8F943A81}"/>
              </a:ext>
            </a:extLst>
          </p:cNvPr>
          <p:cNvPicPr>
            <a:picLocks noChangeAspect="1"/>
          </p:cNvPicPr>
          <p:nvPr userDrawn="1"/>
        </p:nvPicPr>
        <p:blipFill rotWithShape="1">
          <a:blip r:embed="rId5"/>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E69AA99B-907C-4B35-88BA-A7A8B15FD7C1}"/>
              </a:ext>
            </a:extLst>
          </p:cNvPr>
          <p:cNvPicPr>
            <a:picLocks noChangeAspect="1"/>
          </p:cNvPicPr>
          <p:nvPr userDrawn="1"/>
        </p:nvPicPr>
        <p:blipFill>
          <a:blip r:embed="rId6"/>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val="tx"/>
                    </a:ext>
                  </a:extLst>
                </a:hlinkClick>
              </a:rPr>
              <a:t>christopher@casr.Adelaide.edu.au</a:t>
            </a:r>
            <a:endParaRPr lang="en-AU" sz="10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Wayne Moon, Fotini Toso</a:t>
            </a:r>
          </a:p>
          <a:p>
            <a:pPr marL="0" marR="0" lvl="0" indent="0" algn="l" defTabSz="914400" rtl="0" eaLnBrk="1" fontAlgn="auto" latinLnBrk="0" hangingPunct="1">
              <a:lnSpc>
                <a:spcPct val="100000"/>
              </a:lnSpc>
              <a:spcBef>
                <a:spcPts val="0"/>
              </a:spcBef>
              <a:spcAft>
                <a:spcPts val="600"/>
              </a:spcAft>
              <a:buClrTx/>
              <a:buSzTx/>
              <a:buFontTx/>
              <a:buNone/>
              <a:tabLst/>
              <a:defRPr/>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292662"/>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rPr>
              <a:t>Users should note that images sourced through creative commons may be subject to non-commercial copyright restrictions.</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1, Snippet 4</a:t>
            </a:r>
          </a:p>
        </p:txBody>
      </p:sp>
      <p:sp>
        <p:nvSpPr>
          <p:cNvPr id="16" name="TextBox 15">
            <a:extLst>
              <a:ext uri="{FF2B5EF4-FFF2-40B4-BE49-F238E27FC236}">
                <a16:creationId xmlns:a16="http://schemas.microsoft.com/office/drawing/2014/main" id="{C3CE75EE-26CB-4442-8278-798CAB3D5F2A}"/>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151858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1, Snippet 4</a:t>
            </a:r>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4</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9071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654608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861641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Module 3, Snippet 3</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62" r:id="rId4"/>
    <p:sldLayoutId id="2147483665" r:id="rId5"/>
    <p:sldLayoutId id="2147483666" r:id="rId6"/>
    <p:sldLayoutId id="2147483678" r:id="rId7"/>
    <p:sldLayoutId id="2147483669" r:id="rId8"/>
    <p:sldLayoutId id="2147483674" r:id="rId9"/>
    <p:sldLayoutId id="2147483670" r:id="rId10"/>
    <p:sldLayoutId id="2147483673" r:id="rId11"/>
    <p:sldLayoutId id="2147483667" r:id="rId12"/>
    <p:sldLayoutId id="2147483672" r:id="rId13"/>
    <p:sldLayoutId id="2147483671" r:id="rId14"/>
    <p:sldLayoutId id="2147483668" r:id="rId15"/>
    <p:sldLayoutId id="2147483663" r:id="rId16"/>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audio" Target="../media/media22.mp3"/><Relationship Id="rId13" Type="http://schemas.openxmlformats.org/officeDocument/2006/relationships/hyperlink" Target="https://creativecommons.org/licenses/by-sa/3.0/" TargetMode="External"/><Relationship Id="rId3" Type="http://schemas.microsoft.com/office/2007/relationships/media" Target="../media/media20.mp3"/><Relationship Id="rId7" Type="http://schemas.microsoft.com/office/2007/relationships/media" Target="../media/media22.mp3"/><Relationship Id="rId12" Type="http://schemas.openxmlformats.org/officeDocument/2006/relationships/hyperlink" Target="https://en.wikipedia.org/wiki/Talk:Malaysia_Airlines_Flight_370/Archive_8" TargetMode="External"/><Relationship Id="rId17" Type="http://schemas.openxmlformats.org/officeDocument/2006/relationships/image" Target="../media/image8.png"/><Relationship Id="rId2" Type="http://schemas.openxmlformats.org/officeDocument/2006/relationships/audio" Target="../media/media19.mp3"/><Relationship Id="rId16" Type="http://schemas.openxmlformats.org/officeDocument/2006/relationships/image" Target="../media/image14.jpg"/><Relationship Id="rId1" Type="http://schemas.microsoft.com/office/2007/relationships/media" Target="../media/media19.mp3"/><Relationship Id="rId6" Type="http://schemas.openxmlformats.org/officeDocument/2006/relationships/audio" Target="../media/media21.mp3"/><Relationship Id="rId11" Type="http://schemas.openxmlformats.org/officeDocument/2006/relationships/image" Target="../media/image13.png"/><Relationship Id="rId5" Type="http://schemas.microsoft.com/office/2007/relationships/media" Target="../media/media21.mp3"/><Relationship Id="rId15" Type="http://schemas.openxmlformats.org/officeDocument/2006/relationships/hyperlink" Target="https://creativecommons.org/licenses/by-nd/3.0/" TargetMode="External"/><Relationship Id="rId10" Type="http://schemas.openxmlformats.org/officeDocument/2006/relationships/notesSlide" Target="../notesSlides/notesSlide10.xml"/><Relationship Id="rId4" Type="http://schemas.openxmlformats.org/officeDocument/2006/relationships/audio" Target="../media/media20.mp3"/><Relationship Id="rId9" Type="http://schemas.openxmlformats.org/officeDocument/2006/relationships/slideLayout" Target="../slideLayouts/slideLayout6.xml"/><Relationship Id="rId14" Type="http://schemas.openxmlformats.org/officeDocument/2006/relationships/hyperlink" Target="http://theconversation.com/and-the-award-for-the-safest-airline-in-2013-goes-to-21973" TargetMode="Externa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24.mp3"/><Relationship Id="rId7" Type="http://schemas.openxmlformats.org/officeDocument/2006/relationships/slideLayout" Target="../slideLayouts/slideLayout4.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audio" Target="../media/media25.mp3"/><Relationship Id="rId5" Type="http://schemas.microsoft.com/office/2007/relationships/media" Target="../media/media25.mp3"/><Relationship Id="rId10" Type="http://schemas.openxmlformats.org/officeDocument/2006/relationships/image" Target="../media/image8.png"/><Relationship Id="rId4" Type="http://schemas.openxmlformats.org/officeDocument/2006/relationships/audio" Target="../media/media24.mp3"/><Relationship Id="rId9" Type="http://schemas.openxmlformats.org/officeDocument/2006/relationships/hyperlink" Target="https://www.faa.gov/about/initiatives/sms/"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microsoft.com/office/2007/relationships/media" Target="../media/media28.mp3"/><Relationship Id="rId7" Type="http://schemas.openxmlformats.org/officeDocument/2006/relationships/slideLayout" Target="../slideLayouts/slideLayout6.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audio" Target="../media/media29.mp3"/><Relationship Id="rId11" Type="http://schemas.openxmlformats.org/officeDocument/2006/relationships/image" Target="../media/image8.png"/><Relationship Id="rId5" Type="http://schemas.microsoft.com/office/2007/relationships/media" Target="../media/media29.mp3"/><Relationship Id="rId10" Type="http://schemas.openxmlformats.org/officeDocument/2006/relationships/image" Target="../media/image16.JPG"/><Relationship Id="rId4" Type="http://schemas.openxmlformats.org/officeDocument/2006/relationships/audio" Target="../media/media28.mp3"/><Relationship Id="rId9" Type="http://schemas.openxmlformats.org/officeDocument/2006/relationships/image" Target="../media/image15.JP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microsoft.com/office/2007/relationships/media" Target="../media/media31.mp3"/><Relationship Id="rId7" Type="http://schemas.openxmlformats.org/officeDocument/2006/relationships/slideLayout" Target="../slideLayouts/slideLayout5.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audio" Target="../media/media32.mp3"/><Relationship Id="rId5" Type="http://schemas.microsoft.com/office/2007/relationships/media" Target="../media/media32.mp3"/><Relationship Id="rId4" Type="http://schemas.openxmlformats.org/officeDocument/2006/relationships/audio" Target="../media/media31.mp3"/><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9.jpg"/><Relationship Id="rId3" Type="http://schemas.microsoft.com/office/2007/relationships/media" Target="../media/media5.mp3"/><Relationship Id="rId7" Type="http://schemas.openxmlformats.org/officeDocument/2006/relationships/slideLayout" Target="../slideLayouts/slideLayout6.xml"/><Relationship Id="rId12" Type="http://schemas.openxmlformats.org/officeDocument/2006/relationships/hyperlink" Target="https://creativecommons.org/licenses/by-sa/3.0/"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hyperlink" Target="https://commons.wikimedia.org/wiki/File:Baghdad_South_Power_Station_-_October_2003_-_control_room.jpg" TargetMode="External"/><Relationship Id="rId5" Type="http://schemas.microsoft.com/office/2007/relationships/media" Target="../media/media6.mp3"/><Relationship Id="rId15" Type="http://schemas.openxmlformats.org/officeDocument/2006/relationships/image" Target="../media/image8.png"/><Relationship Id="rId10" Type="http://schemas.openxmlformats.org/officeDocument/2006/relationships/hyperlink" Target="https://creativecommons.org/licenses/by/3.0/" TargetMode="External"/><Relationship Id="rId4" Type="http://schemas.openxmlformats.org/officeDocument/2006/relationships/audio" Target="../media/media5.mp3"/><Relationship Id="rId9" Type="http://schemas.openxmlformats.org/officeDocument/2006/relationships/hyperlink" Target="http://www.photoeverywhere.co.uk/east/japan/tokyo/slides/shibuya_pedestrian_crossing.htm" TargetMode="External"/><Relationship Id="rId14" Type="http://schemas.openxmlformats.org/officeDocument/2006/relationships/image" Target="../media/image10.jpg"/></Relationships>
</file>

<file path=ppt/slides/_rels/slide6.xml.rels><?xml version="1.0" encoding="UTF-8" standalone="yes"?>
<Relationships xmlns="http://schemas.openxmlformats.org/package/2006/relationships"><Relationship Id="rId8" Type="http://schemas.openxmlformats.org/officeDocument/2006/relationships/hyperlink" Target="http://www.iran-daily.com/News/194771.html" TargetMode="External"/><Relationship Id="rId3" Type="http://schemas.microsoft.com/office/2007/relationships/media" Target="../media/media8.mp3"/><Relationship Id="rId7" Type="http://schemas.openxmlformats.org/officeDocument/2006/relationships/image" Target="../media/image11.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5.xml"/><Relationship Id="rId5" Type="http://schemas.openxmlformats.org/officeDocument/2006/relationships/slideLayout" Target="../slideLayouts/slideLayout5.xml"/><Relationship Id="rId10" Type="http://schemas.openxmlformats.org/officeDocument/2006/relationships/image" Target="../media/image8.png"/><Relationship Id="rId4" Type="http://schemas.openxmlformats.org/officeDocument/2006/relationships/audio" Target="../media/media8.mp3"/><Relationship Id="rId9" Type="http://schemas.openxmlformats.org/officeDocument/2006/relationships/hyperlink" Target="https://creativecommons.org/licenses/by/3.0/"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11.mp3"/><Relationship Id="rId7" Type="http://schemas.openxmlformats.org/officeDocument/2006/relationships/slideLayout" Target="../slideLayouts/slideLayout7.xml"/><Relationship Id="rId12" Type="http://schemas.openxmlformats.org/officeDocument/2006/relationships/image" Target="../media/image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media12.mp3"/><Relationship Id="rId11" Type="http://schemas.openxmlformats.org/officeDocument/2006/relationships/hyperlink" Target="https://creativecommons.org/licenses/by-nc-nd/3.0/" TargetMode="External"/><Relationship Id="rId5" Type="http://schemas.microsoft.com/office/2007/relationships/media" Target="../media/media12.mp3"/><Relationship Id="rId10" Type="http://schemas.openxmlformats.org/officeDocument/2006/relationships/hyperlink" Target="https://www.flickr.com/photos/toyotauk/4711057629" TargetMode="External"/><Relationship Id="rId4" Type="http://schemas.openxmlformats.org/officeDocument/2006/relationships/audio" Target="../media/media11.mp3"/><Relationship Id="rId9"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audio" Target="../media/media16.mp3"/><Relationship Id="rId13" Type="http://schemas.openxmlformats.org/officeDocument/2006/relationships/image" Target="../media/image8.png"/><Relationship Id="rId3" Type="http://schemas.microsoft.com/office/2007/relationships/media" Target="../media/media14.mp3"/><Relationship Id="rId7" Type="http://schemas.microsoft.com/office/2007/relationships/media" Target="../media/media16.mp3"/><Relationship Id="rId12" Type="http://schemas.openxmlformats.org/officeDocument/2006/relationships/notesSlide" Target="../notesSlides/notesSlide8.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audio" Target="../media/media15.mp3"/><Relationship Id="rId11" Type="http://schemas.openxmlformats.org/officeDocument/2006/relationships/slideLayout" Target="../slideLayouts/slideLayout4.xml"/><Relationship Id="rId5" Type="http://schemas.microsoft.com/office/2007/relationships/media" Target="../media/media15.mp3"/><Relationship Id="rId10" Type="http://schemas.openxmlformats.org/officeDocument/2006/relationships/audio" Target="../media/media17.mp3"/><Relationship Id="rId4" Type="http://schemas.openxmlformats.org/officeDocument/2006/relationships/audio" Target="../media/media14.mp3"/><Relationship Id="rId9" Type="http://schemas.microsoft.com/office/2007/relationships/media" Target="../media/media17.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lstStyle/>
          <a:p>
            <a:r>
              <a:rPr lang="en-AU" dirty="0"/>
              <a:t>Managing risk</a:t>
            </a:r>
          </a:p>
        </p:txBody>
      </p:sp>
      <p:pic>
        <p:nvPicPr>
          <p:cNvPr id="3" name="TAC_MOD1_SNIP4_SLIDE_01_PARA_A">
            <a:hlinkClick r:id="" action="ppaction://media"/>
            <a:extLst>
              <a:ext uri="{FF2B5EF4-FFF2-40B4-BE49-F238E27FC236}">
                <a16:creationId xmlns:a16="http://schemas.microsoft.com/office/drawing/2014/main" id="{8A20D320-F27B-4FBA-8802-AC3F76C0D8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3700" y="0"/>
            <a:ext cx="609600" cy="609600"/>
          </a:xfrm>
          <a:prstGeom prst="rect">
            <a:avLst/>
          </a:prstGeom>
        </p:spPr>
      </p:pic>
    </p:spTree>
    <p:extLst>
      <p:ext uri="{BB962C8B-B14F-4D97-AF65-F5344CB8AC3E}">
        <p14:creationId xmlns:p14="http://schemas.microsoft.com/office/powerpoint/2010/main" val="2250566574"/>
      </p:ext>
    </p:extLst>
  </p:cSld>
  <p:clrMapOvr>
    <a:masterClrMapping/>
  </p:clrMapOvr>
  <mc:AlternateContent xmlns:mc="http://schemas.openxmlformats.org/markup-compatibility/2006" xmlns:p14="http://schemas.microsoft.com/office/powerpoint/2010/main">
    <mc:Choice Requires="p14">
      <p:transition spd="med" p14:dur="700" advTm="13000">
        <p:fade/>
      </p:transition>
    </mc:Choice>
    <mc:Fallback xmlns="">
      <p:transition spd="med"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0459" fill="hold"/>
                                        <p:tgtEl>
                                          <p:spTgt spid="3"/>
                                        </p:tgtEl>
                                      </p:cBhvr>
                                    </p:cmd>
                                  </p:childTnLst>
                                </p:cTn>
                              </p:par>
                            </p:childTnLst>
                          </p:cTn>
                        </p:par>
                        <p:par>
                          <p:cTn id="7" fill="hold">
                            <p:stCondLst>
                              <p:cond delay="11459"/>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7A1353-839C-4038-8CD5-8052D1C85BAE}"/>
              </a:ext>
            </a:extLst>
          </p:cNvPr>
          <p:cNvSpPr>
            <a:spLocks noGrp="1"/>
          </p:cNvSpPr>
          <p:nvPr>
            <p:ph type="body" sz="quarter" idx="10"/>
          </p:nvPr>
        </p:nvSpPr>
        <p:spPr/>
        <p:txBody>
          <a:bodyPr/>
          <a:lstStyle/>
          <a:p>
            <a:r>
              <a:rPr lang="en-AU" dirty="0"/>
              <a:t>Aviation approach</a:t>
            </a:r>
          </a:p>
        </p:txBody>
      </p:sp>
      <p:sp>
        <p:nvSpPr>
          <p:cNvPr id="3" name="Slide Number Placeholder 2">
            <a:extLst>
              <a:ext uri="{FF2B5EF4-FFF2-40B4-BE49-F238E27FC236}">
                <a16:creationId xmlns:a16="http://schemas.microsoft.com/office/drawing/2014/main" id="{0F21E605-0029-4997-B900-77978F26B100}"/>
              </a:ext>
            </a:extLst>
          </p:cNvPr>
          <p:cNvSpPr>
            <a:spLocks noGrp="1"/>
          </p:cNvSpPr>
          <p:nvPr>
            <p:ph type="sldNum" sz="quarter" idx="11"/>
          </p:nvPr>
        </p:nvSpPr>
        <p:spPr/>
        <p:txBody>
          <a:bodyPr/>
          <a:lstStyle/>
          <a:p>
            <a:fld id="{A9D36E53-D99A-0F41-B3E8-EF235B9A2E23}" type="slidenum">
              <a:rPr lang="en-US" smtClean="0"/>
              <a:pPr/>
              <a:t>10</a:t>
            </a:fld>
            <a:endParaRPr lang="en-US" dirty="0"/>
          </a:p>
        </p:txBody>
      </p:sp>
      <p:sp>
        <p:nvSpPr>
          <p:cNvPr id="4" name="Footer Placeholder 3">
            <a:extLst>
              <a:ext uri="{FF2B5EF4-FFF2-40B4-BE49-F238E27FC236}">
                <a16:creationId xmlns:a16="http://schemas.microsoft.com/office/drawing/2014/main" id="{827AB3E2-3EA0-4122-A45E-1CE8B2BB6AC8}"/>
              </a:ext>
            </a:extLst>
          </p:cNvPr>
          <p:cNvSpPr>
            <a:spLocks noGrp="1"/>
          </p:cNvSpPr>
          <p:nvPr>
            <p:ph type="ftr" sz="quarter" idx="12"/>
          </p:nvPr>
        </p:nvSpPr>
        <p:spPr/>
        <p:txBody>
          <a:bodyPr/>
          <a:lstStyle/>
          <a:p>
            <a:r>
              <a:rPr lang="en-US" dirty="0"/>
              <a:t>Module 1, Snippet 4</a:t>
            </a:r>
          </a:p>
        </p:txBody>
      </p:sp>
      <p:pic>
        <p:nvPicPr>
          <p:cNvPr id="6" name="TAC_MOD1_SNIP4_SLIDE_10_PARA_A">
            <a:hlinkClick r:id="" action="ppaction://media"/>
            <a:extLst>
              <a:ext uri="{FF2B5EF4-FFF2-40B4-BE49-F238E27FC236}">
                <a16:creationId xmlns:a16="http://schemas.microsoft.com/office/drawing/2014/main" id="{93F40D77-F212-4555-AE66-275E67F71D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5600" y="0"/>
            <a:ext cx="609600" cy="609600"/>
          </a:xfrm>
          <a:prstGeom prst="rect">
            <a:avLst/>
          </a:prstGeom>
        </p:spPr>
      </p:pic>
    </p:spTree>
    <p:extLst>
      <p:ext uri="{BB962C8B-B14F-4D97-AF65-F5344CB8AC3E}">
        <p14:creationId xmlns:p14="http://schemas.microsoft.com/office/powerpoint/2010/main" val="422319038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4434" fill="hold"/>
                                        <p:tgtEl>
                                          <p:spTgt spid="6"/>
                                        </p:tgtEl>
                                      </p:cBhvr>
                                    </p:cmd>
                                  </p:childTnLst>
                                </p:cTn>
                              </p:par>
                            </p:childTnLst>
                          </p:cTn>
                        </p:par>
                        <p:par>
                          <p:cTn id="7" fill="hold">
                            <p:stCondLst>
                              <p:cond delay="5434"/>
                            </p:stCondLst>
                            <p:childTnLst>
                              <p:par>
                                <p:cTn id="8" presetID="3" presetClass="mediacall" presetSubtype="0" fill="hold" nodeType="afterEffect">
                                  <p:stCondLst>
                                    <p:cond delay="0"/>
                                  </p:stCondLst>
                                  <p:childTnLst>
                                    <p:cmd type="call" cmd="stop">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4EA529-5FDE-4D21-B555-CE0164F87D2E}"/>
              </a:ext>
            </a:extLst>
          </p:cNvPr>
          <p:cNvSpPr>
            <a:spLocks noGrp="1"/>
          </p:cNvSpPr>
          <p:nvPr>
            <p:ph type="title"/>
          </p:nvPr>
        </p:nvSpPr>
        <p:spPr/>
        <p:txBody>
          <a:bodyPr/>
          <a:lstStyle/>
          <a:p>
            <a:r>
              <a:rPr lang="en-AU" dirty="0"/>
              <a:t>Aviation approach</a:t>
            </a:r>
          </a:p>
        </p:txBody>
      </p:sp>
      <p:sp>
        <p:nvSpPr>
          <p:cNvPr id="4" name="Footer Placeholder 3">
            <a:extLst>
              <a:ext uri="{FF2B5EF4-FFF2-40B4-BE49-F238E27FC236}">
                <a16:creationId xmlns:a16="http://schemas.microsoft.com/office/drawing/2014/main" id="{03E678D0-8E89-4BB2-A575-5AACFFA890D5}"/>
              </a:ext>
            </a:extLst>
          </p:cNvPr>
          <p:cNvSpPr>
            <a:spLocks noGrp="1"/>
          </p:cNvSpPr>
          <p:nvPr>
            <p:ph type="ftr" sz="quarter" idx="10"/>
          </p:nvPr>
        </p:nvSpPr>
        <p:spPr/>
        <p:txBody>
          <a:bodyPr/>
          <a:lstStyle/>
          <a:p>
            <a:r>
              <a:rPr lang="en-US" dirty="0"/>
              <a:t>Module 1, Snippet 4</a:t>
            </a:r>
          </a:p>
        </p:txBody>
      </p:sp>
      <p:pic>
        <p:nvPicPr>
          <p:cNvPr id="38" name="Picture Placeholder 37" descr="A picture containing outdoor, water, mountain, green&#10;&#10;Description automatically generated">
            <a:extLst>
              <a:ext uri="{FF2B5EF4-FFF2-40B4-BE49-F238E27FC236}">
                <a16:creationId xmlns:a16="http://schemas.microsoft.com/office/drawing/2014/main" id="{7CC7AF79-5CF8-4EB0-AF19-8BC291E8C7DC}"/>
              </a:ext>
            </a:extLst>
          </p:cNvPr>
          <p:cNvPicPr>
            <a:picLocks noGrp="1" noChangeAspect="1"/>
          </p:cNvPicPr>
          <p:nvPr>
            <p:ph type="pic" sz="quarter" idx="13"/>
          </p:nvPr>
        </p:nvPicPr>
        <p:blipFill>
          <a:blip r:embed="rId11">
            <a:extLst>
              <a:ext uri="{837473B0-CC2E-450A-ABE3-18F120FF3D39}">
                <a1611:picAttrSrcUrl xmlns:a1611="http://schemas.microsoft.com/office/drawing/2016/11/main" r:id="rId12"/>
              </a:ext>
            </a:extLst>
          </a:blip>
          <a:srcRect t="384" b="384"/>
          <a:stretch>
            <a:fillRect/>
          </a:stretch>
        </p:blipFill>
        <p:spPr/>
      </p:pic>
      <p:sp>
        <p:nvSpPr>
          <p:cNvPr id="12" name="Text Placeholder 11">
            <a:extLst>
              <a:ext uri="{FF2B5EF4-FFF2-40B4-BE49-F238E27FC236}">
                <a16:creationId xmlns:a16="http://schemas.microsoft.com/office/drawing/2014/main" id="{E667A7C4-28D5-44C1-B48E-97F7A496A5DF}"/>
              </a:ext>
            </a:extLst>
          </p:cNvPr>
          <p:cNvSpPr>
            <a:spLocks noGrp="1"/>
          </p:cNvSpPr>
          <p:nvPr>
            <p:ph type="body" sz="quarter" idx="14"/>
          </p:nvPr>
        </p:nvSpPr>
        <p:spPr/>
        <p:txBody>
          <a:bodyPr/>
          <a:lstStyle/>
          <a:p>
            <a:r>
              <a:rPr lang="en-AU" dirty="0"/>
              <a:t>Source: </a:t>
            </a:r>
            <a:r>
              <a:rPr lang="en-AU" dirty="0">
                <a:hlinkClick r:id="rId12" tooltip="https://en.wikipedia.org/wiki/Talk:Malaysia_Airlines_Flight_370/Archive_8">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3" tooltip="https://creativecommons.org/licenses/by-sa/3.0/">
                  <a:extLst>
                    <a:ext uri="{A12FA001-AC4F-418D-AE19-62706E023703}">
                      <ahyp:hlinkClr xmlns:ahyp="http://schemas.microsoft.com/office/drawing/2018/hyperlinkcolor" val="tx"/>
                    </a:ext>
                  </a:extLst>
                </a:hlinkClick>
              </a:rPr>
              <a:t>CC BY-SA</a:t>
            </a:r>
            <a:endParaRPr lang="en-AU" dirty="0"/>
          </a:p>
        </p:txBody>
      </p:sp>
      <p:sp>
        <p:nvSpPr>
          <p:cNvPr id="3" name="Slide Number Placeholder 2">
            <a:extLst>
              <a:ext uri="{FF2B5EF4-FFF2-40B4-BE49-F238E27FC236}">
                <a16:creationId xmlns:a16="http://schemas.microsoft.com/office/drawing/2014/main" id="{A0AF0A62-2DCA-426A-B2C2-7232275C8AC1}"/>
              </a:ext>
            </a:extLst>
          </p:cNvPr>
          <p:cNvSpPr>
            <a:spLocks noGrp="1"/>
          </p:cNvSpPr>
          <p:nvPr>
            <p:ph type="sldNum" sz="quarter" idx="11"/>
          </p:nvPr>
        </p:nvSpPr>
        <p:spPr/>
        <p:txBody>
          <a:bodyPr/>
          <a:lstStyle/>
          <a:p>
            <a:fld id="{A9D36E53-D99A-0F41-B3E8-EF235B9A2E23}" type="slidenum">
              <a:rPr lang="en-US" smtClean="0"/>
              <a:pPr/>
              <a:t>11</a:t>
            </a:fld>
            <a:endParaRPr lang="en-US" dirty="0"/>
          </a:p>
        </p:txBody>
      </p:sp>
      <p:sp>
        <p:nvSpPr>
          <p:cNvPr id="13" name="Text Placeholder 12">
            <a:extLst>
              <a:ext uri="{FF2B5EF4-FFF2-40B4-BE49-F238E27FC236}">
                <a16:creationId xmlns:a16="http://schemas.microsoft.com/office/drawing/2014/main" id="{A2F573BF-A233-4D13-A3D5-C4AADA4DB07D}"/>
              </a:ext>
            </a:extLst>
          </p:cNvPr>
          <p:cNvSpPr>
            <a:spLocks noGrp="1"/>
          </p:cNvSpPr>
          <p:nvPr>
            <p:ph type="body" sz="quarter" idx="15"/>
          </p:nvPr>
        </p:nvSpPr>
        <p:spPr/>
        <p:txBody>
          <a:bodyPr/>
          <a:lstStyle/>
          <a:p>
            <a:r>
              <a:rPr lang="en-AU" dirty="0"/>
              <a:t>Source: </a:t>
            </a:r>
            <a:r>
              <a:rPr lang="en-AU" dirty="0">
                <a:hlinkClick r:id="rId14" tooltip="http://theconversation.com/and-the-award-for-the-safest-airline-in-2013-goes-to-21973">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5" tooltip="https://creativecommons.org/licenses/by-nd/3.0/">
                  <a:extLst>
                    <a:ext uri="{A12FA001-AC4F-418D-AE19-62706E023703}">
                      <ahyp:hlinkClr xmlns:ahyp="http://schemas.microsoft.com/office/drawing/2018/hyperlinkcolor" val="tx"/>
                    </a:ext>
                  </a:extLst>
                </a:hlinkClick>
              </a:rPr>
              <a:t>CC BY-ND</a:t>
            </a:r>
            <a:endParaRPr lang="en-AU" dirty="0"/>
          </a:p>
        </p:txBody>
      </p:sp>
      <p:sp>
        <p:nvSpPr>
          <p:cNvPr id="23" name="Content Placeholder 22">
            <a:extLst>
              <a:ext uri="{FF2B5EF4-FFF2-40B4-BE49-F238E27FC236}">
                <a16:creationId xmlns:a16="http://schemas.microsoft.com/office/drawing/2014/main" id="{5DFCB033-D17C-46F6-A172-7FF16B04FE11}"/>
              </a:ext>
            </a:extLst>
          </p:cNvPr>
          <p:cNvSpPr>
            <a:spLocks noGrp="1"/>
          </p:cNvSpPr>
          <p:nvPr>
            <p:ph idx="1"/>
          </p:nvPr>
        </p:nvSpPr>
        <p:spPr>
          <a:xfrm>
            <a:off x="628650" y="1549593"/>
            <a:ext cx="3943350" cy="4351338"/>
          </a:xfrm>
        </p:spPr>
        <p:txBody>
          <a:bodyPr/>
          <a:lstStyle/>
          <a:p>
            <a:pPr marL="285750" indent="-285750">
              <a:buFont typeface="Arial" panose="020B0604020202020204" pitchFamily="34" charset="0"/>
              <a:buChar char="•"/>
            </a:pPr>
            <a:r>
              <a:rPr lang="en-AU" dirty="0"/>
              <a:t>Multi-factor approach</a:t>
            </a:r>
          </a:p>
          <a:p>
            <a:pPr marL="285750" indent="-285750">
              <a:buFont typeface="Arial" panose="020B0604020202020204" pitchFamily="34" charset="0"/>
              <a:buChar char="•"/>
            </a:pPr>
            <a:r>
              <a:rPr lang="en-AU" dirty="0"/>
              <a:t>Shared responsibility</a:t>
            </a:r>
          </a:p>
          <a:p>
            <a:pPr marL="285750" indent="-285750">
              <a:buFont typeface="Arial" panose="020B0604020202020204" pitchFamily="34" charset="0"/>
              <a:buChar char="•"/>
            </a:pPr>
            <a:r>
              <a:rPr lang="en-AU" dirty="0"/>
              <a:t>Investigation &amp; action from incidents</a:t>
            </a:r>
          </a:p>
          <a:p>
            <a:pPr marL="285750" indent="-285750">
              <a:buFont typeface="Arial" panose="020B0604020202020204" pitchFamily="34" charset="0"/>
              <a:buChar char="•"/>
            </a:pPr>
            <a:r>
              <a:rPr lang="en-AU" dirty="0"/>
              <a:t>Global approach</a:t>
            </a:r>
          </a:p>
          <a:p>
            <a:pPr marL="285750" indent="-285750">
              <a:buFont typeface="Arial" panose="020B0604020202020204" pitchFamily="34" charset="0"/>
              <a:buChar char="•"/>
            </a:pPr>
            <a:endParaRPr lang="en-AU" dirty="0"/>
          </a:p>
        </p:txBody>
      </p:sp>
      <p:pic>
        <p:nvPicPr>
          <p:cNvPr id="35" name="Picture Placeholder 34" descr="A fighter jet sitting on top of a runway&#10;&#10;Description automatically generated">
            <a:extLst>
              <a:ext uri="{FF2B5EF4-FFF2-40B4-BE49-F238E27FC236}">
                <a16:creationId xmlns:a16="http://schemas.microsoft.com/office/drawing/2014/main" id="{9E7E4DAD-444B-4CF7-AB29-C2E9FCFC6CAC}"/>
              </a:ext>
            </a:extLst>
          </p:cNvPr>
          <p:cNvPicPr>
            <a:picLocks noGrp="1" noChangeAspect="1"/>
          </p:cNvPicPr>
          <p:nvPr>
            <p:ph type="pic" sz="quarter" idx="12"/>
          </p:nvPr>
        </p:nvPicPr>
        <p:blipFill>
          <a:blip r:embed="rId16">
            <a:extLst>
              <a:ext uri="{837473B0-CC2E-450A-ABE3-18F120FF3D39}">
                <a1611:picAttrSrcUrl xmlns:a1611="http://schemas.microsoft.com/office/drawing/2016/11/main" r:id="rId14"/>
              </a:ext>
            </a:extLst>
          </a:blip>
          <a:srcRect t="8946" b="8946"/>
          <a:stretch>
            <a:fillRect/>
          </a:stretch>
        </p:blipFill>
        <p:spPr/>
      </p:pic>
      <p:sp>
        <p:nvSpPr>
          <p:cNvPr id="40" name="Arrow: Chevron 39">
            <a:extLst>
              <a:ext uri="{FF2B5EF4-FFF2-40B4-BE49-F238E27FC236}">
                <a16:creationId xmlns:a16="http://schemas.microsoft.com/office/drawing/2014/main" id="{3E6ABC0C-805E-4067-91F1-43CC42235306}"/>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9" name="TAC_MOD1_SNIP4_SLIDE_11_PARA_A">
            <a:hlinkClick r:id="" action="ppaction://media"/>
            <a:extLst>
              <a:ext uri="{FF2B5EF4-FFF2-40B4-BE49-F238E27FC236}">
                <a16:creationId xmlns:a16="http://schemas.microsoft.com/office/drawing/2014/main" id="{33BC596F-C8D5-4C5C-AF1A-69802BE6CA9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02750" y="-12700"/>
            <a:ext cx="609600" cy="609600"/>
          </a:xfrm>
          <a:prstGeom prst="rect">
            <a:avLst/>
          </a:prstGeom>
        </p:spPr>
      </p:pic>
      <p:pic>
        <p:nvPicPr>
          <p:cNvPr id="10" name="TAC_MOD1_SNIP4_SLIDE_11_PARA_B">
            <a:hlinkClick r:id="" action="ppaction://media"/>
            <a:extLst>
              <a:ext uri="{FF2B5EF4-FFF2-40B4-BE49-F238E27FC236}">
                <a16:creationId xmlns:a16="http://schemas.microsoft.com/office/drawing/2014/main" id="{77A06F1A-0E46-4A6C-9CF3-2B0F72BF8894}"/>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302750" y="656412"/>
            <a:ext cx="609600" cy="609600"/>
          </a:xfrm>
          <a:prstGeom prst="rect">
            <a:avLst/>
          </a:prstGeom>
        </p:spPr>
      </p:pic>
      <p:pic>
        <p:nvPicPr>
          <p:cNvPr id="11" name="TAC_MOD1_SNIP4_SLIDE_11_PARA_C">
            <a:hlinkClick r:id="" action="ppaction://media"/>
            <a:extLst>
              <a:ext uri="{FF2B5EF4-FFF2-40B4-BE49-F238E27FC236}">
                <a16:creationId xmlns:a16="http://schemas.microsoft.com/office/drawing/2014/main" id="{D8C39195-B959-448C-8B2D-0A135603AE8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9302750" y="1325524"/>
            <a:ext cx="609600" cy="609600"/>
          </a:xfrm>
          <a:prstGeom prst="rect">
            <a:avLst/>
          </a:prstGeom>
        </p:spPr>
      </p:pic>
      <p:pic>
        <p:nvPicPr>
          <p:cNvPr id="14" name="TAC_MOD1_SNIP4_SLIDE_11_PARA_D">
            <a:hlinkClick r:id="" action="ppaction://media"/>
            <a:extLst>
              <a:ext uri="{FF2B5EF4-FFF2-40B4-BE49-F238E27FC236}">
                <a16:creationId xmlns:a16="http://schemas.microsoft.com/office/drawing/2014/main" id="{2EFC21D9-FE7C-4F8B-950A-3351F554117E}"/>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9302750" y="1994636"/>
            <a:ext cx="609600" cy="609600"/>
          </a:xfrm>
          <a:prstGeom prst="rect">
            <a:avLst/>
          </a:prstGeom>
        </p:spPr>
      </p:pic>
    </p:spTree>
    <p:extLst>
      <p:ext uri="{BB962C8B-B14F-4D97-AF65-F5344CB8AC3E}">
        <p14:creationId xmlns:p14="http://schemas.microsoft.com/office/powerpoint/2010/main" val="107640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 presetClass="mediacall" presetSubtype="0" fill="hold" nodeType="withEffect">
                                  <p:stCondLst>
                                    <p:cond delay="1000"/>
                                  </p:stCondLst>
                                  <p:childTnLst>
                                    <p:cmd type="call" cmd="playFrom(0.0)">
                                      <p:cBhvr>
                                        <p:cTn id="15" dur="16745" fill="hold"/>
                                        <p:tgtEl>
                                          <p:spTgt spid="9"/>
                                        </p:tgtEl>
                                      </p:cBhvr>
                                    </p:cmd>
                                  </p:childTnLst>
                                </p:cTn>
                              </p:par>
                            </p:childTnLst>
                          </p:cTn>
                        </p:par>
                        <p:par>
                          <p:cTn id="16" fill="hold">
                            <p:stCondLst>
                              <p:cond delay="17745"/>
                            </p:stCondLst>
                            <p:childTnLst>
                              <p:par>
                                <p:cTn id="17" presetID="3" presetClass="mediacall" presetSubtype="0" fill="hold" nodeType="afterEffect">
                                  <p:stCondLst>
                                    <p:cond delay="0"/>
                                  </p:stCondLst>
                                  <p:childTnLst>
                                    <p:cmd type="call" cmd="stop">
                                      <p:cBhvr>
                                        <p:cTn id="18" dur="1" fill="hold"/>
                                        <p:tgtEl>
                                          <p:spTgt spid="9"/>
                                        </p:tgtEl>
                                      </p:cBhvr>
                                    </p:cmd>
                                  </p:childTnLst>
                                </p:cTn>
                              </p:par>
                              <p:par>
                                <p:cTn id="19" presetID="10"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animEffect transition="in" filter="fade">
                                      <p:cBhvr>
                                        <p:cTn id="26" dur="500"/>
                                        <p:tgtEl>
                                          <p:spTgt spid="23">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40"/>
                                        </p:tgtEl>
                                      </p:cBhvr>
                                    </p:animEffect>
                                    <p:set>
                                      <p:cBhvr>
                                        <p:cTn id="29" dur="1" fill="hold">
                                          <p:stCondLst>
                                            <p:cond delay="499"/>
                                          </p:stCondLst>
                                        </p:cTn>
                                        <p:tgtEl>
                                          <p:spTgt spid="40"/>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15780" fill="hold"/>
                                        <p:tgtEl>
                                          <p:spTgt spid="10"/>
                                        </p:tgtEl>
                                      </p:cBhvr>
                                    </p:cmd>
                                  </p:childTnLst>
                                </p:cTn>
                              </p:par>
                            </p:childTnLst>
                          </p:cTn>
                        </p:par>
                        <p:par>
                          <p:cTn id="32" fill="hold">
                            <p:stCondLst>
                              <p:cond delay="16780"/>
                            </p:stCondLst>
                            <p:childTnLst>
                              <p:par>
                                <p:cTn id="33" presetID="3" presetClass="mediacall" presetSubtype="0" fill="hold" nodeType="afterEffect">
                                  <p:stCondLst>
                                    <p:cond delay="0"/>
                                  </p:stCondLst>
                                  <p:childTnLst>
                                    <p:cmd type="call" cmd="stop">
                                      <p:cBhvr>
                                        <p:cTn id="34" dur="1" fill="hold"/>
                                        <p:tgtEl>
                                          <p:spTgt spid="10"/>
                                        </p:tgtEl>
                                      </p:cBhvr>
                                    </p:cmd>
                                  </p:childTnLst>
                                </p:cTn>
                              </p:par>
                              <p:par>
                                <p:cTn id="35" presetID="10" presetClass="entr" presetSubtype="0" fill="hold" grpId="2"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2" end="2"/>
                                            </p:txEl>
                                          </p:spTgt>
                                        </p:tgtEl>
                                        <p:attrNameLst>
                                          <p:attrName>style.visibility</p:attrName>
                                        </p:attrNameLst>
                                      </p:cBhvr>
                                      <p:to>
                                        <p:strVal val="visible"/>
                                      </p:to>
                                    </p:set>
                                    <p:animEffect transition="in" filter="fade">
                                      <p:cBhvr>
                                        <p:cTn id="42" dur="500"/>
                                        <p:tgtEl>
                                          <p:spTgt spid="23">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40"/>
                                        </p:tgtEl>
                                      </p:cBhvr>
                                    </p:animEffect>
                                    <p:set>
                                      <p:cBhvr>
                                        <p:cTn id="45" dur="1" fill="hold">
                                          <p:stCondLst>
                                            <p:cond delay="499"/>
                                          </p:stCondLst>
                                        </p:cTn>
                                        <p:tgtEl>
                                          <p:spTgt spid="40"/>
                                        </p:tgtEl>
                                        <p:attrNameLst>
                                          <p:attrName>style.visibility</p:attrName>
                                        </p:attrNameLst>
                                      </p:cBhvr>
                                      <p:to>
                                        <p:strVal val="hidden"/>
                                      </p:to>
                                    </p:set>
                                  </p:childTnLst>
                                </p:cTn>
                              </p:par>
                              <p:par>
                                <p:cTn id="46" presetID="1" presetClass="mediacall" presetSubtype="0" fill="hold" nodeType="withEffect">
                                  <p:stCondLst>
                                    <p:cond delay="1000"/>
                                  </p:stCondLst>
                                  <p:childTnLst>
                                    <p:cmd type="call" cmd="playFrom(0.0)">
                                      <p:cBhvr>
                                        <p:cTn id="47" dur="18101" fill="hold"/>
                                        <p:tgtEl>
                                          <p:spTgt spid="11"/>
                                        </p:tgtEl>
                                      </p:cBhvr>
                                    </p:cmd>
                                  </p:childTnLst>
                                </p:cTn>
                              </p:par>
                            </p:childTnLst>
                          </p:cTn>
                        </p:par>
                        <p:par>
                          <p:cTn id="48" fill="hold">
                            <p:stCondLst>
                              <p:cond delay="19101"/>
                            </p:stCondLst>
                            <p:childTnLst>
                              <p:par>
                                <p:cTn id="49" presetID="3" presetClass="mediacall" presetSubtype="0" fill="hold" nodeType="afterEffect">
                                  <p:stCondLst>
                                    <p:cond delay="0"/>
                                  </p:stCondLst>
                                  <p:childTnLst>
                                    <p:cmd type="call" cmd="stop">
                                      <p:cBhvr>
                                        <p:cTn id="50" dur="1" fill="hold"/>
                                        <p:tgtEl>
                                          <p:spTgt spid="11"/>
                                        </p:tgtEl>
                                      </p:cBhvr>
                                    </p:cmd>
                                  </p:childTnLst>
                                </p:cTn>
                              </p:par>
                              <p:par>
                                <p:cTn id="51" presetID="10" presetClass="entr" presetSubtype="0" fill="hold" grpId="4"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3">
                                            <p:txEl>
                                              <p:pRg st="3" end="3"/>
                                            </p:txEl>
                                          </p:spTgt>
                                        </p:tgtEl>
                                        <p:attrNameLst>
                                          <p:attrName>style.visibility</p:attrName>
                                        </p:attrNameLst>
                                      </p:cBhvr>
                                      <p:to>
                                        <p:strVal val="visible"/>
                                      </p:to>
                                    </p:set>
                                    <p:animEffect transition="in" filter="fade">
                                      <p:cBhvr>
                                        <p:cTn id="58" dur="500"/>
                                        <p:tgtEl>
                                          <p:spTgt spid="23">
                                            <p:txEl>
                                              <p:pRg st="3" end="3"/>
                                            </p:txEl>
                                          </p:spTgt>
                                        </p:tgtEl>
                                      </p:cBhvr>
                                    </p:animEffect>
                                  </p:childTnLst>
                                </p:cTn>
                              </p:par>
                              <p:par>
                                <p:cTn id="59" presetID="10" presetClass="exit" presetSubtype="0" fill="hold" grpId="5" nodeType="withEffect">
                                  <p:stCondLst>
                                    <p:cond delay="0"/>
                                  </p:stCondLst>
                                  <p:childTnLst>
                                    <p:animEffect transition="out" filter="fade">
                                      <p:cBhvr>
                                        <p:cTn id="60" dur="500"/>
                                        <p:tgtEl>
                                          <p:spTgt spid="40"/>
                                        </p:tgtEl>
                                      </p:cBhvr>
                                    </p:animEffect>
                                    <p:set>
                                      <p:cBhvr>
                                        <p:cTn id="61" dur="1" fill="hold">
                                          <p:stCondLst>
                                            <p:cond delay="499"/>
                                          </p:stCondLst>
                                        </p:cTn>
                                        <p:tgtEl>
                                          <p:spTgt spid="40"/>
                                        </p:tgtEl>
                                        <p:attrNameLst>
                                          <p:attrName>style.visibility</p:attrName>
                                        </p:attrNameLst>
                                      </p:cBhvr>
                                      <p:to>
                                        <p:strVal val="hidden"/>
                                      </p:to>
                                    </p:set>
                                  </p:childTnLst>
                                </p:cTn>
                              </p:par>
                              <p:par>
                                <p:cTn id="62" presetID="10" presetClass="entr" presetSubtype="0" fill="hold" grpId="0" nodeType="withEffect">
                                  <p:stCondLst>
                                    <p:cond delay="500"/>
                                  </p:stCondLst>
                                  <p:childTnLst>
                                    <p:set>
                                      <p:cBhvr>
                                        <p:cTn id="63" dur="1" fill="hold">
                                          <p:stCondLst>
                                            <p:cond delay="0"/>
                                          </p:stCondLst>
                                        </p:cTn>
                                        <p:tgtEl>
                                          <p:spTgt spid="12">
                                            <p:txEl>
                                              <p:pRg st="0" end="0"/>
                                            </p:txEl>
                                          </p:spTgt>
                                        </p:tgtEl>
                                        <p:attrNameLst>
                                          <p:attrName>style.visibility</p:attrName>
                                        </p:attrNameLst>
                                      </p:cBhvr>
                                      <p:to>
                                        <p:strVal val="visible"/>
                                      </p:to>
                                    </p:set>
                                    <p:animEffect transition="in" filter="fade">
                                      <p:cBhvr>
                                        <p:cTn id="64" dur="500"/>
                                        <p:tgtEl>
                                          <p:spTgt spid="12">
                                            <p:txEl>
                                              <p:pRg st="0" end="0"/>
                                            </p:txEl>
                                          </p:spTgt>
                                        </p:tgtEl>
                                      </p:cBhvr>
                                    </p:animEffect>
                                  </p:childTnLst>
                                </p:cTn>
                              </p:par>
                              <p:par>
                                <p:cTn id="65" presetID="10" presetClass="entr" presetSubtype="0" fill="hold" nodeType="withEffect">
                                  <p:stCondLst>
                                    <p:cond delay="5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par>
                                <p:cTn id="68" presetID="1" presetClass="mediacall" presetSubtype="0" fill="hold" nodeType="withEffect">
                                  <p:stCondLst>
                                    <p:cond delay="1000"/>
                                  </p:stCondLst>
                                  <p:childTnLst>
                                    <p:cmd type="call" cmd="playFrom(0.0)">
                                      <p:cBhvr>
                                        <p:cTn id="69" dur="14476" fill="hold"/>
                                        <p:tgtEl>
                                          <p:spTgt spid="14"/>
                                        </p:tgtEl>
                                      </p:cBhvr>
                                    </p:cmd>
                                  </p:childTnLst>
                                </p:cTn>
                              </p:par>
                            </p:childTnLst>
                          </p:cTn>
                        </p:par>
                        <p:par>
                          <p:cTn id="70" fill="hold">
                            <p:stCondLst>
                              <p:cond delay="15476"/>
                            </p:stCondLst>
                            <p:childTnLst>
                              <p:par>
                                <p:cTn id="71" presetID="3" presetClass="mediacall" presetSubtype="0" fill="hold" nodeType="afterEffect">
                                  <p:stCondLst>
                                    <p:cond delay="0"/>
                                  </p:stCondLst>
                                  <p:childTnLst>
                                    <p:cmd type="call" cmd="stop">
                                      <p:cBhvr>
                                        <p:cTn id="72" dur="1" fill="hold"/>
                                        <p:tgtEl>
                                          <p:spTgt spid="14"/>
                                        </p:tgtEl>
                                      </p:cBhvr>
                                    </p:cmd>
                                  </p:childTnLst>
                                </p:cTn>
                              </p:par>
                              <p:par>
                                <p:cTn id="73" presetID="10" presetClass="entr" presetSubtype="0" fill="hold" grpId="6"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9"/>
                </p:tgtEl>
              </p:cMediaNode>
            </p:audio>
            <p:audio>
              <p:cMediaNode vol="80000">
                <p:cTn id="77" fill="hold" display="0">
                  <p:stCondLst>
                    <p:cond delay="indefinite"/>
                  </p:stCondLst>
                  <p:endCondLst>
                    <p:cond evt="onStopAudio" delay="0">
                      <p:tgtEl>
                        <p:sldTgt/>
                      </p:tgtEl>
                    </p:cond>
                  </p:endCondLst>
                </p:cTn>
                <p:tgtEl>
                  <p:spTgt spid="10"/>
                </p:tgtEl>
              </p:cMediaNode>
            </p:audio>
            <p:audio>
              <p:cMediaNode vol="80000">
                <p:cTn id="78" fill="hold" display="0">
                  <p:stCondLst>
                    <p:cond delay="indefinite"/>
                  </p:stCondLst>
                  <p:endCondLst>
                    <p:cond evt="onStopAudio" delay="0">
                      <p:tgtEl>
                        <p:sldTgt/>
                      </p:tgtEl>
                    </p:cond>
                  </p:endCondLst>
                </p:cTn>
                <p:tgtEl>
                  <p:spTgt spid="11"/>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12" grpId="0" build="p"/>
      <p:bldP spid="13" grpId="0" build="p"/>
      <p:bldP spid="40" grpId="0" animBg="1"/>
      <p:bldP spid="40" grpId="1" animBg="1"/>
      <p:bldP spid="40" grpId="2" animBg="1"/>
      <p:bldP spid="40" grpId="3" animBg="1"/>
      <p:bldP spid="40" grpId="4" animBg="1"/>
      <p:bldP spid="40" grpId="5" animBg="1"/>
      <p:bldP spid="40" grpId="6"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97D9F8-88A9-4756-ACAD-D14143D5F33F}"/>
              </a:ext>
            </a:extLst>
          </p:cNvPr>
          <p:cNvSpPr>
            <a:spLocks noGrp="1"/>
          </p:cNvSpPr>
          <p:nvPr>
            <p:ph idx="1"/>
          </p:nvPr>
        </p:nvSpPr>
        <p:spPr/>
        <p:txBody>
          <a:bodyPr/>
          <a:lstStyle/>
          <a:p>
            <a:pPr marL="285750" indent="-285750">
              <a:buFont typeface="Arial" panose="020B0604020202020204" pitchFamily="34" charset="0"/>
              <a:buChar char="•"/>
            </a:pPr>
            <a:r>
              <a:rPr lang="en-AU" dirty="0"/>
              <a:t>Latest safety management mechanism</a:t>
            </a:r>
          </a:p>
          <a:p>
            <a:pPr marL="285750" indent="-285750">
              <a:buFont typeface="Arial" panose="020B0604020202020204" pitchFamily="34" charset="0"/>
              <a:buChar char="•"/>
            </a:pPr>
            <a:r>
              <a:rPr lang="en-AU" dirty="0"/>
              <a:t>Based on four pillars</a:t>
            </a:r>
          </a:p>
          <a:p>
            <a:pPr marL="285750" indent="-285750">
              <a:buFont typeface="Arial" panose="020B0604020202020204" pitchFamily="34" charset="0"/>
              <a:buChar char="•"/>
            </a:pPr>
            <a:r>
              <a:rPr lang="en-AU" dirty="0"/>
              <a:t>Introduces a system approach</a:t>
            </a:r>
          </a:p>
        </p:txBody>
      </p:sp>
      <p:sp>
        <p:nvSpPr>
          <p:cNvPr id="3" name="Title 2">
            <a:extLst>
              <a:ext uri="{FF2B5EF4-FFF2-40B4-BE49-F238E27FC236}">
                <a16:creationId xmlns:a16="http://schemas.microsoft.com/office/drawing/2014/main" id="{A9D87E23-8D74-4902-9701-1A3945109F5A}"/>
              </a:ext>
            </a:extLst>
          </p:cNvPr>
          <p:cNvSpPr>
            <a:spLocks noGrp="1"/>
          </p:cNvSpPr>
          <p:nvPr>
            <p:ph type="title"/>
          </p:nvPr>
        </p:nvSpPr>
        <p:spPr/>
        <p:txBody>
          <a:bodyPr/>
          <a:lstStyle/>
          <a:p>
            <a:r>
              <a:rPr lang="en-AU" dirty="0"/>
              <a:t>Safety Management System</a:t>
            </a:r>
          </a:p>
        </p:txBody>
      </p:sp>
      <p:sp>
        <p:nvSpPr>
          <p:cNvPr id="4" name="Footer Placeholder 3">
            <a:extLst>
              <a:ext uri="{FF2B5EF4-FFF2-40B4-BE49-F238E27FC236}">
                <a16:creationId xmlns:a16="http://schemas.microsoft.com/office/drawing/2014/main" id="{9A298738-C1C5-4621-AAB7-E1F7ADF0EA42}"/>
              </a:ext>
            </a:extLst>
          </p:cNvPr>
          <p:cNvSpPr>
            <a:spLocks noGrp="1"/>
          </p:cNvSpPr>
          <p:nvPr>
            <p:ph type="ftr" sz="quarter" idx="10"/>
          </p:nvPr>
        </p:nvSpPr>
        <p:spPr/>
        <p:txBody>
          <a:bodyPr/>
          <a:lstStyle/>
          <a:p>
            <a:r>
              <a:rPr lang="en-US" dirty="0"/>
              <a:t>Module 1, Snippet 4</a:t>
            </a:r>
          </a:p>
        </p:txBody>
      </p:sp>
      <p:sp>
        <p:nvSpPr>
          <p:cNvPr id="7" name="Slide Number Placeholder 6">
            <a:extLst>
              <a:ext uri="{FF2B5EF4-FFF2-40B4-BE49-F238E27FC236}">
                <a16:creationId xmlns:a16="http://schemas.microsoft.com/office/drawing/2014/main" id="{E7EA9D28-B76E-4E45-9B48-D3B8A4204AB5}"/>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8" name="Rectangle 7">
            <a:extLst>
              <a:ext uri="{FF2B5EF4-FFF2-40B4-BE49-F238E27FC236}">
                <a16:creationId xmlns:a16="http://schemas.microsoft.com/office/drawing/2014/main" id="{EDA82159-72AC-45B2-ACC7-0EEF81D52116}"/>
              </a:ext>
            </a:extLst>
          </p:cNvPr>
          <p:cNvSpPr/>
          <p:nvPr/>
        </p:nvSpPr>
        <p:spPr>
          <a:xfrm>
            <a:off x="1123536" y="3026229"/>
            <a:ext cx="3431721" cy="1208314"/>
          </a:xfrm>
          <a:prstGeom prst="rect">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AU" sz="2000" b="1" dirty="0">
                <a:latin typeface="+mj-lt"/>
              </a:rPr>
              <a:t>Safety policy</a:t>
            </a:r>
          </a:p>
        </p:txBody>
      </p:sp>
      <p:sp>
        <p:nvSpPr>
          <p:cNvPr id="9" name="Rectangle 8">
            <a:extLst>
              <a:ext uri="{FF2B5EF4-FFF2-40B4-BE49-F238E27FC236}">
                <a16:creationId xmlns:a16="http://schemas.microsoft.com/office/drawing/2014/main" id="{060CF220-5A31-45D6-B375-9F3EB423E53F}"/>
              </a:ext>
            </a:extLst>
          </p:cNvPr>
          <p:cNvSpPr/>
          <p:nvPr/>
        </p:nvSpPr>
        <p:spPr>
          <a:xfrm>
            <a:off x="4588744" y="3026229"/>
            <a:ext cx="3431721" cy="1208314"/>
          </a:xfrm>
          <a:prstGeom prst="rect">
            <a:avLst/>
          </a:prstGeom>
          <a:solidFill>
            <a:srgbClr val="008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AU" sz="2000" b="1" dirty="0">
                <a:latin typeface="+mj-lt"/>
              </a:rPr>
              <a:t>Safety assurance</a:t>
            </a:r>
          </a:p>
        </p:txBody>
      </p:sp>
      <p:sp>
        <p:nvSpPr>
          <p:cNvPr id="10" name="Rectangle 9">
            <a:extLst>
              <a:ext uri="{FF2B5EF4-FFF2-40B4-BE49-F238E27FC236}">
                <a16:creationId xmlns:a16="http://schemas.microsoft.com/office/drawing/2014/main" id="{FC492ADD-312D-4DBD-8719-700118F9FC8E}"/>
              </a:ext>
            </a:extLst>
          </p:cNvPr>
          <p:cNvSpPr/>
          <p:nvPr/>
        </p:nvSpPr>
        <p:spPr>
          <a:xfrm>
            <a:off x="1123536" y="4268934"/>
            <a:ext cx="3431721" cy="1208314"/>
          </a:xfrm>
          <a:prstGeom prst="rect">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n-AU" sz="2000" b="1" dirty="0">
                <a:solidFill>
                  <a:schemeClr val="tx1"/>
                </a:solidFill>
                <a:latin typeface="+mj-lt"/>
              </a:rPr>
              <a:t>Safety risk management</a:t>
            </a:r>
          </a:p>
        </p:txBody>
      </p:sp>
      <p:sp>
        <p:nvSpPr>
          <p:cNvPr id="11" name="Rectangle 10">
            <a:extLst>
              <a:ext uri="{FF2B5EF4-FFF2-40B4-BE49-F238E27FC236}">
                <a16:creationId xmlns:a16="http://schemas.microsoft.com/office/drawing/2014/main" id="{759A8C45-604B-457C-8834-015F058B8807}"/>
              </a:ext>
            </a:extLst>
          </p:cNvPr>
          <p:cNvSpPr/>
          <p:nvPr/>
        </p:nvSpPr>
        <p:spPr>
          <a:xfrm>
            <a:off x="4588744" y="4268934"/>
            <a:ext cx="3431721" cy="1208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AU" sz="2000" b="1" dirty="0">
                <a:solidFill>
                  <a:schemeClr val="tx1"/>
                </a:solidFill>
                <a:latin typeface="+mj-lt"/>
              </a:rPr>
              <a:t>Safety promotion</a:t>
            </a:r>
          </a:p>
        </p:txBody>
      </p:sp>
      <p:grpSp>
        <p:nvGrpSpPr>
          <p:cNvPr id="29" name="Group 28">
            <a:extLst>
              <a:ext uri="{FF2B5EF4-FFF2-40B4-BE49-F238E27FC236}">
                <a16:creationId xmlns:a16="http://schemas.microsoft.com/office/drawing/2014/main" id="{F41BA657-5CE6-4F5C-8C97-3D0DA9058AC2}"/>
              </a:ext>
            </a:extLst>
          </p:cNvPr>
          <p:cNvGrpSpPr/>
          <p:nvPr/>
        </p:nvGrpSpPr>
        <p:grpSpPr>
          <a:xfrm>
            <a:off x="3477986" y="3386324"/>
            <a:ext cx="2188029" cy="1730829"/>
            <a:chOff x="3477986" y="3386324"/>
            <a:chExt cx="2188029" cy="1730829"/>
          </a:xfrm>
        </p:grpSpPr>
        <p:grpSp>
          <p:nvGrpSpPr>
            <p:cNvPr id="28" name="Group 27">
              <a:extLst>
                <a:ext uri="{FF2B5EF4-FFF2-40B4-BE49-F238E27FC236}">
                  <a16:creationId xmlns:a16="http://schemas.microsoft.com/office/drawing/2014/main" id="{C2142A79-CF4D-46E1-AFE3-53221455D5EA}"/>
                </a:ext>
              </a:extLst>
            </p:cNvPr>
            <p:cNvGrpSpPr/>
            <p:nvPr/>
          </p:nvGrpSpPr>
          <p:grpSpPr>
            <a:xfrm>
              <a:off x="3477986" y="3386324"/>
              <a:ext cx="2188029" cy="1730829"/>
              <a:chOff x="3477986" y="3386324"/>
              <a:chExt cx="2188029" cy="1730829"/>
            </a:xfrm>
          </p:grpSpPr>
          <p:sp>
            <p:nvSpPr>
              <p:cNvPr id="13" name="Oval 12">
                <a:extLst>
                  <a:ext uri="{FF2B5EF4-FFF2-40B4-BE49-F238E27FC236}">
                    <a16:creationId xmlns:a16="http://schemas.microsoft.com/office/drawing/2014/main" id="{7C0B89D1-0CC6-4CD3-9479-223A5281B65B}"/>
                  </a:ext>
                </a:extLst>
              </p:cNvPr>
              <p:cNvSpPr/>
              <p:nvPr/>
            </p:nvSpPr>
            <p:spPr>
              <a:xfrm>
                <a:off x="3477986" y="3386324"/>
                <a:ext cx="2188029" cy="17308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073435DC-B74A-4125-BD92-6980BB764691}"/>
                  </a:ext>
                </a:extLst>
              </p:cNvPr>
              <p:cNvSpPr txBox="1"/>
              <p:nvPr/>
            </p:nvSpPr>
            <p:spPr>
              <a:xfrm>
                <a:off x="4147872" y="3603171"/>
                <a:ext cx="848257" cy="369332"/>
              </a:xfrm>
              <a:prstGeom prst="rect">
                <a:avLst/>
              </a:prstGeom>
              <a:noFill/>
            </p:spPr>
            <p:txBody>
              <a:bodyPr wrap="square" rtlCol="0">
                <a:spAutoFit/>
              </a:bodyPr>
              <a:lstStyle/>
              <a:p>
                <a:pPr algn="ctr"/>
                <a:r>
                  <a:rPr lang="en-AU" b="1" dirty="0"/>
                  <a:t>Policy</a:t>
                </a:r>
              </a:p>
            </p:txBody>
          </p:sp>
          <p:grpSp>
            <p:nvGrpSpPr>
              <p:cNvPr id="19" name="Group 18">
                <a:extLst>
                  <a:ext uri="{FF2B5EF4-FFF2-40B4-BE49-F238E27FC236}">
                    <a16:creationId xmlns:a16="http://schemas.microsoft.com/office/drawing/2014/main" id="{89A6FD93-B9E9-4C16-8A40-5D002CB0C2E5}"/>
                  </a:ext>
                </a:extLst>
              </p:cNvPr>
              <p:cNvGrpSpPr/>
              <p:nvPr/>
            </p:nvGrpSpPr>
            <p:grpSpPr>
              <a:xfrm>
                <a:off x="3742378" y="4152898"/>
                <a:ext cx="1659244" cy="369332"/>
                <a:chOff x="3777757" y="4207328"/>
                <a:chExt cx="1659244" cy="369332"/>
              </a:xfrm>
            </p:grpSpPr>
            <p:sp>
              <p:nvSpPr>
                <p:cNvPr id="16" name="TextBox 15">
                  <a:extLst>
                    <a:ext uri="{FF2B5EF4-FFF2-40B4-BE49-F238E27FC236}">
                      <a16:creationId xmlns:a16="http://schemas.microsoft.com/office/drawing/2014/main" id="{424F7232-A524-479B-B99B-0794452D5604}"/>
                    </a:ext>
                  </a:extLst>
                </p:cNvPr>
                <p:cNvSpPr txBox="1"/>
                <p:nvPr/>
              </p:nvSpPr>
              <p:spPr>
                <a:xfrm>
                  <a:off x="3777757" y="4207328"/>
                  <a:ext cx="848257" cy="369332"/>
                </a:xfrm>
                <a:prstGeom prst="rect">
                  <a:avLst/>
                </a:prstGeom>
                <a:noFill/>
              </p:spPr>
              <p:txBody>
                <a:bodyPr wrap="square" rtlCol="0">
                  <a:spAutoFit/>
                </a:bodyPr>
                <a:lstStyle/>
                <a:p>
                  <a:pPr algn="ctr"/>
                  <a:r>
                    <a:rPr lang="en-AU" b="1" dirty="0"/>
                    <a:t>SRM</a:t>
                  </a:r>
                </a:p>
              </p:txBody>
            </p:sp>
            <p:sp>
              <p:nvSpPr>
                <p:cNvPr id="17" name="TextBox 16">
                  <a:extLst>
                    <a:ext uri="{FF2B5EF4-FFF2-40B4-BE49-F238E27FC236}">
                      <a16:creationId xmlns:a16="http://schemas.microsoft.com/office/drawing/2014/main" id="{210E06D0-ADF5-4CAA-8703-C3DD65FE5A1B}"/>
                    </a:ext>
                  </a:extLst>
                </p:cNvPr>
                <p:cNvSpPr txBox="1"/>
                <p:nvPr/>
              </p:nvSpPr>
              <p:spPr>
                <a:xfrm>
                  <a:off x="4588744" y="4207328"/>
                  <a:ext cx="848257" cy="369332"/>
                </a:xfrm>
                <a:prstGeom prst="rect">
                  <a:avLst/>
                </a:prstGeom>
                <a:noFill/>
              </p:spPr>
              <p:txBody>
                <a:bodyPr wrap="square" rtlCol="0">
                  <a:spAutoFit/>
                </a:bodyPr>
                <a:lstStyle/>
                <a:p>
                  <a:pPr algn="ctr"/>
                  <a:r>
                    <a:rPr lang="en-AU" b="1" dirty="0"/>
                    <a:t>SA</a:t>
                  </a:r>
                </a:p>
              </p:txBody>
            </p:sp>
          </p:grpSp>
          <p:sp>
            <p:nvSpPr>
              <p:cNvPr id="18" name="TextBox 17">
                <a:extLst>
                  <a:ext uri="{FF2B5EF4-FFF2-40B4-BE49-F238E27FC236}">
                    <a16:creationId xmlns:a16="http://schemas.microsoft.com/office/drawing/2014/main" id="{3636BA64-ED95-4192-9B8C-281123817917}"/>
                  </a:ext>
                </a:extLst>
              </p:cNvPr>
              <p:cNvSpPr txBox="1"/>
              <p:nvPr/>
            </p:nvSpPr>
            <p:spPr>
              <a:xfrm>
                <a:off x="3897500" y="4576262"/>
                <a:ext cx="1349000" cy="369332"/>
              </a:xfrm>
              <a:prstGeom prst="rect">
                <a:avLst/>
              </a:prstGeom>
              <a:noFill/>
            </p:spPr>
            <p:txBody>
              <a:bodyPr wrap="square" rtlCol="0">
                <a:spAutoFit/>
              </a:bodyPr>
              <a:lstStyle/>
              <a:p>
                <a:pPr algn="ctr"/>
                <a:r>
                  <a:rPr lang="en-AU" b="1" dirty="0"/>
                  <a:t>Promotion</a:t>
                </a:r>
              </a:p>
            </p:txBody>
          </p:sp>
          <p:grpSp>
            <p:nvGrpSpPr>
              <p:cNvPr id="24" name="Group 23">
                <a:extLst>
                  <a:ext uri="{FF2B5EF4-FFF2-40B4-BE49-F238E27FC236}">
                    <a16:creationId xmlns:a16="http://schemas.microsoft.com/office/drawing/2014/main" id="{21E7BF1E-5EAA-44A8-8971-881130C7CFCC}"/>
                  </a:ext>
                </a:extLst>
              </p:cNvPr>
              <p:cNvGrpSpPr/>
              <p:nvPr/>
            </p:nvGrpSpPr>
            <p:grpSpPr>
              <a:xfrm>
                <a:off x="4199325" y="3972503"/>
                <a:ext cx="745350" cy="180395"/>
                <a:chOff x="4166507" y="3972503"/>
                <a:chExt cx="745350" cy="180395"/>
              </a:xfrm>
            </p:grpSpPr>
            <p:cxnSp>
              <p:nvCxnSpPr>
                <p:cNvPr id="21" name="Straight Arrow Connector 20">
                  <a:extLst>
                    <a:ext uri="{FF2B5EF4-FFF2-40B4-BE49-F238E27FC236}">
                      <a16:creationId xmlns:a16="http://schemas.microsoft.com/office/drawing/2014/main" id="{4754FEB6-87E9-446B-95C3-D951ACAF26DD}"/>
                    </a:ext>
                  </a:extLst>
                </p:cNvPr>
                <p:cNvCxnSpPr/>
                <p:nvPr/>
              </p:nvCxnSpPr>
              <p:spPr>
                <a:xfrm flipH="1">
                  <a:off x="4166507" y="3972503"/>
                  <a:ext cx="155122" cy="180395"/>
                </a:xfrm>
                <a:prstGeom prst="straightConnector1">
                  <a:avLst/>
                </a:prstGeom>
                <a:ln w="38100">
                  <a:solidFill>
                    <a:srgbClr val="01A0DF"/>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4AD283E-1D54-49CF-984C-19E755F5CEE3}"/>
                    </a:ext>
                  </a:extLst>
                </p:cNvPr>
                <p:cNvCxnSpPr>
                  <a:cxnSpLocks/>
                </p:cNvCxnSpPr>
                <p:nvPr/>
              </p:nvCxnSpPr>
              <p:spPr>
                <a:xfrm>
                  <a:off x="4757057" y="3972700"/>
                  <a:ext cx="154800" cy="180000"/>
                </a:xfrm>
                <a:prstGeom prst="straightConnector1">
                  <a:avLst/>
                </a:prstGeom>
                <a:ln w="38100">
                  <a:solidFill>
                    <a:srgbClr val="01A0DF"/>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grpSp>
        </p:grpSp>
        <p:cxnSp>
          <p:nvCxnSpPr>
            <p:cNvPr id="25" name="Straight Arrow Connector 24">
              <a:extLst>
                <a:ext uri="{FF2B5EF4-FFF2-40B4-BE49-F238E27FC236}">
                  <a16:creationId xmlns:a16="http://schemas.microsoft.com/office/drawing/2014/main" id="{32412A6E-F8D2-448D-A959-50E449EEC9F0}"/>
                </a:ext>
              </a:extLst>
            </p:cNvPr>
            <p:cNvCxnSpPr>
              <a:cxnSpLocks/>
            </p:cNvCxnSpPr>
            <p:nvPr/>
          </p:nvCxnSpPr>
          <p:spPr>
            <a:xfrm>
              <a:off x="4428000" y="4333006"/>
              <a:ext cx="288000" cy="0"/>
            </a:xfrm>
            <a:prstGeom prst="straightConnector1">
              <a:avLst/>
            </a:prstGeom>
            <a:ln w="38100">
              <a:solidFill>
                <a:srgbClr val="01A0DF"/>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7" name="Text Placeholder 11">
            <a:extLst>
              <a:ext uri="{FF2B5EF4-FFF2-40B4-BE49-F238E27FC236}">
                <a16:creationId xmlns:a16="http://schemas.microsoft.com/office/drawing/2014/main" id="{1F107FCD-E3F3-49D9-91A5-82873CA8C5F0}"/>
              </a:ext>
            </a:extLst>
          </p:cNvPr>
          <p:cNvSpPr txBox="1">
            <a:spLocks/>
          </p:cNvSpPr>
          <p:nvPr/>
        </p:nvSpPr>
        <p:spPr>
          <a:xfrm>
            <a:off x="1130567" y="5506843"/>
            <a:ext cx="3865562" cy="1793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dirty="0">
                <a:solidFill>
                  <a:srgbClr val="01A0DF"/>
                </a:solidFill>
              </a:rPr>
              <a:t>Source: </a:t>
            </a:r>
            <a:r>
              <a:rPr lang="en-AU" sz="900" dirty="0">
                <a:solidFill>
                  <a:srgbClr val="01A0DF"/>
                </a:solidFill>
                <a:hlinkClick r:id="rId9">
                  <a:extLst>
                    <a:ext uri="{A12FA001-AC4F-418D-AE19-62706E023703}">
                      <ahyp:hlinkClr xmlns:ahyp="http://schemas.microsoft.com/office/drawing/2018/hyperlinkcolor" val="tx"/>
                    </a:ext>
                  </a:extLst>
                </a:hlinkClick>
              </a:rPr>
              <a:t>Federal Aviation Administration</a:t>
            </a:r>
            <a:r>
              <a:rPr lang="en-AU" sz="900" dirty="0">
                <a:solidFill>
                  <a:srgbClr val="01A0DF"/>
                </a:solidFill>
              </a:rPr>
              <a:t> (accessed Oct 2019)</a:t>
            </a:r>
          </a:p>
        </p:txBody>
      </p:sp>
      <p:sp>
        <p:nvSpPr>
          <p:cNvPr id="30" name="Arrow: Chevron 29">
            <a:extLst>
              <a:ext uri="{FF2B5EF4-FFF2-40B4-BE49-F238E27FC236}">
                <a16:creationId xmlns:a16="http://schemas.microsoft.com/office/drawing/2014/main" id="{C85F8DFE-3C81-464C-BD38-F248A8215F65}"/>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4" name="TAC_MOD1_SNIP4_SLIDE_12_PARA_A">
            <a:hlinkClick r:id="" action="ppaction://media"/>
            <a:extLst>
              <a:ext uri="{FF2B5EF4-FFF2-40B4-BE49-F238E27FC236}">
                <a16:creationId xmlns:a16="http://schemas.microsoft.com/office/drawing/2014/main" id="{7AEC40BC-B288-40AA-8426-AA6BE9804D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55125" y="0"/>
            <a:ext cx="609600" cy="609600"/>
          </a:xfrm>
          <a:prstGeom prst="rect">
            <a:avLst/>
          </a:prstGeom>
        </p:spPr>
      </p:pic>
      <p:pic>
        <p:nvPicPr>
          <p:cNvPr id="20" name="TAC_MOD1_SNIP4_SLIDE_12_PARA_B">
            <a:hlinkClick r:id="" action="ppaction://media"/>
            <a:extLst>
              <a:ext uri="{FF2B5EF4-FFF2-40B4-BE49-F238E27FC236}">
                <a16:creationId xmlns:a16="http://schemas.microsoft.com/office/drawing/2014/main" id="{97B3D276-0670-40BE-A5B3-5A730888DE8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55125" y="656412"/>
            <a:ext cx="609600" cy="609600"/>
          </a:xfrm>
          <a:prstGeom prst="rect">
            <a:avLst/>
          </a:prstGeom>
        </p:spPr>
      </p:pic>
      <p:pic>
        <p:nvPicPr>
          <p:cNvPr id="23" name="TAC_MOD1_SNIP4_SLIDE_12_PARA_C">
            <a:hlinkClick r:id="" action="ppaction://media"/>
            <a:extLst>
              <a:ext uri="{FF2B5EF4-FFF2-40B4-BE49-F238E27FC236}">
                <a16:creationId xmlns:a16="http://schemas.microsoft.com/office/drawing/2014/main" id="{B561A225-5067-4288-82E9-90A65C1B9C6E}"/>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255125" y="1312824"/>
            <a:ext cx="609600" cy="609600"/>
          </a:xfrm>
          <a:prstGeom prst="rect">
            <a:avLst/>
          </a:prstGeom>
        </p:spPr>
      </p:pic>
    </p:spTree>
    <p:extLst>
      <p:ext uri="{BB962C8B-B14F-4D97-AF65-F5344CB8AC3E}">
        <p14:creationId xmlns:p14="http://schemas.microsoft.com/office/powerpoint/2010/main" val="270518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4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 presetClass="mediacall" presetSubtype="0" fill="hold" nodeType="withEffect">
                                  <p:stCondLst>
                                    <p:cond delay="1000"/>
                                  </p:stCondLst>
                                  <p:childTnLst>
                                    <p:cmd type="call" cmd="playFrom(0.0)">
                                      <p:cBhvr>
                                        <p:cTn id="24" dur="15623" fill="hold"/>
                                        <p:tgtEl>
                                          <p:spTgt spid="14"/>
                                        </p:tgtEl>
                                      </p:cBhvr>
                                    </p:cmd>
                                  </p:childTnLst>
                                </p:cTn>
                              </p:par>
                            </p:childTnLst>
                          </p:cTn>
                        </p:par>
                        <p:par>
                          <p:cTn id="25" fill="hold">
                            <p:stCondLst>
                              <p:cond delay="16623"/>
                            </p:stCondLst>
                            <p:childTnLst>
                              <p:par>
                                <p:cTn id="26" presetID="3" presetClass="mediacall" presetSubtype="0" fill="hold" nodeType="afterEffect">
                                  <p:stCondLst>
                                    <p:cond delay="0"/>
                                  </p:stCondLst>
                                  <p:childTnLst>
                                    <p:cmd type="call" cmd="stop">
                                      <p:cBhvr>
                                        <p:cTn id="27" dur="1" fill="hold"/>
                                        <p:tgtEl>
                                          <p:spTgt spid="14"/>
                                        </p:tgtEl>
                                      </p:cBhvr>
                                    </p:cmd>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fade">
                                      <p:cBhvr>
                                        <p:cTn id="35" dur="500"/>
                                        <p:tgtEl>
                                          <p:spTgt spid="2">
                                            <p:txEl>
                                              <p:pRg st="1" end="1"/>
                                            </p:txEl>
                                          </p:spTgt>
                                        </p:tgtEl>
                                      </p:cBhvr>
                                    </p:animEffect>
                                  </p:childTnLst>
                                </p:cTn>
                              </p:par>
                              <p:par>
                                <p:cTn id="36" presetID="10" presetClass="exit" presetSubtype="0" fill="hold" grpId="1" nodeType="withEffect">
                                  <p:stCondLst>
                                    <p:cond delay="0"/>
                                  </p:stCondLst>
                                  <p:childTnLst>
                                    <p:animEffect transition="out" filter="fade">
                                      <p:cBhvr>
                                        <p:cTn id="37" dur="500"/>
                                        <p:tgtEl>
                                          <p:spTgt spid="30"/>
                                        </p:tgtEl>
                                      </p:cBhvr>
                                    </p:animEffect>
                                    <p:set>
                                      <p:cBhvr>
                                        <p:cTn id="38" dur="1" fill="hold">
                                          <p:stCondLst>
                                            <p:cond delay="499"/>
                                          </p:stCondLst>
                                        </p:cTn>
                                        <p:tgtEl>
                                          <p:spTgt spid="30"/>
                                        </p:tgtEl>
                                        <p:attrNameLst>
                                          <p:attrName>style.visibility</p:attrName>
                                        </p:attrNameLst>
                                      </p:cBhvr>
                                      <p:to>
                                        <p:strVal val="hidden"/>
                                      </p:to>
                                    </p:set>
                                  </p:childTnLst>
                                </p:cTn>
                              </p:par>
                              <p:par>
                                <p:cTn id="39" presetID="1" presetClass="mediacall" presetSubtype="0" fill="hold" nodeType="withEffect">
                                  <p:stCondLst>
                                    <p:cond delay="1000"/>
                                  </p:stCondLst>
                                  <p:childTnLst>
                                    <p:cmd type="call" cmd="playFrom(0.0)">
                                      <p:cBhvr>
                                        <p:cTn id="40" dur="23657" fill="hold"/>
                                        <p:tgtEl>
                                          <p:spTgt spid="20"/>
                                        </p:tgtEl>
                                      </p:cBhvr>
                                    </p:cmd>
                                  </p:childTnLst>
                                </p:cTn>
                              </p:par>
                            </p:childTnLst>
                          </p:cTn>
                        </p:par>
                        <p:par>
                          <p:cTn id="41" fill="hold">
                            <p:stCondLst>
                              <p:cond delay="24657"/>
                            </p:stCondLst>
                            <p:childTnLst>
                              <p:par>
                                <p:cTn id="42" presetID="3" presetClass="mediacall" presetSubtype="0" fill="hold" nodeType="afterEffect">
                                  <p:stCondLst>
                                    <p:cond delay="0"/>
                                  </p:stCondLst>
                                  <p:childTnLst>
                                    <p:cmd type="call" cmd="stop">
                                      <p:cBhvr>
                                        <p:cTn id="43" dur="1" fill="hold"/>
                                        <p:tgtEl>
                                          <p:spTgt spid="20"/>
                                        </p:tgtEl>
                                      </p:cBhvr>
                                    </p:cmd>
                                  </p:childTnLst>
                                </p:cTn>
                              </p:par>
                              <p:par>
                                <p:cTn id="44" presetID="10" presetClass="entr" presetSubtype="0" fill="hold" grpId="2"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animEffect transition="in" filter="fade">
                                      <p:cBhvr>
                                        <p:cTn id="51" dur="500"/>
                                        <p:tgtEl>
                                          <p:spTgt spid="2">
                                            <p:txEl>
                                              <p:pRg st="2" end="2"/>
                                            </p:txEl>
                                          </p:spTgt>
                                        </p:tgtEl>
                                      </p:cBhvr>
                                    </p:animEffect>
                                  </p:childTnLst>
                                </p:cTn>
                              </p:par>
                              <p:par>
                                <p:cTn id="52" presetID="10" presetClass="exit" presetSubtype="0" fill="hold" grpId="3" nodeType="with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par>
                                <p:cTn id="55" presetID="10" presetClass="entr" presetSubtype="0" fill="hold" nodeType="withEffect">
                                  <p:stCondLst>
                                    <p:cond delay="50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 presetClass="mediacall" presetSubtype="0" fill="hold" nodeType="withEffect">
                                  <p:stCondLst>
                                    <p:cond delay="1000"/>
                                  </p:stCondLst>
                                  <p:childTnLst>
                                    <p:cmd type="call" cmd="playFrom(0.0)">
                                      <p:cBhvr>
                                        <p:cTn id="59" dur="19614" fill="hold"/>
                                        <p:tgtEl>
                                          <p:spTgt spid="23"/>
                                        </p:tgtEl>
                                      </p:cBhvr>
                                    </p:cmd>
                                  </p:childTnLst>
                                </p:cTn>
                              </p:par>
                            </p:childTnLst>
                          </p:cTn>
                        </p:par>
                        <p:par>
                          <p:cTn id="60" fill="hold">
                            <p:stCondLst>
                              <p:cond delay="20614"/>
                            </p:stCondLst>
                            <p:childTnLst>
                              <p:par>
                                <p:cTn id="61" presetID="3" presetClass="mediacall" presetSubtype="0" fill="hold" nodeType="afterEffect">
                                  <p:stCondLst>
                                    <p:cond delay="0"/>
                                  </p:stCondLst>
                                  <p:childTnLst>
                                    <p:cmd type="call" cmd="stop">
                                      <p:cBhvr>
                                        <p:cTn id="62" dur="1" fill="hold"/>
                                        <p:tgtEl>
                                          <p:spTgt spid="23"/>
                                        </p:tgtEl>
                                      </p:cBhvr>
                                    </p:cmd>
                                  </p:childTnLst>
                                </p:cTn>
                              </p:par>
                              <p:par>
                                <p:cTn id="63" presetID="10" presetClass="entr" presetSubtype="0" fill="hold" grpId="4"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14"/>
                </p:tgtEl>
              </p:cMediaNode>
            </p:audio>
            <p:audio>
              <p:cMediaNode vol="80000">
                <p:cTn id="67" fill="hold" display="0">
                  <p:stCondLst>
                    <p:cond delay="indefinite"/>
                  </p:stCondLst>
                  <p:endCondLst>
                    <p:cond evt="onStopAudio" delay="0">
                      <p:tgtEl>
                        <p:sldTgt/>
                      </p:tgtEl>
                    </p:cond>
                  </p:endCondLst>
                </p:cTn>
                <p:tgtEl>
                  <p:spTgt spid="20"/>
                </p:tgtEl>
              </p:cMediaNode>
            </p:audio>
            <p:audio>
              <p:cMediaNode vol="80000">
                <p:cTn id="68" fill="hold" display="0">
                  <p:stCondLst>
                    <p:cond delay="indefinite"/>
                  </p:stCondLst>
                  <p:endCondLst>
                    <p:cond evt="onStopAudio" delay="0">
                      <p:tgtEl>
                        <p:sldTgt/>
                      </p:tgtEl>
                    </p:cond>
                  </p:endCondLst>
                </p:cTn>
                <p:tgtEl>
                  <p:spTgt spid="23"/>
                </p:tgtEl>
              </p:cMediaNode>
            </p:audio>
          </p:childTnLst>
        </p:cTn>
      </p:par>
    </p:tnLst>
    <p:bldLst>
      <p:bldP spid="8" grpId="0" animBg="1"/>
      <p:bldP spid="9" grpId="0" animBg="1"/>
      <p:bldP spid="10" grpId="0" animBg="1"/>
      <p:bldP spid="11" grpId="0" animBg="1"/>
      <p:bldP spid="27" grpId="0"/>
      <p:bldP spid="30" grpId="0" animBg="1"/>
      <p:bldP spid="30" grpId="1" animBg="1"/>
      <p:bldP spid="30" grpId="2" animBg="1"/>
      <p:bldP spid="30" grpId="3" animBg="1"/>
      <p:bldP spid="30" grpId="4"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90E159-7FB0-467A-8A5C-D649B092A3EB}"/>
              </a:ext>
            </a:extLst>
          </p:cNvPr>
          <p:cNvSpPr>
            <a:spLocks noGrp="1"/>
          </p:cNvSpPr>
          <p:nvPr>
            <p:ph type="body" sz="quarter" idx="10"/>
          </p:nvPr>
        </p:nvSpPr>
        <p:spPr/>
        <p:txBody>
          <a:bodyPr/>
          <a:lstStyle/>
          <a:p>
            <a:r>
              <a:rPr lang="en-AU" dirty="0"/>
              <a:t>Road transport approach</a:t>
            </a:r>
          </a:p>
        </p:txBody>
      </p:sp>
      <p:sp>
        <p:nvSpPr>
          <p:cNvPr id="3" name="Slide Number Placeholder 2">
            <a:extLst>
              <a:ext uri="{FF2B5EF4-FFF2-40B4-BE49-F238E27FC236}">
                <a16:creationId xmlns:a16="http://schemas.microsoft.com/office/drawing/2014/main" id="{D5E4D1C9-09FA-40E9-B936-8DFA1E73EFE2}"/>
              </a:ext>
            </a:extLst>
          </p:cNvPr>
          <p:cNvSpPr>
            <a:spLocks noGrp="1"/>
          </p:cNvSpPr>
          <p:nvPr>
            <p:ph type="sldNum" sz="quarter" idx="11"/>
          </p:nvPr>
        </p:nvSpPr>
        <p:spPr/>
        <p:txBody>
          <a:bodyPr/>
          <a:lstStyle/>
          <a:p>
            <a:fld id="{A9D36E53-D99A-0F41-B3E8-EF235B9A2E23}" type="slidenum">
              <a:rPr lang="en-US" smtClean="0"/>
              <a:pPr/>
              <a:t>13</a:t>
            </a:fld>
            <a:endParaRPr lang="en-US" dirty="0"/>
          </a:p>
        </p:txBody>
      </p:sp>
      <p:sp>
        <p:nvSpPr>
          <p:cNvPr id="4" name="Footer Placeholder 3">
            <a:extLst>
              <a:ext uri="{FF2B5EF4-FFF2-40B4-BE49-F238E27FC236}">
                <a16:creationId xmlns:a16="http://schemas.microsoft.com/office/drawing/2014/main" id="{FFEF1CFB-236D-4EF7-85AC-61691393D5AE}"/>
              </a:ext>
            </a:extLst>
          </p:cNvPr>
          <p:cNvSpPr>
            <a:spLocks noGrp="1"/>
          </p:cNvSpPr>
          <p:nvPr>
            <p:ph type="ftr" sz="quarter" idx="12"/>
          </p:nvPr>
        </p:nvSpPr>
        <p:spPr/>
        <p:txBody>
          <a:bodyPr/>
          <a:lstStyle/>
          <a:p>
            <a:r>
              <a:rPr lang="en-US" dirty="0"/>
              <a:t>Module 1, Snippet 4</a:t>
            </a:r>
          </a:p>
        </p:txBody>
      </p:sp>
      <p:pic>
        <p:nvPicPr>
          <p:cNvPr id="6" name="TAC_MOD1_SNIP4_SLIDE_13_PARA_A">
            <a:hlinkClick r:id="" action="ppaction://media"/>
            <a:extLst>
              <a:ext uri="{FF2B5EF4-FFF2-40B4-BE49-F238E27FC236}">
                <a16:creationId xmlns:a16="http://schemas.microsoft.com/office/drawing/2014/main" id="{31ACBA64-133F-481E-8B26-90F27A0F87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4175" y="0"/>
            <a:ext cx="609600" cy="609600"/>
          </a:xfrm>
          <a:prstGeom prst="rect">
            <a:avLst/>
          </a:prstGeom>
        </p:spPr>
      </p:pic>
    </p:spTree>
    <p:extLst>
      <p:ext uri="{BB962C8B-B14F-4D97-AF65-F5344CB8AC3E}">
        <p14:creationId xmlns:p14="http://schemas.microsoft.com/office/powerpoint/2010/main" val="995723690"/>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6181" fill="hold"/>
                                        <p:tgtEl>
                                          <p:spTgt spid="6"/>
                                        </p:tgtEl>
                                      </p:cBhvr>
                                    </p:cmd>
                                  </p:childTnLst>
                                </p:cTn>
                              </p:par>
                            </p:childTnLst>
                          </p:cTn>
                        </p:par>
                        <p:par>
                          <p:cTn id="7" fill="hold">
                            <p:stCondLst>
                              <p:cond delay="7181"/>
                            </p:stCondLst>
                            <p:childTnLst>
                              <p:par>
                                <p:cTn id="8" presetID="3" presetClass="mediacall" presetSubtype="0" fill="hold" nodeType="afterEffect">
                                  <p:stCondLst>
                                    <p:cond delay="0"/>
                                  </p:stCondLst>
                                  <p:childTnLst>
                                    <p:cmd type="call" cmd="stop">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CC7D2D8-5F14-4EFA-B240-E4955C990C29}"/>
              </a:ext>
            </a:extLst>
          </p:cNvPr>
          <p:cNvSpPr>
            <a:spLocks noGrp="1"/>
          </p:cNvSpPr>
          <p:nvPr>
            <p:ph idx="1"/>
          </p:nvPr>
        </p:nvSpPr>
        <p:spPr/>
        <p:txBody>
          <a:bodyPr/>
          <a:lstStyle/>
          <a:p>
            <a:pPr marL="285750" indent="-285750">
              <a:buFont typeface="Arial" panose="020B0604020202020204" pitchFamily="34" charset="0"/>
              <a:buChar char="•"/>
            </a:pPr>
            <a:r>
              <a:rPr lang="en-AU" dirty="0"/>
              <a:t>Low level of access control</a:t>
            </a:r>
          </a:p>
          <a:p>
            <a:pPr marL="285750" indent="-285750">
              <a:buFont typeface="Arial" panose="020B0604020202020204" pitchFamily="34" charset="0"/>
              <a:buChar char="•"/>
            </a:pPr>
            <a:r>
              <a:rPr lang="en-AU" dirty="0"/>
              <a:t>Consequence focussed approach</a:t>
            </a:r>
          </a:p>
          <a:p>
            <a:pPr marL="285750" indent="-285750">
              <a:buFont typeface="Arial" panose="020B0604020202020204" pitchFamily="34" charset="0"/>
              <a:buChar char="•"/>
            </a:pPr>
            <a:r>
              <a:rPr lang="en-AU" dirty="0"/>
              <a:t>Safe System</a:t>
            </a:r>
          </a:p>
        </p:txBody>
      </p:sp>
      <p:sp>
        <p:nvSpPr>
          <p:cNvPr id="5" name="Title 4">
            <a:extLst>
              <a:ext uri="{FF2B5EF4-FFF2-40B4-BE49-F238E27FC236}">
                <a16:creationId xmlns:a16="http://schemas.microsoft.com/office/drawing/2014/main" id="{0D136DFA-357F-42B3-AFF3-FA6651E4E350}"/>
              </a:ext>
            </a:extLst>
          </p:cNvPr>
          <p:cNvSpPr>
            <a:spLocks noGrp="1"/>
          </p:cNvSpPr>
          <p:nvPr>
            <p:ph type="title"/>
          </p:nvPr>
        </p:nvSpPr>
        <p:spPr/>
        <p:txBody>
          <a:bodyPr/>
          <a:lstStyle/>
          <a:p>
            <a:r>
              <a:rPr lang="en-AU" dirty="0"/>
              <a:t>Transformation to a Safe System</a:t>
            </a:r>
          </a:p>
        </p:txBody>
      </p:sp>
      <p:sp>
        <p:nvSpPr>
          <p:cNvPr id="4" name="Footer Placeholder 3">
            <a:extLst>
              <a:ext uri="{FF2B5EF4-FFF2-40B4-BE49-F238E27FC236}">
                <a16:creationId xmlns:a16="http://schemas.microsoft.com/office/drawing/2014/main" id="{EF189F48-492A-4736-9207-6CC0CEC47C8B}"/>
              </a:ext>
            </a:extLst>
          </p:cNvPr>
          <p:cNvSpPr>
            <a:spLocks noGrp="1"/>
          </p:cNvSpPr>
          <p:nvPr>
            <p:ph type="ftr" sz="quarter" idx="10"/>
          </p:nvPr>
        </p:nvSpPr>
        <p:spPr/>
        <p:txBody>
          <a:bodyPr/>
          <a:lstStyle/>
          <a:p>
            <a:r>
              <a:rPr lang="en-US" dirty="0"/>
              <a:t>Module 1, Snippet 4</a:t>
            </a:r>
          </a:p>
        </p:txBody>
      </p:sp>
      <p:pic>
        <p:nvPicPr>
          <p:cNvPr id="18" name="Picture Placeholder 17" descr="A picture containing outdoor, road, night, light&#10;&#10;Description automatically generated">
            <a:extLst>
              <a:ext uri="{FF2B5EF4-FFF2-40B4-BE49-F238E27FC236}">
                <a16:creationId xmlns:a16="http://schemas.microsoft.com/office/drawing/2014/main" id="{29DE7D84-9CFF-4846-8B79-B97FBEF5CFAD}"/>
              </a:ext>
            </a:extLst>
          </p:cNvPr>
          <p:cNvPicPr>
            <a:picLocks noGrp="1" noChangeAspect="1"/>
          </p:cNvPicPr>
          <p:nvPr>
            <p:ph type="pic" sz="quarter" idx="13"/>
          </p:nvPr>
        </p:nvPicPr>
        <p:blipFill rotWithShape="1">
          <a:blip r:embed="rId9"/>
          <a:srcRect t="375" b="11367"/>
          <a:stretch/>
        </p:blipFill>
        <p:spPr>
          <a:xfrm>
            <a:off x="4649788" y="3664788"/>
            <a:ext cx="4494212" cy="2232000"/>
          </a:xfrm>
        </p:spPr>
      </p:pic>
      <p:sp>
        <p:nvSpPr>
          <p:cNvPr id="9" name="Text Placeholder 8">
            <a:extLst>
              <a:ext uri="{FF2B5EF4-FFF2-40B4-BE49-F238E27FC236}">
                <a16:creationId xmlns:a16="http://schemas.microsoft.com/office/drawing/2014/main" id="{63FD85E7-4FE4-4C0C-8704-ECC67915DDC9}"/>
              </a:ext>
            </a:extLst>
          </p:cNvPr>
          <p:cNvSpPr>
            <a:spLocks noGrp="1"/>
          </p:cNvSpPr>
          <p:nvPr>
            <p:ph type="body" sz="quarter" idx="14"/>
          </p:nvPr>
        </p:nvSpPr>
        <p:spPr/>
        <p:txBody>
          <a:bodyPr/>
          <a:lstStyle/>
          <a:p>
            <a:r>
              <a:rPr lang="en-AU" dirty="0"/>
              <a:t>Source: Centre for Automotive Safety Research</a:t>
            </a:r>
          </a:p>
        </p:txBody>
      </p:sp>
      <p:sp>
        <p:nvSpPr>
          <p:cNvPr id="3" name="Slide Number Placeholder 2">
            <a:extLst>
              <a:ext uri="{FF2B5EF4-FFF2-40B4-BE49-F238E27FC236}">
                <a16:creationId xmlns:a16="http://schemas.microsoft.com/office/drawing/2014/main" id="{E95D996D-7910-4386-8763-8E90B9C63B74}"/>
              </a:ext>
            </a:extLst>
          </p:cNvPr>
          <p:cNvSpPr>
            <a:spLocks noGrp="1"/>
          </p:cNvSpPr>
          <p:nvPr>
            <p:ph type="sldNum" sz="quarter" idx="11"/>
          </p:nvPr>
        </p:nvSpPr>
        <p:spPr/>
        <p:txBody>
          <a:bodyPr/>
          <a:lstStyle/>
          <a:p>
            <a:fld id="{A9D36E53-D99A-0F41-B3E8-EF235B9A2E23}" type="slidenum">
              <a:rPr lang="en-US" smtClean="0"/>
              <a:pPr/>
              <a:t>14</a:t>
            </a:fld>
            <a:endParaRPr lang="en-US" dirty="0"/>
          </a:p>
        </p:txBody>
      </p:sp>
      <p:sp>
        <p:nvSpPr>
          <p:cNvPr id="10" name="Text Placeholder 9">
            <a:extLst>
              <a:ext uri="{FF2B5EF4-FFF2-40B4-BE49-F238E27FC236}">
                <a16:creationId xmlns:a16="http://schemas.microsoft.com/office/drawing/2014/main" id="{AB20AE92-72E6-4924-8283-0B56C4B3E412}"/>
              </a:ext>
            </a:extLst>
          </p:cNvPr>
          <p:cNvSpPr>
            <a:spLocks noGrp="1"/>
          </p:cNvSpPr>
          <p:nvPr>
            <p:ph type="body" sz="quarter" idx="15"/>
          </p:nvPr>
        </p:nvSpPr>
        <p:spPr/>
        <p:txBody>
          <a:bodyPr/>
          <a:lstStyle/>
          <a:p>
            <a:r>
              <a:rPr lang="en-AU" dirty="0"/>
              <a:t>Source: Centre for Automotive Safety Research</a:t>
            </a:r>
          </a:p>
        </p:txBody>
      </p:sp>
      <p:pic>
        <p:nvPicPr>
          <p:cNvPr id="16" name="Picture Placeholder 15" descr="A view of a city street filled with lots of traffic&#10;&#10;Description automatically generated">
            <a:extLst>
              <a:ext uri="{FF2B5EF4-FFF2-40B4-BE49-F238E27FC236}">
                <a16:creationId xmlns:a16="http://schemas.microsoft.com/office/drawing/2014/main" id="{09EC7523-BD20-4071-BADC-476E5AF01CE9}"/>
              </a:ext>
            </a:extLst>
          </p:cNvPr>
          <p:cNvPicPr>
            <a:picLocks noGrp="1" noChangeAspect="1"/>
          </p:cNvPicPr>
          <p:nvPr>
            <p:ph type="pic" sz="quarter" idx="12"/>
          </p:nvPr>
        </p:nvPicPr>
        <p:blipFill rotWithShape="1">
          <a:blip r:embed="rId10"/>
          <a:srcRect t="14901" b="10909"/>
          <a:stretch/>
        </p:blipFill>
        <p:spPr>
          <a:xfrm>
            <a:off x="4649788" y="1221789"/>
            <a:ext cx="4494212" cy="2232000"/>
          </a:xfrm>
        </p:spPr>
      </p:pic>
      <p:sp>
        <p:nvSpPr>
          <p:cNvPr id="11" name="Arrow: Chevron 10">
            <a:extLst>
              <a:ext uri="{FF2B5EF4-FFF2-40B4-BE49-F238E27FC236}">
                <a16:creationId xmlns:a16="http://schemas.microsoft.com/office/drawing/2014/main" id="{A0D49D39-3205-43B9-BD3C-DEF14C607CD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2" name="TAC_MOD1_SNIP4_SLIDE_14_PARA_A">
            <a:hlinkClick r:id="" action="ppaction://media"/>
            <a:extLst>
              <a:ext uri="{FF2B5EF4-FFF2-40B4-BE49-F238E27FC236}">
                <a16:creationId xmlns:a16="http://schemas.microsoft.com/office/drawing/2014/main" id="{39517518-9321-4129-8F63-9939B0FA13C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83700" y="0"/>
            <a:ext cx="609600" cy="609600"/>
          </a:xfrm>
          <a:prstGeom prst="rect">
            <a:avLst/>
          </a:prstGeom>
        </p:spPr>
      </p:pic>
      <p:pic>
        <p:nvPicPr>
          <p:cNvPr id="13" name="TAC_MOD1_SNIP4_SLIDE_14_PARA_B">
            <a:hlinkClick r:id="" action="ppaction://media"/>
            <a:extLst>
              <a:ext uri="{FF2B5EF4-FFF2-40B4-BE49-F238E27FC236}">
                <a16:creationId xmlns:a16="http://schemas.microsoft.com/office/drawing/2014/main" id="{3A30A965-14F8-4351-BEDA-5797F03D9C2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83700" y="656412"/>
            <a:ext cx="609600" cy="609600"/>
          </a:xfrm>
          <a:prstGeom prst="rect">
            <a:avLst/>
          </a:prstGeom>
        </p:spPr>
      </p:pic>
      <p:pic>
        <p:nvPicPr>
          <p:cNvPr id="14" name="TAC_MOD1_SNIP4_SLIDE_14_PARA_C">
            <a:hlinkClick r:id="" action="ppaction://media"/>
            <a:extLst>
              <a:ext uri="{FF2B5EF4-FFF2-40B4-BE49-F238E27FC236}">
                <a16:creationId xmlns:a16="http://schemas.microsoft.com/office/drawing/2014/main" id="{FDCCA9DC-CE1B-41AC-86C8-DC472991534B}"/>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83700" y="1312824"/>
            <a:ext cx="609600" cy="609600"/>
          </a:xfrm>
          <a:prstGeom prst="rect">
            <a:avLst/>
          </a:prstGeom>
        </p:spPr>
      </p:pic>
    </p:spTree>
    <p:extLst>
      <p:ext uri="{BB962C8B-B14F-4D97-AF65-F5344CB8AC3E}">
        <p14:creationId xmlns:p14="http://schemas.microsoft.com/office/powerpoint/2010/main" val="298169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 presetClass="mediacall" presetSubtype="0" fill="hold" nodeType="withEffect">
                                  <p:stCondLst>
                                    <p:cond delay="1000"/>
                                  </p:stCondLst>
                                  <p:childTnLst>
                                    <p:cmd type="call" cmd="playFrom(0.0)">
                                      <p:cBhvr>
                                        <p:cTn id="15" dur="34482" fill="hold"/>
                                        <p:tgtEl>
                                          <p:spTgt spid="12"/>
                                        </p:tgtEl>
                                      </p:cBhvr>
                                    </p:cmd>
                                  </p:childTnLst>
                                </p:cTn>
                              </p:par>
                            </p:childTnLst>
                          </p:cTn>
                        </p:par>
                        <p:par>
                          <p:cTn id="16" fill="hold">
                            <p:stCondLst>
                              <p:cond delay="35482"/>
                            </p:stCondLst>
                            <p:childTnLst>
                              <p:par>
                                <p:cTn id="17" presetID="3" presetClass="mediacall" presetSubtype="0" fill="hold" nodeType="afterEffect">
                                  <p:stCondLst>
                                    <p:cond delay="0"/>
                                  </p:stCondLst>
                                  <p:childTnLst>
                                    <p:cmd type="call" cmd="stop">
                                      <p:cBhvr>
                                        <p:cTn id="18" dur="1" fill="hold"/>
                                        <p:tgtEl>
                                          <p:spTgt spid="12"/>
                                        </p:tgtEl>
                                      </p:cBhvr>
                                    </p:cmd>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 presetClass="mediacall" presetSubtype="0" fill="hold" nodeType="withEffect">
                                  <p:stCondLst>
                                    <p:cond delay="1000"/>
                                  </p:stCondLst>
                                  <p:childTnLst>
                                    <p:cmd type="call" cmd="playFrom(0.0)">
                                      <p:cBhvr>
                                        <p:cTn id="37" dur="20658" fill="hold"/>
                                        <p:tgtEl>
                                          <p:spTgt spid="13"/>
                                        </p:tgtEl>
                                      </p:cBhvr>
                                    </p:cmd>
                                  </p:childTnLst>
                                </p:cTn>
                              </p:par>
                            </p:childTnLst>
                          </p:cTn>
                        </p:par>
                        <p:par>
                          <p:cTn id="38" fill="hold">
                            <p:stCondLst>
                              <p:cond delay="21658"/>
                            </p:stCondLst>
                            <p:childTnLst>
                              <p:par>
                                <p:cTn id="39" presetID="3" presetClass="mediacall" presetSubtype="0" fill="hold" nodeType="afterEffect">
                                  <p:stCondLst>
                                    <p:cond delay="0"/>
                                  </p:stCondLst>
                                  <p:childTnLst>
                                    <p:cmd type="call" cmd="stop">
                                      <p:cBhvr>
                                        <p:cTn id="40" dur="1" fill="hold"/>
                                        <p:tgtEl>
                                          <p:spTgt spid="13"/>
                                        </p:tgtEl>
                                      </p:cBhvr>
                                    </p:cmd>
                                  </p:childTnLst>
                                </p:cTn>
                              </p:par>
                              <p:par>
                                <p:cTn id="41" presetID="10" presetClass="entr" presetSubtype="0" fill="hold" grpId="2"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fade">
                                      <p:cBhvr>
                                        <p:cTn id="48" dur="500"/>
                                        <p:tgtEl>
                                          <p:spTgt spid="6">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 presetClass="mediacall" presetSubtype="0" fill="hold" nodeType="withEffect">
                                  <p:stCondLst>
                                    <p:cond delay="1000"/>
                                  </p:stCondLst>
                                  <p:childTnLst>
                                    <p:cmd type="call" cmd="playFrom(0.0)">
                                      <p:cBhvr>
                                        <p:cTn id="53" dur="21205" fill="hold"/>
                                        <p:tgtEl>
                                          <p:spTgt spid="14"/>
                                        </p:tgtEl>
                                      </p:cBhvr>
                                    </p:cmd>
                                  </p:childTnLst>
                                </p:cTn>
                              </p:par>
                            </p:childTnLst>
                          </p:cTn>
                        </p:par>
                        <p:par>
                          <p:cTn id="54" fill="hold">
                            <p:stCondLst>
                              <p:cond delay="22205"/>
                            </p:stCondLst>
                            <p:childTnLst>
                              <p:par>
                                <p:cTn id="55" presetID="3" presetClass="mediacall" presetSubtype="0" fill="hold" nodeType="afterEffect">
                                  <p:stCondLst>
                                    <p:cond delay="0"/>
                                  </p:stCondLst>
                                  <p:childTnLst>
                                    <p:cmd type="call" cmd="stop">
                                      <p:cBhvr>
                                        <p:cTn id="56" dur="1" fill="hold"/>
                                        <p:tgtEl>
                                          <p:spTgt spid="14"/>
                                        </p:tgtEl>
                                      </p:cBhvr>
                                    </p:cmd>
                                  </p:childTnLst>
                                </p:cTn>
                              </p:par>
                              <p:par>
                                <p:cTn id="57" presetID="10" presetClass="entr" presetSubtype="0" fill="hold" grpId="4"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2"/>
                </p:tgtEl>
              </p:cMediaNode>
            </p:audio>
            <p:audio>
              <p:cMediaNode vol="80000">
                <p:cTn id="61" fill="hold" display="0">
                  <p:stCondLst>
                    <p:cond delay="indefinite"/>
                  </p:stCondLst>
                  <p:endCondLst>
                    <p:cond evt="onStopAudio" delay="0">
                      <p:tgtEl>
                        <p:sldTgt/>
                      </p:tgtEl>
                    </p:cond>
                  </p:endCondLst>
                </p:cTn>
                <p:tgtEl>
                  <p:spTgt spid="13"/>
                </p:tgtEl>
              </p:cMediaNode>
            </p:audio>
            <p:audio>
              <p:cMediaNode vol="80000">
                <p:cTn id="62" fill="hold" display="0">
                  <p:stCondLst>
                    <p:cond delay="indefinite"/>
                  </p:stCondLst>
                  <p:endCondLst>
                    <p:cond evt="onStopAudio" delay="0">
                      <p:tgtEl>
                        <p:sldTgt/>
                      </p:tgtEl>
                    </p:cond>
                  </p:endCondLst>
                </p:cTn>
                <p:tgtEl>
                  <p:spTgt spid="14"/>
                </p:tgtEl>
              </p:cMediaNode>
            </p:audio>
          </p:childTnLst>
        </p:cTn>
      </p:par>
    </p:tnLst>
    <p:bldLst>
      <p:bldP spid="9" grpId="0" build="p"/>
      <p:bldP spid="10" grpId="0" build="p"/>
      <p:bldP spid="11" grpId="0" animBg="1"/>
      <p:bldP spid="11" grpId="1" animBg="1"/>
      <p:bldP spid="11" grpId="2" animBg="1"/>
      <p:bldP spid="11" grpId="3" animBg="1"/>
      <p:bldP spid="11" grpId="4"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0EF61142-DE4C-4607-869B-61525DB25C17}"/>
              </a:ext>
            </a:extLst>
          </p:cNvPr>
          <p:cNvSpPr>
            <a:spLocks noGrp="1"/>
          </p:cNvSpPr>
          <p:nvPr>
            <p:ph idx="1"/>
          </p:nvPr>
        </p:nvSpPr>
        <p:spPr/>
        <p:txBody>
          <a:bodyPr/>
          <a:lstStyle/>
          <a:p>
            <a:pPr marL="285750" indent="-285750">
              <a:buFont typeface="Arial" panose="020B0604020202020204" pitchFamily="34" charset="0"/>
              <a:buChar char="•"/>
            </a:pPr>
            <a:r>
              <a:rPr lang="en-AU" dirty="0"/>
              <a:t>Errors will occur but severe harm is avoidable</a:t>
            </a:r>
          </a:p>
          <a:p>
            <a:pPr marL="285750" indent="-285750">
              <a:buFont typeface="Arial" panose="020B0604020202020204" pitchFamily="34" charset="0"/>
              <a:buChar char="•"/>
            </a:pPr>
            <a:r>
              <a:rPr lang="en-AU" dirty="0"/>
              <a:t>Commonly represented as four pillars</a:t>
            </a:r>
          </a:p>
          <a:p>
            <a:pPr marL="285750" indent="-285750">
              <a:buFont typeface="Arial" panose="020B0604020202020204" pitchFamily="34" charset="0"/>
              <a:buChar char="•"/>
            </a:pPr>
            <a:r>
              <a:rPr lang="en-AU" dirty="0"/>
              <a:t>Responsibility led by system managers</a:t>
            </a:r>
          </a:p>
        </p:txBody>
      </p:sp>
      <p:sp>
        <p:nvSpPr>
          <p:cNvPr id="12" name="Title 11">
            <a:extLst>
              <a:ext uri="{FF2B5EF4-FFF2-40B4-BE49-F238E27FC236}">
                <a16:creationId xmlns:a16="http://schemas.microsoft.com/office/drawing/2014/main" id="{1E87F718-FBC7-4EC3-984C-743A1F00AE64}"/>
              </a:ext>
            </a:extLst>
          </p:cNvPr>
          <p:cNvSpPr>
            <a:spLocks noGrp="1"/>
          </p:cNvSpPr>
          <p:nvPr>
            <p:ph type="title"/>
          </p:nvPr>
        </p:nvSpPr>
        <p:spPr/>
        <p:txBody>
          <a:bodyPr/>
          <a:lstStyle/>
          <a:p>
            <a:r>
              <a:rPr lang="en-AU" dirty="0"/>
              <a:t>What is the Safe System?</a:t>
            </a:r>
          </a:p>
        </p:txBody>
      </p:sp>
      <p:sp>
        <p:nvSpPr>
          <p:cNvPr id="4" name="Footer Placeholder 3">
            <a:extLst>
              <a:ext uri="{FF2B5EF4-FFF2-40B4-BE49-F238E27FC236}">
                <a16:creationId xmlns:a16="http://schemas.microsoft.com/office/drawing/2014/main" id="{0B963FF4-9147-41E2-8987-FD162FD39113}"/>
              </a:ext>
            </a:extLst>
          </p:cNvPr>
          <p:cNvSpPr>
            <a:spLocks noGrp="1"/>
          </p:cNvSpPr>
          <p:nvPr>
            <p:ph type="ftr" sz="quarter" idx="10"/>
          </p:nvPr>
        </p:nvSpPr>
        <p:spPr/>
        <p:txBody>
          <a:bodyPr/>
          <a:lstStyle/>
          <a:p>
            <a:r>
              <a:rPr lang="en-US" dirty="0"/>
              <a:t>Module 1, Snippet 4</a:t>
            </a:r>
          </a:p>
        </p:txBody>
      </p:sp>
      <p:sp>
        <p:nvSpPr>
          <p:cNvPr id="8" name="Slide Number Placeholder 7">
            <a:extLst>
              <a:ext uri="{FF2B5EF4-FFF2-40B4-BE49-F238E27FC236}">
                <a16:creationId xmlns:a16="http://schemas.microsoft.com/office/drawing/2014/main" id="{EA4C3D3D-572A-47C8-9865-4B56F4A30C39}"/>
              </a:ext>
            </a:extLst>
          </p:cNvPr>
          <p:cNvSpPr>
            <a:spLocks noGrp="1"/>
          </p:cNvSpPr>
          <p:nvPr>
            <p:ph type="sldNum" sz="quarter" idx="11"/>
          </p:nvPr>
        </p:nvSpPr>
        <p:spPr/>
        <p:txBody>
          <a:bodyPr/>
          <a:lstStyle/>
          <a:p>
            <a:fld id="{A9D36E53-D99A-0F41-B3E8-EF235B9A2E23}" type="slidenum">
              <a:rPr lang="en-US" smtClean="0"/>
              <a:pPr/>
              <a:t>15</a:t>
            </a:fld>
            <a:endParaRPr lang="en-US" dirty="0"/>
          </a:p>
        </p:txBody>
      </p:sp>
      <p:grpSp>
        <p:nvGrpSpPr>
          <p:cNvPr id="27" name="Group 26">
            <a:extLst>
              <a:ext uri="{FF2B5EF4-FFF2-40B4-BE49-F238E27FC236}">
                <a16:creationId xmlns:a16="http://schemas.microsoft.com/office/drawing/2014/main" id="{7BBD7214-AA14-43B7-8C5C-76A12B2A32CF}"/>
              </a:ext>
            </a:extLst>
          </p:cNvPr>
          <p:cNvGrpSpPr/>
          <p:nvPr/>
        </p:nvGrpSpPr>
        <p:grpSpPr>
          <a:xfrm>
            <a:off x="4865913" y="1578428"/>
            <a:ext cx="3600000" cy="3600000"/>
            <a:chOff x="4865913" y="1578428"/>
            <a:chExt cx="3600000" cy="3600000"/>
          </a:xfrm>
        </p:grpSpPr>
        <p:sp>
          <p:nvSpPr>
            <p:cNvPr id="16" name="Partial Circle 15">
              <a:extLst>
                <a:ext uri="{FF2B5EF4-FFF2-40B4-BE49-F238E27FC236}">
                  <a16:creationId xmlns:a16="http://schemas.microsoft.com/office/drawing/2014/main" id="{037E7F9A-A545-4F32-8B74-EDD292E939C1}"/>
                </a:ext>
              </a:extLst>
            </p:cNvPr>
            <p:cNvSpPr/>
            <p:nvPr/>
          </p:nvSpPr>
          <p:spPr>
            <a:xfrm>
              <a:off x="4865913" y="1578428"/>
              <a:ext cx="3600000" cy="3600000"/>
            </a:xfrm>
            <a:prstGeom prst="pie">
              <a:avLst>
                <a:gd name="adj1" fmla="val 10790511"/>
                <a:gd name="adj2" fmla="val 1620000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AU" dirty="0">
                <a:solidFill>
                  <a:schemeClr val="tx1"/>
                </a:solidFill>
              </a:endParaRPr>
            </a:p>
          </p:txBody>
        </p:sp>
        <p:sp>
          <p:nvSpPr>
            <p:cNvPr id="21" name="TextBox 20">
              <a:extLst>
                <a:ext uri="{FF2B5EF4-FFF2-40B4-BE49-F238E27FC236}">
                  <a16:creationId xmlns:a16="http://schemas.microsoft.com/office/drawing/2014/main" id="{1B5D2000-B37C-41AD-985B-3AEDF0D9E541}"/>
                </a:ext>
              </a:extLst>
            </p:cNvPr>
            <p:cNvSpPr txBox="1"/>
            <p:nvPr/>
          </p:nvSpPr>
          <p:spPr>
            <a:xfrm>
              <a:off x="5127172" y="1594731"/>
              <a:ext cx="1560514" cy="923330"/>
            </a:xfrm>
            <a:prstGeom prst="rect">
              <a:avLst/>
            </a:prstGeom>
            <a:noFill/>
          </p:spPr>
          <p:txBody>
            <a:bodyPr wrap="square" rtlCol="0">
              <a:spAutoFit/>
            </a:bodyPr>
            <a:lstStyle/>
            <a:p>
              <a:pPr algn="r"/>
              <a:r>
                <a:rPr lang="en-AU" b="1" dirty="0">
                  <a:solidFill>
                    <a:schemeClr val="bg1"/>
                  </a:solidFill>
                </a:rPr>
                <a:t>Safe </a:t>
              </a:r>
            </a:p>
            <a:p>
              <a:pPr algn="r"/>
              <a:r>
                <a:rPr lang="en-AU" b="1" dirty="0">
                  <a:solidFill>
                    <a:schemeClr val="bg1"/>
                  </a:solidFill>
                </a:rPr>
                <a:t>roads </a:t>
              </a:r>
            </a:p>
            <a:p>
              <a:pPr algn="r"/>
              <a:r>
                <a:rPr lang="en-AU" b="1" dirty="0">
                  <a:solidFill>
                    <a:schemeClr val="bg1"/>
                  </a:solidFill>
                </a:rPr>
                <a:t>and roadsides</a:t>
              </a:r>
            </a:p>
          </p:txBody>
        </p:sp>
      </p:grpSp>
      <p:grpSp>
        <p:nvGrpSpPr>
          <p:cNvPr id="28" name="Group 27">
            <a:extLst>
              <a:ext uri="{FF2B5EF4-FFF2-40B4-BE49-F238E27FC236}">
                <a16:creationId xmlns:a16="http://schemas.microsoft.com/office/drawing/2014/main" id="{DCF6C94F-76AF-47B6-8AD0-7B11EE3A6DF8}"/>
              </a:ext>
            </a:extLst>
          </p:cNvPr>
          <p:cNvGrpSpPr/>
          <p:nvPr/>
        </p:nvGrpSpPr>
        <p:grpSpPr>
          <a:xfrm>
            <a:off x="4893578" y="1578428"/>
            <a:ext cx="3600000" cy="3600000"/>
            <a:chOff x="4893578" y="1578428"/>
            <a:chExt cx="3600000" cy="3600000"/>
          </a:xfrm>
        </p:grpSpPr>
        <p:sp>
          <p:nvSpPr>
            <p:cNvPr id="17" name="Partial Circle 16">
              <a:extLst>
                <a:ext uri="{FF2B5EF4-FFF2-40B4-BE49-F238E27FC236}">
                  <a16:creationId xmlns:a16="http://schemas.microsoft.com/office/drawing/2014/main" id="{E70DE56B-1847-4A53-943C-C7C42EFA13A4}"/>
                </a:ext>
              </a:extLst>
            </p:cNvPr>
            <p:cNvSpPr/>
            <p:nvPr/>
          </p:nvSpPr>
          <p:spPr>
            <a:xfrm rot="5400000">
              <a:off x="4893578" y="1578428"/>
              <a:ext cx="3600000" cy="3600000"/>
            </a:xfrm>
            <a:prstGeom prst="pie">
              <a:avLst>
                <a:gd name="adj1" fmla="val 10790511"/>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t" anchorCtr="0">
              <a:scene3d>
                <a:camera prst="orthographicFront">
                  <a:rot lat="0" lon="0" rev="5400000"/>
                </a:camera>
                <a:lightRig rig="threePt" dir="t"/>
              </a:scene3d>
            </a:bodyPr>
            <a:lstStyle/>
            <a:p>
              <a:endParaRPr lang="en-AU" dirty="0">
                <a:solidFill>
                  <a:schemeClr val="tx1"/>
                </a:solidFill>
              </a:endParaRPr>
            </a:p>
          </p:txBody>
        </p:sp>
        <p:sp>
          <p:nvSpPr>
            <p:cNvPr id="22" name="TextBox 21">
              <a:extLst>
                <a:ext uri="{FF2B5EF4-FFF2-40B4-BE49-F238E27FC236}">
                  <a16:creationId xmlns:a16="http://schemas.microsoft.com/office/drawing/2014/main" id="{3DDBDEC5-03FA-467A-A9CF-82315C4596BD}"/>
                </a:ext>
              </a:extLst>
            </p:cNvPr>
            <p:cNvSpPr txBox="1"/>
            <p:nvPr/>
          </p:nvSpPr>
          <p:spPr>
            <a:xfrm>
              <a:off x="6675357" y="1594731"/>
              <a:ext cx="1560514" cy="646331"/>
            </a:xfrm>
            <a:prstGeom prst="rect">
              <a:avLst/>
            </a:prstGeom>
            <a:noFill/>
          </p:spPr>
          <p:txBody>
            <a:bodyPr wrap="square" rtlCol="0">
              <a:spAutoFit/>
            </a:bodyPr>
            <a:lstStyle/>
            <a:p>
              <a:r>
                <a:rPr lang="en-AU" b="1" dirty="0"/>
                <a:t>Safe </a:t>
              </a:r>
            </a:p>
            <a:p>
              <a:r>
                <a:rPr lang="en-AU" b="1" dirty="0"/>
                <a:t>road users</a:t>
              </a:r>
            </a:p>
          </p:txBody>
        </p:sp>
      </p:grpSp>
      <p:grpSp>
        <p:nvGrpSpPr>
          <p:cNvPr id="30" name="Group 29">
            <a:extLst>
              <a:ext uri="{FF2B5EF4-FFF2-40B4-BE49-F238E27FC236}">
                <a16:creationId xmlns:a16="http://schemas.microsoft.com/office/drawing/2014/main" id="{AEE34723-5A81-4170-AE28-549C08F13B26}"/>
              </a:ext>
            </a:extLst>
          </p:cNvPr>
          <p:cNvGrpSpPr/>
          <p:nvPr/>
        </p:nvGrpSpPr>
        <p:grpSpPr>
          <a:xfrm>
            <a:off x="4865913" y="1614600"/>
            <a:ext cx="3600000" cy="3600000"/>
            <a:chOff x="4865913" y="1614600"/>
            <a:chExt cx="3600000" cy="3600000"/>
          </a:xfrm>
        </p:grpSpPr>
        <p:sp>
          <p:nvSpPr>
            <p:cNvPr id="19" name="Partial Circle 18">
              <a:extLst>
                <a:ext uri="{FF2B5EF4-FFF2-40B4-BE49-F238E27FC236}">
                  <a16:creationId xmlns:a16="http://schemas.microsoft.com/office/drawing/2014/main" id="{F5418E4B-50F6-4E0D-A612-C7D5058A1E7F}"/>
                </a:ext>
              </a:extLst>
            </p:cNvPr>
            <p:cNvSpPr/>
            <p:nvPr/>
          </p:nvSpPr>
          <p:spPr>
            <a:xfrm rot="16200000">
              <a:off x="4865913" y="1614600"/>
              <a:ext cx="3600000" cy="3600000"/>
            </a:xfrm>
            <a:prstGeom prst="pie">
              <a:avLst>
                <a:gd name="adj1" fmla="val 10790511"/>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3" name="TextBox 22">
              <a:extLst>
                <a:ext uri="{FF2B5EF4-FFF2-40B4-BE49-F238E27FC236}">
                  <a16:creationId xmlns:a16="http://schemas.microsoft.com/office/drawing/2014/main" id="{7BCBB102-6FF4-42C1-9ABF-49539B74E59B}"/>
                </a:ext>
              </a:extLst>
            </p:cNvPr>
            <p:cNvSpPr txBox="1"/>
            <p:nvPr/>
          </p:nvSpPr>
          <p:spPr>
            <a:xfrm>
              <a:off x="5127172" y="4418039"/>
              <a:ext cx="1560514" cy="646331"/>
            </a:xfrm>
            <a:prstGeom prst="rect">
              <a:avLst/>
            </a:prstGeom>
            <a:noFill/>
          </p:spPr>
          <p:txBody>
            <a:bodyPr wrap="square" rtlCol="0">
              <a:spAutoFit/>
            </a:bodyPr>
            <a:lstStyle/>
            <a:p>
              <a:pPr algn="r"/>
              <a:r>
                <a:rPr lang="en-AU" b="1" dirty="0"/>
                <a:t>Safe </a:t>
              </a:r>
              <a:br>
                <a:rPr lang="en-AU" b="1" dirty="0"/>
              </a:br>
              <a:r>
                <a:rPr lang="en-AU" b="1" dirty="0"/>
                <a:t>vehicles</a:t>
              </a:r>
            </a:p>
          </p:txBody>
        </p:sp>
      </p:grpSp>
      <p:grpSp>
        <p:nvGrpSpPr>
          <p:cNvPr id="29" name="Group 28">
            <a:extLst>
              <a:ext uri="{FF2B5EF4-FFF2-40B4-BE49-F238E27FC236}">
                <a16:creationId xmlns:a16="http://schemas.microsoft.com/office/drawing/2014/main" id="{4F5B8779-85C6-43BA-9669-376DEF20B29B}"/>
              </a:ext>
            </a:extLst>
          </p:cNvPr>
          <p:cNvGrpSpPr/>
          <p:nvPr/>
        </p:nvGrpSpPr>
        <p:grpSpPr>
          <a:xfrm>
            <a:off x="4893578" y="1614599"/>
            <a:ext cx="3600000" cy="3600000"/>
            <a:chOff x="4893578" y="1614599"/>
            <a:chExt cx="3600000" cy="3600000"/>
          </a:xfrm>
        </p:grpSpPr>
        <p:sp>
          <p:nvSpPr>
            <p:cNvPr id="18" name="Partial Circle 17">
              <a:extLst>
                <a:ext uri="{FF2B5EF4-FFF2-40B4-BE49-F238E27FC236}">
                  <a16:creationId xmlns:a16="http://schemas.microsoft.com/office/drawing/2014/main" id="{B06EC320-36BB-4373-8873-53CC26C32C10}"/>
                </a:ext>
              </a:extLst>
            </p:cNvPr>
            <p:cNvSpPr/>
            <p:nvPr/>
          </p:nvSpPr>
          <p:spPr>
            <a:xfrm rot="10800000">
              <a:off x="4893578" y="1614599"/>
              <a:ext cx="3600000" cy="3600000"/>
            </a:xfrm>
            <a:prstGeom prst="pie">
              <a:avLst>
                <a:gd name="adj1" fmla="val 10790511"/>
                <a:gd name="adj2" fmla="val 1620000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4" name="TextBox 23">
              <a:extLst>
                <a:ext uri="{FF2B5EF4-FFF2-40B4-BE49-F238E27FC236}">
                  <a16:creationId xmlns:a16="http://schemas.microsoft.com/office/drawing/2014/main" id="{95ADE053-1341-4AE4-BB11-D6BAF4DACA2D}"/>
                </a:ext>
              </a:extLst>
            </p:cNvPr>
            <p:cNvSpPr txBox="1"/>
            <p:nvPr/>
          </p:nvSpPr>
          <p:spPr>
            <a:xfrm>
              <a:off x="6675357" y="4418039"/>
              <a:ext cx="1560514" cy="646331"/>
            </a:xfrm>
            <a:prstGeom prst="rect">
              <a:avLst/>
            </a:prstGeom>
            <a:noFill/>
          </p:spPr>
          <p:txBody>
            <a:bodyPr wrap="square" rtlCol="0">
              <a:spAutoFit/>
            </a:bodyPr>
            <a:lstStyle/>
            <a:p>
              <a:r>
                <a:rPr lang="en-AU" b="1" dirty="0">
                  <a:solidFill>
                    <a:schemeClr val="bg1"/>
                  </a:solidFill>
                </a:rPr>
                <a:t>Safe </a:t>
              </a:r>
            </a:p>
            <a:p>
              <a:r>
                <a:rPr lang="en-AU" b="1" dirty="0">
                  <a:solidFill>
                    <a:schemeClr val="bg1"/>
                  </a:solidFill>
                </a:rPr>
                <a:t>speeds</a:t>
              </a:r>
            </a:p>
          </p:txBody>
        </p:sp>
      </p:grpSp>
      <p:sp>
        <p:nvSpPr>
          <p:cNvPr id="26" name="Oval 25">
            <a:extLst>
              <a:ext uri="{FF2B5EF4-FFF2-40B4-BE49-F238E27FC236}">
                <a16:creationId xmlns:a16="http://schemas.microsoft.com/office/drawing/2014/main" id="{1835291C-CD87-4F6C-B383-147F983F1042}"/>
              </a:ext>
            </a:extLst>
          </p:cNvPr>
          <p:cNvSpPr/>
          <p:nvPr/>
        </p:nvSpPr>
        <p:spPr>
          <a:xfrm>
            <a:off x="5901578" y="2586428"/>
            <a:ext cx="1584000" cy="158400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600" dirty="0"/>
              <a:t>Shared responsibility led by system managers</a:t>
            </a:r>
          </a:p>
        </p:txBody>
      </p:sp>
      <p:sp>
        <p:nvSpPr>
          <p:cNvPr id="20" name="Arrow: Chevron 19">
            <a:extLst>
              <a:ext uri="{FF2B5EF4-FFF2-40B4-BE49-F238E27FC236}">
                <a16:creationId xmlns:a16="http://schemas.microsoft.com/office/drawing/2014/main" id="{5BE38D71-AADF-4D29-99E7-4EE2ACD1C979}"/>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6" name="TAC_MOD1_SNIP4_SLIDE_15_PARA_A">
            <a:hlinkClick r:id="" action="ppaction://media"/>
            <a:extLst>
              <a:ext uri="{FF2B5EF4-FFF2-40B4-BE49-F238E27FC236}">
                <a16:creationId xmlns:a16="http://schemas.microsoft.com/office/drawing/2014/main" id="{FACB7DD5-E257-4321-8E3B-DB2616B5356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21800" y="0"/>
            <a:ext cx="609600" cy="609600"/>
          </a:xfrm>
          <a:prstGeom prst="rect">
            <a:avLst/>
          </a:prstGeom>
        </p:spPr>
      </p:pic>
      <p:pic>
        <p:nvPicPr>
          <p:cNvPr id="7" name="TAC_MOD1_SNIP4_SLIDE_15_PARA_B">
            <a:hlinkClick r:id="" action="ppaction://media"/>
            <a:extLst>
              <a:ext uri="{FF2B5EF4-FFF2-40B4-BE49-F238E27FC236}">
                <a16:creationId xmlns:a16="http://schemas.microsoft.com/office/drawing/2014/main" id="{4403142D-0FF3-4147-A2EB-62936971C23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21800" y="656412"/>
            <a:ext cx="609600" cy="609600"/>
          </a:xfrm>
          <a:prstGeom prst="rect">
            <a:avLst/>
          </a:prstGeom>
        </p:spPr>
      </p:pic>
      <p:pic>
        <p:nvPicPr>
          <p:cNvPr id="9" name="TAC_MOD1_SNIP4_SLIDE_15_PARA_C">
            <a:hlinkClick r:id="" action="ppaction://media"/>
            <a:extLst>
              <a:ext uri="{FF2B5EF4-FFF2-40B4-BE49-F238E27FC236}">
                <a16:creationId xmlns:a16="http://schemas.microsoft.com/office/drawing/2014/main" id="{32DDBEC9-3A63-4379-BD7D-E3D2BAA09266}"/>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321800" y="1309799"/>
            <a:ext cx="609600" cy="609600"/>
          </a:xfrm>
          <a:prstGeom prst="rect">
            <a:avLst/>
          </a:prstGeom>
        </p:spPr>
      </p:pic>
    </p:spTree>
    <p:extLst>
      <p:ext uri="{BB962C8B-B14F-4D97-AF65-F5344CB8AC3E}">
        <p14:creationId xmlns:p14="http://schemas.microsoft.com/office/powerpoint/2010/main" val="422275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20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30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40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 presetClass="mediacall" presetSubtype="0" fill="hold" nodeType="withEffect">
                                  <p:stCondLst>
                                    <p:cond delay="1000"/>
                                  </p:stCondLst>
                                  <p:childTnLst>
                                    <p:cmd type="call" cmd="playFrom(0.0)">
                                      <p:cBhvr>
                                        <p:cTn id="21" dur="22744" fill="hold"/>
                                        <p:tgtEl>
                                          <p:spTgt spid="6"/>
                                        </p:tgtEl>
                                      </p:cBhvr>
                                    </p:cmd>
                                  </p:childTnLst>
                                </p:cTn>
                              </p:par>
                            </p:childTnLst>
                          </p:cTn>
                        </p:par>
                        <p:par>
                          <p:cTn id="22" fill="hold">
                            <p:stCondLst>
                              <p:cond delay="23744"/>
                            </p:stCondLst>
                            <p:childTnLst>
                              <p:par>
                                <p:cTn id="23" presetID="3" presetClass="mediacall" presetSubtype="0" fill="hold" nodeType="afterEffect">
                                  <p:stCondLst>
                                    <p:cond delay="0"/>
                                  </p:stCondLst>
                                  <p:childTnLst>
                                    <p:cmd type="call" cmd="stop">
                                      <p:cBhvr>
                                        <p:cTn id="24" dur="1" fill="hold"/>
                                        <p:tgtEl>
                                          <p:spTgt spid="6"/>
                                        </p:tgtEl>
                                      </p:cBhvr>
                                    </p:cmd>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fade">
                                      <p:cBhvr>
                                        <p:cTn id="32" dur="500"/>
                                        <p:tgtEl>
                                          <p:spTgt spid="13">
                                            <p:txEl>
                                              <p:pRg st="1" end="1"/>
                                            </p:txEl>
                                          </p:spTgt>
                                        </p:tgtEl>
                                      </p:cBhvr>
                                    </p:animEffect>
                                  </p:childTnLst>
                                </p:cTn>
                              </p:par>
                              <p:par>
                                <p:cTn id="33" presetID="10" presetClass="exit" presetSubtype="0" fill="hold" grpId="1" nodeType="withEffect">
                                  <p:stCondLst>
                                    <p:cond delay="0"/>
                                  </p:stCondLst>
                                  <p:childTnLst>
                                    <p:animEffect transition="out" filter="fad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1" presetClass="mediacall" presetSubtype="0" fill="hold" nodeType="withEffect">
                                  <p:stCondLst>
                                    <p:cond delay="1000"/>
                                  </p:stCondLst>
                                  <p:childTnLst>
                                    <p:cmd type="call" cmd="playFrom(0.0)">
                                      <p:cBhvr>
                                        <p:cTn id="37" dur="21753" fill="hold"/>
                                        <p:tgtEl>
                                          <p:spTgt spid="7"/>
                                        </p:tgtEl>
                                      </p:cBhvr>
                                    </p:cmd>
                                  </p:childTnLst>
                                </p:cTn>
                              </p:par>
                            </p:childTnLst>
                          </p:cTn>
                        </p:par>
                        <p:par>
                          <p:cTn id="38" fill="hold">
                            <p:stCondLst>
                              <p:cond delay="22753"/>
                            </p:stCondLst>
                            <p:childTnLst>
                              <p:par>
                                <p:cTn id="39" presetID="3" presetClass="mediacall" presetSubtype="0" fill="hold" nodeType="afterEffect">
                                  <p:stCondLst>
                                    <p:cond delay="0"/>
                                  </p:stCondLst>
                                  <p:childTnLst>
                                    <p:cmd type="call" cmd="stop">
                                      <p:cBhvr>
                                        <p:cTn id="40" dur="1" fill="hold"/>
                                        <p:tgtEl>
                                          <p:spTgt spid="7"/>
                                        </p:tgtEl>
                                      </p:cBhvr>
                                    </p:cmd>
                                  </p:childTnLst>
                                </p:cTn>
                              </p:par>
                              <p:par>
                                <p:cTn id="41" presetID="10" presetClass="entr" presetSubtype="0" fill="hold" grpId="2"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fade">
                                      <p:cBhvr>
                                        <p:cTn id="48" dur="500"/>
                                        <p:tgtEl>
                                          <p:spTgt spid="13">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10" presetClass="entr" presetSubtype="0" fill="hold" grpId="0" nodeType="withEffect">
                                  <p:stCondLst>
                                    <p:cond delay="50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 presetClass="mediacall" presetSubtype="0" fill="hold" nodeType="withEffect">
                                  <p:stCondLst>
                                    <p:cond delay="1000"/>
                                  </p:stCondLst>
                                  <p:childTnLst>
                                    <p:cmd type="call" cmd="playFrom(0.0)">
                                      <p:cBhvr>
                                        <p:cTn id="56" dur="21179" fill="hold"/>
                                        <p:tgtEl>
                                          <p:spTgt spid="9"/>
                                        </p:tgtEl>
                                      </p:cBhvr>
                                    </p:cmd>
                                  </p:childTnLst>
                                </p:cTn>
                              </p:par>
                            </p:childTnLst>
                          </p:cTn>
                        </p:par>
                        <p:par>
                          <p:cTn id="57" fill="hold">
                            <p:stCondLst>
                              <p:cond delay="22179"/>
                            </p:stCondLst>
                            <p:childTnLst>
                              <p:par>
                                <p:cTn id="58" presetID="3" presetClass="mediacall" presetSubtype="0" fill="hold" nodeType="afterEffect">
                                  <p:stCondLst>
                                    <p:cond delay="0"/>
                                  </p:stCondLst>
                                  <p:childTnLst>
                                    <p:cmd type="call" cmd="stop">
                                      <p:cBhvr>
                                        <p:cTn id="59" dur="1" fill="hold"/>
                                        <p:tgtEl>
                                          <p:spTgt spid="9"/>
                                        </p:tgtEl>
                                      </p:cBhvr>
                                    </p:cmd>
                                  </p:childTnLst>
                                </p:cTn>
                              </p:par>
                              <p:par>
                                <p:cTn id="60" presetID="10" presetClass="entr" presetSubtype="0" fill="hold" grpId="4"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6"/>
                </p:tgtEl>
              </p:cMediaNode>
            </p:audio>
            <p:audio>
              <p:cMediaNode vol="80000">
                <p:cTn id="64" fill="hold" display="0">
                  <p:stCondLst>
                    <p:cond delay="indefinite"/>
                  </p:stCondLst>
                  <p:endCondLst>
                    <p:cond evt="onStopAudio" delay="0">
                      <p:tgtEl>
                        <p:sldTgt/>
                      </p:tgtEl>
                    </p:cond>
                  </p:endCondLst>
                </p:cTn>
                <p:tgtEl>
                  <p:spTgt spid="7"/>
                </p:tgtEl>
              </p:cMediaNode>
            </p:audio>
            <p:audio>
              <p:cMediaNode vol="80000">
                <p:cTn id="65" fill="hold" display="0">
                  <p:stCondLst>
                    <p:cond delay="indefinite"/>
                  </p:stCondLst>
                  <p:endCondLst>
                    <p:cond evt="onStopAudio" delay="0">
                      <p:tgtEl>
                        <p:sldTgt/>
                      </p:tgtEl>
                    </p:cond>
                  </p:endCondLst>
                </p:cTn>
                <p:tgtEl>
                  <p:spTgt spid="9"/>
                </p:tgtEl>
              </p:cMediaNode>
            </p:audio>
          </p:childTnLst>
        </p:cTn>
      </p:par>
    </p:tnLst>
    <p:bldLst>
      <p:bldP spid="26" grpId="0" animBg="1"/>
      <p:bldP spid="20" grpId="0" animBg="1"/>
      <p:bldP spid="20" grpId="1" animBg="1"/>
      <p:bldP spid="20" grpId="2" animBg="1"/>
      <p:bldP spid="20" grpId="3" animBg="1"/>
      <p:bldP spid="20" grpId="4"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7006DD-164B-4E29-9DC0-961CEB063B44}"/>
              </a:ext>
            </a:extLst>
          </p:cNvPr>
          <p:cNvSpPr>
            <a:spLocks noGrp="1"/>
          </p:cNvSpPr>
          <p:nvPr>
            <p:ph type="body" sz="quarter" idx="10"/>
          </p:nvPr>
        </p:nvSpPr>
        <p:spPr/>
        <p:txBody>
          <a:bodyPr/>
          <a:lstStyle/>
          <a:p>
            <a:r>
              <a:rPr lang="en-AU" dirty="0"/>
              <a:t>1.1</a:t>
            </a:r>
          </a:p>
        </p:txBody>
      </p:sp>
      <p:sp>
        <p:nvSpPr>
          <p:cNvPr id="3" name="Text Placeholder 2">
            <a:extLst>
              <a:ext uri="{FF2B5EF4-FFF2-40B4-BE49-F238E27FC236}">
                <a16:creationId xmlns:a16="http://schemas.microsoft.com/office/drawing/2014/main" id="{0F267AF6-14E0-4B9B-B964-35DBCF47FC2F}"/>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1B6D9A69-67ED-448C-9A3C-E792D98B654A}"/>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DBF51671-0823-4120-91CB-5C1974175F5E}"/>
              </a:ext>
            </a:extLst>
          </p:cNvPr>
          <p:cNvSpPr>
            <a:spLocks noGrp="1"/>
          </p:cNvSpPr>
          <p:nvPr>
            <p:ph type="ftr" sz="quarter" idx="13"/>
          </p:nvPr>
        </p:nvSpPr>
        <p:spPr/>
        <p:txBody>
          <a:bodyPr/>
          <a:lstStyle/>
          <a:p>
            <a:r>
              <a:rPr lang="en-US" dirty="0"/>
              <a:t>Module 1, Snippet 4</a:t>
            </a:r>
          </a:p>
        </p:txBody>
      </p:sp>
      <p:sp>
        <p:nvSpPr>
          <p:cNvPr id="6" name="Arrow: Chevron 5">
            <a:extLst>
              <a:ext uri="{FF2B5EF4-FFF2-40B4-BE49-F238E27FC236}">
                <a16:creationId xmlns:a16="http://schemas.microsoft.com/office/drawing/2014/main" id="{811F17C6-D1FB-45AB-BC4A-3E130C7C0947}"/>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1620352160"/>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1, Snippet 4</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a:t>
            </a:r>
            <a:br>
              <a:rPr lang="en-AU" i="1" dirty="0"/>
            </a:br>
            <a:r>
              <a:rPr lang="en-AU" dirty="0"/>
              <a:t>Risk management approaches</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2437771" y="4745885"/>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M&amp;R industry approach</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4291113" y="2861262"/>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Aviation approach</a:t>
            </a:r>
          </a:p>
        </p:txBody>
      </p:sp>
      <p:sp>
        <p:nvSpPr>
          <p:cNvPr id="12" name="Rectangle 11">
            <a:hlinkClick r:id="" action="ppaction://customshow?id=4" highlightClick="1">
              <a:snd r:embed="rId5" name="click.wav"/>
            </a:hlinkClick>
            <a:extLst>
              <a:ext uri="{FF2B5EF4-FFF2-40B4-BE49-F238E27FC236}">
                <a16:creationId xmlns:a16="http://schemas.microsoft.com/office/drawing/2014/main" id="{2C2A8C12-7BED-4946-8BAF-9C3BFFA78824}"/>
              </a:ext>
            </a:extLst>
          </p:cNvPr>
          <p:cNvSpPr/>
          <p:nvPr/>
        </p:nvSpPr>
        <p:spPr>
          <a:xfrm>
            <a:off x="6082517" y="4466285"/>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Road transport approach</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475093" y="4215206"/>
            <a:ext cx="1124235" cy="801121"/>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3142131" y="3596903"/>
            <a:ext cx="1452623" cy="845342"/>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5888296C-80C2-4A54-86E6-531D7E6590CA}"/>
              </a:ext>
            </a:extLst>
          </p:cNvPr>
          <p:cNvCxnSpPr>
            <a:cxnSpLocks/>
            <a:stCxn id="11" idx="2"/>
            <a:endCxn id="12" idx="1"/>
          </p:cNvCxnSpPr>
          <p:nvPr/>
        </p:nvCxnSpPr>
        <p:spPr>
          <a:xfrm rot="16200000" flipH="1">
            <a:off x="5104304" y="3920071"/>
            <a:ext cx="1173023" cy="783404"/>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3" name="TAC_MOD1_SNIP4_SLIDE_03_PARA_A">
            <a:hlinkClick r:id="" action="ppaction://media"/>
            <a:extLst>
              <a:ext uri="{FF2B5EF4-FFF2-40B4-BE49-F238E27FC236}">
                <a16:creationId xmlns:a16="http://schemas.microsoft.com/office/drawing/2014/main" id="{21BA6151-44A3-444C-A15C-D2F97BD784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3700"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9484" fill="hold"/>
                                        <p:tgtEl>
                                          <p:spTgt spid="3"/>
                                        </p:tgtEl>
                                      </p:cBhvr>
                                    </p:cmd>
                                  </p:childTnLst>
                                </p:cTn>
                              </p:par>
                            </p:childTnLst>
                          </p:cTn>
                        </p:par>
                        <p:par>
                          <p:cTn id="7" fill="hold">
                            <p:stCondLst>
                              <p:cond delay="20484"/>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4FE50A5-301F-4639-A929-5886FC96F7C1}"/>
              </a:ext>
            </a:extLst>
          </p:cNvPr>
          <p:cNvSpPr>
            <a:spLocks noGrp="1"/>
          </p:cNvSpPr>
          <p:nvPr>
            <p:ph type="body" sz="quarter" idx="10"/>
          </p:nvPr>
        </p:nvSpPr>
        <p:spPr/>
        <p:txBody>
          <a:bodyPr/>
          <a:lstStyle/>
          <a:p>
            <a:r>
              <a:rPr lang="en-AU" dirty="0"/>
              <a:t>Risk management approaches</a:t>
            </a:r>
          </a:p>
        </p:txBody>
      </p:sp>
      <p:sp>
        <p:nvSpPr>
          <p:cNvPr id="4" name="Slide Number Placeholder 3">
            <a:extLst>
              <a:ext uri="{FF2B5EF4-FFF2-40B4-BE49-F238E27FC236}">
                <a16:creationId xmlns:a16="http://schemas.microsoft.com/office/drawing/2014/main" id="{282964A3-420E-4C77-A241-D4A5052F5F0E}"/>
              </a:ext>
            </a:extLst>
          </p:cNvPr>
          <p:cNvSpPr>
            <a:spLocks noGrp="1"/>
          </p:cNvSpPr>
          <p:nvPr>
            <p:ph type="sldNum" sz="quarter" idx="11"/>
          </p:nvPr>
        </p:nvSpPr>
        <p:spPr/>
        <p:txBody>
          <a:bodyPr/>
          <a:lstStyle/>
          <a:p>
            <a:fld id="{A9D36E53-D99A-0F41-B3E8-EF235B9A2E23}" type="slidenum">
              <a:rPr lang="en-US" smtClean="0"/>
              <a:pPr/>
              <a:t>4</a:t>
            </a:fld>
            <a:endParaRPr lang="en-US" dirty="0"/>
          </a:p>
        </p:txBody>
      </p:sp>
      <p:sp>
        <p:nvSpPr>
          <p:cNvPr id="5" name="Footer Placeholder 4">
            <a:extLst>
              <a:ext uri="{FF2B5EF4-FFF2-40B4-BE49-F238E27FC236}">
                <a16:creationId xmlns:a16="http://schemas.microsoft.com/office/drawing/2014/main" id="{2DA196A3-3575-48A4-B538-DAB4AB754F38}"/>
              </a:ext>
            </a:extLst>
          </p:cNvPr>
          <p:cNvSpPr>
            <a:spLocks noGrp="1"/>
          </p:cNvSpPr>
          <p:nvPr>
            <p:ph type="ftr" sz="quarter" idx="12"/>
          </p:nvPr>
        </p:nvSpPr>
        <p:spPr/>
        <p:txBody>
          <a:bodyPr/>
          <a:lstStyle/>
          <a:p>
            <a:r>
              <a:rPr lang="en-US" dirty="0"/>
              <a:t>Module 1, Snippet 4</a:t>
            </a:r>
          </a:p>
        </p:txBody>
      </p:sp>
      <p:pic>
        <p:nvPicPr>
          <p:cNvPr id="3" name="TAC_MOD1_SNIP4_SLIDE_04_PARA_A">
            <a:hlinkClick r:id="" action="ppaction://media"/>
            <a:extLst>
              <a:ext uri="{FF2B5EF4-FFF2-40B4-BE49-F238E27FC236}">
                <a16:creationId xmlns:a16="http://schemas.microsoft.com/office/drawing/2014/main" id="{C11102A4-DEB3-4E99-A7A9-7607EF34C7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4175" y="0"/>
            <a:ext cx="609600" cy="609600"/>
          </a:xfrm>
          <a:prstGeom prst="rect">
            <a:avLst/>
          </a:prstGeom>
        </p:spPr>
      </p:pic>
    </p:spTree>
    <p:extLst>
      <p:ext uri="{BB962C8B-B14F-4D97-AF65-F5344CB8AC3E}">
        <p14:creationId xmlns:p14="http://schemas.microsoft.com/office/powerpoint/2010/main" val="241037921"/>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8190" fill="hold"/>
                                        <p:tgtEl>
                                          <p:spTgt spid="3"/>
                                        </p:tgtEl>
                                      </p:cBhvr>
                                    </p:cmd>
                                  </p:childTnLst>
                                </p:cTn>
                              </p:par>
                            </p:childTnLst>
                          </p:cTn>
                        </p:par>
                        <p:par>
                          <p:cTn id="7" fill="hold">
                            <p:stCondLst>
                              <p:cond delay="9190"/>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813D99-0D8A-431C-9522-F66879CFD789}"/>
              </a:ext>
            </a:extLst>
          </p:cNvPr>
          <p:cNvSpPr>
            <a:spLocks noGrp="1"/>
          </p:cNvSpPr>
          <p:nvPr>
            <p:ph idx="1"/>
          </p:nvPr>
        </p:nvSpPr>
        <p:spPr/>
        <p:txBody>
          <a:bodyPr/>
          <a:lstStyle/>
          <a:p>
            <a:pPr marL="285750" indent="-285750">
              <a:buFont typeface="Arial" panose="020B0604020202020204" pitchFamily="34" charset="0"/>
              <a:buChar char="•"/>
            </a:pPr>
            <a:r>
              <a:rPr lang="en-AU" dirty="0"/>
              <a:t>How much control do I have?</a:t>
            </a:r>
          </a:p>
          <a:p>
            <a:pPr marL="285750" indent="-285750">
              <a:buFont typeface="Arial" panose="020B0604020202020204" pitchFamily="34" charset="0"/>
              <a:buChar char="•"/>
            </a:pPr>
            <a:r>
              <a:rPr lang="en-AU" dirty="0"/>
              <a:t>High control of trained workforce</a:t>
            </a:r>
          </a:p>
          <a:p>
            <a:pPr marL="285750" indent="-285750">
              <a:buFont typeface="Arial" panose="020B0604020202020204" pitchFamily="34" charset="0"/>
              <a:buChar char="•"/>
            </a:pPr>
            <a:r>
              <a:rPr lang="en-AU" dirty="0"/>
              <a:t>Low control over general public</a:t>
            </a:r>
          </a:p>
        </p:txBody>
      </p:sp>
      <p:sp>
        <p:nvSpPr>
          <p:cNvPr id="5" name="Title 4">
            <a:extLst>
              <a:ext uri="{FF2B5EF4-FFF2-40B4-BE49-F238E27FC236}">
                <a16:creationId xmlns:a16="http://schemas.microsoft.com/office/drawing/2014/main" id="{BD1B5398-3F5C-421D-8DBE-EEC350C00CD1}"/>
              </a:ext>
            </a:extLst>
          </p:cNvPr>
          <p:cNvSpPr>
            <a:spLocks noGrp="1"/>
          </p:cNvSpPr>
          <p:nvPr>
            <p:ph type="title"/>
          </p:nvPr>
        </p:nvSpPr>
        <p:spPr/>
        <p:txBody>
          <a:bodyPr/>
          <a:lstStyle/>
          <a:p>
            <a:r>
              <a:rPr lang="en-AU" dirty="0"/>
              <a:t>Finding the right approach</a:t>
            </a:r>
          </a:p>
        </p:txBody>
      </p:sp>
      <p:sp>
        <p:nvSpPr>
          <p:cNvPr id="4" name="Footer Placeholder 3">
            <a:extLst>
              <a:ext uri="{FF2B5EF4-FFF2-40B4-BE49-F238E27FC236}">
                <a16:creationId xmlns:a16="http://schemas.microsoft.com/office/drawing/2014/main" id="{10A12006-3D67-4A9B-98DC-4D29048A4E9D}"/>
              </a:ext>
            </a:extLst>
          </p:cNvPr>
          <p:cNvSpPr>
            <a:spLocks noGrp="1"/>
          </p:cNvSpPr>
          <p:nvPr>
            <p:ph type="ftr" sz="quarter" idx="10"/>
          </p:nvPr>
        </p:nvSpPr>
        <p:spPr/>
        <p:txBody>
          <a:bodyPr/>
          <a:lstStyle/>
          <a:p>
            <a:r>
              <a:rPr lang="en-US" dirty="0"/>
              <a:t>Module 1, Snippet 4</a:t>
            </a:r>
          </a:p>
        </p:txBody>
      </p:sp>
      <p:sp>
        <p:nvSpPr>
          <p:cNvPr id="25" name="Text Placeholder 24">
            <a:extLst>
              <a:ext uri="{FF2B5EF4-FFF2-40B4-BE49-F238E27FC236}">
                <a16:creationId xmlns:a16="http://schemas.microsoft.com/office/drawing/2014/main" id="{5072EFBC-D532-4150-82DA-DD5F4DD70394}"/>
              </a:ext>
            </a:extLst>
          </p:cNvPr>
          <p:cNvSpPr>
            <a:spLocks noGrp="1"/>
          </p:cNvSpPr>
          <p:nvPr>
            <p:ph type="body" sz="quarter" idx="14"/>
          </p:nvPr>
        </p:nvSpPr>
        <p:spPr/>
        <p:txBody>
          <a:bodyPr/>
          <a:lstStyle/>
          <a:p>
            <a:r>
              <a:rPr lang="en-AU" dirty="0"/>
              <a:t>Source:</a:t>
            </a:r>
            <a:r>
              <a:rPr lang="en-AU" dirty="0">
                <a:hlinkClick r:id="rId9" tooltip="http://www.photoeverywhere.co.uk/east/japan/tokyo/slides/shibuya_pedestrian_crossing.htm">
                  <a:extLst>
                    <a:ext uri="{A12FA001-AC4F-418D-AE19-62706E023703}">
                      <ahyp:hlinkClr xmlns:ahyp="http://schemas.microsoft.com/office/drawing/2018/hyperlinkcolor" val="tx"/>
                    </a:ext>
                  </a:extLst>
                </a:hlinkClick>
              </a:rPr>
              <a:t> This Photo</a:t>
            </a:r>
            <a:r>
              <a:rPr lang="en-AU" dirty="0"/>
              <a:t> by Unknown Author is licensed under </a:t>
            </a:r>
            <a:r>
              <a:rPr lang="en-AU" dirty="0">
                <a:hlinkClick r:id="rId10" tooltip="https://creativecommons.org/licenses/by/3.0/">
                  <a:extLst>
                    <a:ext uri="{A12FA001-AC4F-418D-AE19-62706E023703}">
                      <ahyp:hlinkClr xmlns:ahyp="http://schemas.microsoft.com/office/drawing/2018/hyperlinkcolor" val="tx"/>
                    </a:ext>
                  </a:extLst>
                </a:hlinkClick>
              </a:rPr>
              <a:t>CC BY</a:t>
            </a:r>
            <a:endParaRPr lang="en-AU" dirty="0"/>
          </a:p>
        </p:txBody>
      </p:sp>
      <p:sp>
        <p:nvSpPr>
          <p:cNvPr id="3" name="Slide Number Placeholder 2">
            <a:extLst>
              <a:ext uri="{FF2B5EF4-FFF2-40B4-BE49-F238E27FC236}">
                <a16:creationId xmlns:a16="http://schemas.microsoft.com/office/drawing/2014/main" id="{043993FA-5ED8-4B05-B93E-E78863621F83}"/>
              </a:ext>
            </a:extLst>
          </p:cNvPr>
          <p:cNvSpPr>
            <a:spLocks noGrp="1"/>
          </p:cNvSpPr>
          <p:nvPr>
            <p:ph type="sldNum" sz="quarter" idx="11"/>
          </p:nvPr>
        </p:nvSpPr>
        <p:spPr/>
        <p:txBody>
          <a:bodyPr/>
          <a:lstStyle/>
          <a:p>
            <a:fld id="{A9D36E53-D99A-0F41-B3E8-EF235B9A2E23}" type="slidenum">
              <a:rPr lang="en-US" smtClean="0"/>
              <a:pPr/>
              <a:t>5</a:t>
            </a:fld>
            <a:endParaRPr lang="en-US" dirty="0"/>
          </a:p>
        </p:txBody>
      </p:sp>
      <p:sp>
        <p:nvSpPr>
          <p:cNvPr id="26" name="Text Placeholder 25">
            <a:extLst>
              <a:ext uri="{FF2B5EF4-FFF2-40B4-BE49-F238E27FC236}">
                <a16:creationId xmlns:a16="http://schemas.microsoft.com/office/drawing/2014/main" id="{C382F273-24BF-4A03-8B7A-1E0E35FDA73F}"/>
              </a:ext>
            </a:extLst>
          </p:cNvPr>
          <p:cNvSpPr>
            <a:spLocks noGrp="1"/>
          </p:cNvSpPr>
          <p:nvPr>
            <p:ph type="body" sz="quarter" idx="15"/>
          </p:nvPr>
        </p:nvSpPr>
        <p:spPr/>
        <p:txBody>
          <a:bodyPr/>
          <a:lstStyle/>
          <a:p>
            <a:r>
              <a:rPr lang="en-AU" dirty="0"/>
              <a:t>Source: </a:t>
            </a:r>
            <a:r>
              <a:rPr lang="en-AU" dirty="0">
                <a:hlinkClick r:id="rId11" tooltip="https://commons.wikimedia.org/wiki/File:Baghdad_South_Power_Station_-_October_2003_-_control_room.jpg">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2" tooltip="https://creativecommons.org/licenses/by-sa/3.0/">
                  <a:extLst>
                    <a:ext uri="{A12FA001-AC4F-418D-AE19-62706E023703}">
                      <ahyp:hlinkClr xmlns:ahyp="http://schemas.microsoft.com/office/drawing/2018/hyperlinkcolor" val="tx"/>
                    </a:ext>
                  </a:extLst>
                </a:hlinkClick>
              </a:rPr>
              <a:t>CC BY-SA</a:t>
            </a:r>
            <a:endParaRPr lang="en-AU" dirty="0"/>
          </a:p>
        </p:txBody>
      </p:sp>
      <p:pic>
        <p:nvPicPr>
          <p:cNvPr id="47" name="Picture Placeholder 33" descr="A group of people walking on a city street&#10;&#10;Description automatically generated">
            <a:extLst>
              <a:ext uri="{FF2B5EF4-FFF2-40B4-BE49-F238E27FC236}">
                <a16:creationId xmlns:a16="http://schemas.microsoft.com/office/drawing/2014/main" id="{C65BF748-A6D7-4A37-A279-E9DFD4889332}"/>
              </a:ext>
            </a:extLst>
          </p:cNvPr>
          <p:cNvPicPr>
            <a:picLocks noGrp="1" noChangeAspect="1"/>
          </p:cNvPicPr>
          <p:nvPr>
            <p:ph type="pic" sz="quarter" idx="13"/>
          </p:nvPr>
        </p:nvPicPr>
        <p:blipFill>
          <a:blip r:embed="rId13">
            <a:extLst>
              <a:ext uri="{837473B0-CC2E-450A-ABE3-18F120FF3D39}">
                <a1611:picAttrSrcUrl xmlns:a1611="http://schemas.microsoft.com/office/drawing/2016/11/main" r:id="rId9"/>
              </a:ext>
            </a:extLst>
          </a:blip>
          <a:srcRect t="12684" b="12684"/>
          <a:stretch>
            <a:fillRect/>
          </a:stretch>
        </p:blipFill>
        <p:spPr>
          <a:xfrm>
            <a:off x="4649788" y="3665538"/>
            <a:ext cx="4494212" cy="2232025"/>
          </a:xfrm>
        </p:spPr>
      </p:pic>
      <p:pic>
        <p:nvPicPr>
          <p:cNvPr id="59" name="Picture Placeholder 58" descr="A picture containing man, standing&#10;&#10;Description automatically generated">
            <a:extLst>
              <a:ext uri="{FF2B5EF4-FFF2-40B4-BE49-F238E27FC236}">
                <a16:creationId xmlns:a16="http://schemas.microsoft.com/office/drawing/2014/main" id="{050B47B5-2CB9-434D-9CAB-5AD2AC812468}"/>
              </a:ext>
            </a:extLst>
          </p:cNvPr>
          <p:cNvPicPr>
            <a:picLocks noGrp="1" noChangeAspect="1"/>
          </p:cNvPicPr>
          <p:nvPr>
            <p:ph type="pic" sz="quarter" idx="12"/>
          </p:nvPr>
        </p:nvPicPr>
        <p:blipFill>
          <a:blip r:embed="rId14">
            <a:extLst>
              <a:ext uri="{837473B0-CC2E-450A-ABE3-18F120FF3D39}">
                <a1611:picAttrSrcUrl xmlns:a1611="http://schemas.microsoft.com/office/drawing/2016/11/main" r:id="rId11"/>
              </a:ext>
            </a:extLst>
          </a:blip>
          <a:srcRect t="12752" b="12752"/>
          <a:stretch>
            <a:fillRect/>
          </a:stretch>
        </p:blipFill>
        <p:spPr/>
      </p:pic>
      <p:sp>
        <p:nvSpPr>
          <p:cNvPr id="10" name="Arrow: Chevron 9">
            <a:extLst>
              <a:ext uri="{FF2B5EF4-FFF2-40B4-BE49-F238E27FC236}">
                <a16:creationId xmlns:a16="http://schemas.microsoft.com/office/drawing/2014/main" id="{5564A78B-4156-4FE1-97C7-A3C5EA3AB3C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9" name="TAC_MOD1_SNIP4_SLIDE_05_PARA_A">
            <a:hlinkClick r:id="" action="ppaction://media"/>
            <a:extLst>
              <a:ext uri="{FF2B5EF4-FFF2-40B4-BE49-F238E27FC236}">
                <a16:creationId xmlns:a16="http://schemas.microsoft.com/office/drawing/2014/main" id="{9F08FFC2-3F67-4717-AE9A-70C579378E8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74175" y="0"/>
            <a:ext cx="609600" cy="609600"/>
          </a:xfrm>
          <a:prstGeom prst="rect">
            <a:avLst/>
          </a:prstGeom>
        </p:spPr>
      </p:pic>
      <p:pic>
        <p:nvPicPr>
          <p:cNvPr id="11" name="TAC_MOD1_SNIP4_SLIDE_05_PARA_B">
            <a:hlinkClick r:id="" action="ppaction://media"/>
            <a:extLst>
              <a:ext uri="{FF2B5EF4-FFF2-40B4-BE49-F238E27FC236}">
                <a16:creationId xmlns:a16="http://schemas.microsoft.com/office/drawing/2014/main" id="{37A02672-C52E-4024-B6B2-B41E65FE1F8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274175" y="656412"/>
            <a:ext cx="609600" cy="609600"/>
          </a:xfrm>
          <a:prstGeom prst="rect">
            <a:avLst/>
          </a:prstGeom>
        </p:spPr>
      </p:pic>
      <p:pic>
        <p:nvPicPr>
          <p:cNvPr id="12" name="TAC_MOD1_SNIP4_SLIDE_05_PARA_C">
            <a:hlinkClick r:id="" action="ppaction://media"/>
            <a:extLst>
              <a:ext uri="{FF2B5EF4-FFF2-40B4-BE49-F238E27FC236}">
                <a16:creationId xmlns:a16="http://schemas.microsoft.com/office/drawing/2014/main" id="{94DC6F52-75D2-4459-83B5-1DF961DDEE0D}"/>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274175" y="1312824"/>
            <a:ext cx="609600" cy="609600"/>
          </a:xfrm>
          <a:prstGeom prst="rect">
            <a:avLst/>
          </a:prstGeom>
        </p:spPr>
      </p:pic>
    </p:spTree>
    <p:extLst>
      <p:ext uri="{BB962C8B-B14F-4D97-AF65-F5344CB8AC3E}">
        <p14:creationId xmlns:p14="http://schemas.microsoft.com/office/powerpoint/2010/main" val="328957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 presetClass="mediacall" presetSubtype="0" fill="hold" nodeType="withEffect">
                                  <p:stCondLst>
                                    <p:cond delay="1000"/>
                                  </p:stCondLst>
                                  <p:childTnLst>
                                    <p:cmd type="call" cmd="playFrom(0.0)">
                                      <p:cBhvr>
                                        <p:cTn id="15" dur="14215" fill="hold"/>
                                        <p:tgtEl>
                                          <p:spTgt spid="9"/>
                                        </p:tgtEl>
                                      </p:cBhvr>
                                    </p:cmd>
                                  </p:childTnLst>
                                </p:cTn>
                              </p:par>
                            </p:childTnLst>
                          </p:cTn>
                        </p:par>
                        <p:par>
                          <p:cTn id="16" fill="hold">
                            <p:stCondLst>
                              <p:cond delay="15215"/>
                            </p:stCondLst>
                            <p:childTnLst>
                              <p:par>
                                <p:cTn id="17" presetID="3" presetClass="mediacall" presetSubtype="0" fill="hold" nodeType="afterEffect">
                                  <p:stCondLst>
                                    <p:cond delay="0"/>
                                  </p:stCondLst>
                                  <p:childTnLst>
                                    <p:cmd type="call" cmd="stop">
                                      <p:cBhvr>
                                        <p:cTn id="18" dur="1" fill="hold"/>
                                        <p:tgtEl>
                                          <p:spTgt spid="9"/>
                                        </p:tgtEl>
                                      </p:cBhvr>
                                    </p:cmd>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500"/>
                                        <p:tgtEl>
                                          <p:spTgt spid="7">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9082" fill="hold"/>
                                        <p:tgtEl>
                                          <p:spTgt spid="11"/>
                                        </p:tgtEl>
                                      </p:cBhvr>
                                    </p:cmd>
                                  </p:childTnLst>
                                </p:cTn>
                              </p:par>
                            </p:childTnLst>
                          </p:cTn>
                        </p:par>
                        <p:par>
                          <p:cTn id="32" fill="hold">
                            <p:stCondLst>
                              <p:cond delay="30082"/>
                            </p:stCondLst>
                            <p:childTnLst>
                              <p:par>
                                <p:cTn id="33" presetID="3" presetClass="mediacall" presetSubtype="0" fill="hold" nodeType="afterEffect">
                                  <p:stCondLst>
                                    <p:cond delay="0"/>
                                  </p:stCondLst>
                                  <p:childTnLst>
                                    <p:cmd type="call" cmd="stop">
                                      <p:cBhvr>
                                        <p:cTn id="34" dur="1" fill="hold"/>
                                        <p:tgtEl>
                                          <p:spTgt spid="11"/>
                                        </p:tgtEl>
                                      </p:cBhvr>
                                    </p:cmd>
                                  </p:childTnLst>
                                </p:cTn>
                              </p:par>
                              <p:par>
                                <p:cTn id="35" presetID="10" presetClass="entr" presetSubtype="0" fill="hold" grpId="2"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fade">
                                      <p:cBhvr>
                                        <p:cTn id="42" dur="500"/>
                                        <p:tgtEl>
                                          <p:spTgt spid="7">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25">
                                            <p:txEl>
                                              <p:pRg st="0" end="0"/>
                                            </p:txEl>
                                          </p:spTgt>
                                        </p:tgtEl>
                                        <p:attrNameLst>
                                          <p:attrName>style.visibility</p:attrName>
                                        </p:attrNameLst>
                                      </p:cBhvr>
                                      <p:to>
                                        <p:strVal val="visible"/>
                                      </p:to>
                                    </p:set>
                                    <p:animEffect transition="in" filter="fade">
                                      <p:cBhvr>
                                        <p:cTn id="48" dur="500"/>
                                        <p:tgtEl>
                                          <p:spTgt spid="25">
                                            <p:txEl>
                                              <p:pRg st="0" end="0"/>
                                            </p:txEl>
                                          </p:spTgt>
                                        </p:tgtEl>
                                      </p:cBhvr>
                                    </p:animEffect>
                                  </p:childTnLst>
                                </p:cTn>
                              </p:par>
                              <p:par>
                                <p:cTn id="49" presetID="10" presetClass="entr" presetSubtype="0" fill="hold" nodeType="withEffect">
                                  <p:stCondLst>
                                    <p:cond delay="50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par>
                                <p:cTn id="52" presetID="1" presetClass="mediacall" presetSubtype="0" fill="hold" nodeType="withEffect">
                                  <p:stCondLst>
                                    <p:cond delay="1000"/>
                                  </p:stCondLst>
                                  <p:childTnLst>
                                    <p:cmd type="call" cmd="playFrom(0.0)">
                                      <p:cBhvr>
                                        <p:cTn id="53" dur="32943" fill="hold"/>
                                        <p:tgtEl>
                                          <p:spTgt spid="12"/>
                                        </p:tgtEl>
                                      </p:cBhvr>
                                    </p:cmd>
                                  </p:childTnLst>
                                </p:cTn>
                              </p:par>
                            </p:childTnLst>
                          </p:cTn>
                        </p:par>
                        <p:par>
                          <p:cTn id="54" fill="hold">
                            <p:stCondLst>
                              <p:cond delay="33943"/>
                            </p:stCondLst>
                            <p:childTnLst>
                              <p:par>
                                <p:cTn id="55" presetID="3" presetClass="mediacall" presetSubtype="0" fill="hold" nodeType="afterEffect">
                                  <p:stCondLst>
                                    <p:cond delay="0"/>
                                  </p:stCondLst>
                                  <p:childTnLst>
                                    <p:cmd type="call" cmd="stop">
                                      <p:cBhvr>
                                        <p:cTn id="56" dur="1" fill="hold"/>
                                        <p:tgtEl>
                                          <p:spTgt spid="12"/>
                                        </p:tgtEl>
                                      </p:cBhvr>
                                    </p:cmd>
                                  </p:childTnLst>
                                </p:cTn>
                              </p:par>
                              <p:par>
                                <p:cTn id="57" presetID="10" presetClass="entr" presetSubtype="0" fill="hold" grpId="4"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9"/>
                </p:tgtEl>
              </p:cMediaNode>
            </p:audio>
            <p:audio>
              <p:cMediaNode vol="80000">
                <p:cTn id="61" fill="hold" display="0">
                  <p:stCondLst>
                    <p:cond delay="indefinite"/>
                  </p:stCondLst>
                  <p:endCondLst>
                    <p:cond evt="onStopAudio" delay="0">
                      <p:tgtEl>
                        <p:sldTgt/>
                      </p:tgtEl>
                    </p:cond>
                  </p:endCondLst>
                </p:cTn>
                <p:tgtEl>
                  <p:spTgt spid="11"/>
                </p:tgtEl>
              </p:cMediaNode>
            </p:audio>
            <p:audio>
              <p:cMediaNode vol="80000">
                <p:cTn id="62" fill="hold" display="0">
                  <p:stCondLst>
                    <p:cond delay="indefinite"/>
                  </p:stCondLst>
                  <p:endCondLst>
                    <p:cond evt="onStopAudio" delay="0">
                      <p:tgtEl>
                        <p:sldTgt/>
                      </p:tgtEl>
                    </p:cond>
                  </p:endCondLst>
                </p:cTn>
                <p:tgtEl>
                  <p:spTgt spid="12"/>
                </p:tgtEl>
              </p:cMediaNode>
            </p:audio>
          </p:childTnLst>
        </p:cTn>
      </p:par>
    </p:tnLst>
    <p:bldLst>
      <p:bldP spid="25" grpId="0" build="p"/>
      <p:bldP spid="26" grpId="0" build="p"/>
      <p:bldP spid="10" grpId="0" animBg="1"/>
      <p:bldP spid="10" grpId="1" animBg="1"/>
      <p:bldP spid="10" grpId="2" animBg="1"/>
      <p:bldP spid="10" grpId="3" animBg="1"/>
      <p:bldP spid="10"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813D99-0D8A-431C-9522-F66879CFD789}"/>
              </a:ext>
            </a:extLst>
          </p:cNvPr>
          <p:cNvSpPr>
            <a:spLocks noGrp="1"/>
          </p:cNvSpPr>
          <p:nvPr>
            <p:ph idx="1"/>
          </p:nvPr>
        </p:nvSpPr>
        <p:spPr/>
        <p:txBody>
          <a:bodyPr/>
          <a:lstStyle/>
          <a:p>
            <a:pPr marL="285750" indent="-285750">
              <a:buFont typeface="Arial" panose="020B0604020202020204" pitchFamily="34" charset="0"/>
              <a:buChar char="•"/>
            </a:pPr>
            <a:r>
              <a:rPr lang="en-AU" dirty="0"/>
              <a:t>What’s the consequence?</a:t>
            </a:r>
          </a:p>
          <a:p>
            <a:pPr marL="285750" indent="-285750">
              <a:buFont typeface="Arial" panose="020B0604020202020204" pitchFamily="34" charset="0"/>
              <a:buChar char="•"/>
            </a:pPr>
            <a:r>
              <a:rPr lang="en-AU" dirty="0"/>
              <a:t>How effective is mitigation?</a:t>
            </a:r>
          </a:p>
          <a:p>
            <a:pPr marL="285750" indent="-28575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BD1B5398-3F5C-421D-8DBE-EEC350C00CD1}"/>
              </a:ext>
            </a:extLst>
          </p:cNvPr>
          <p:cNvSpPr>
            <a:spLocks noGrp="1"/>
          </p:cNvSpPr>
          <p:nvPr>
            <p:ph type="title"/>
          </p:nvPr>
        </p:nvSpPr>
        <p:spPr/>
        <p:txBody>
          <a:bodyPr/>
          <a:lstStyle/>
          <a:p>
            <a:r>
              <a:rPr lang="en-AU" dirty="0"/>
              <a:t>Finding the right approach</a:t>
            </a:r>
          </a:p>
        </p:txBody>
      </p:sp>
      <p:sp>
        <p:nvSpPr>
          <p:cNvPr id="4" name="Footer Placeholder 3">
            <a:extLst>
              <a:ext uri="{FF2B5EF4-FFF2-40B4-BE49-F238E27FC236}">
                <a16:creationId xmlns:a16="http://schemas.microsoft.com/office/drawing/2014/main" id="{10A12006-3D67-4A9B-98DC-4D29048A4E9D}"/>
              </a:ext>
            </a:extLst>
          </p:cNvPr>
          <p:cNvSpPr>
            <a:spLocks noGrp="1"/>
          </p:cNvSpPr>
          <p:nvPr>
            <p:ph type="ftr" sz="quarter" idx="10"/>
          </p:nvPr>
        </p:nvSpPr>
        <p:spPr/>
        <p:txBody>
          <a:bodyPr/>
          <a:lstStyle/>
          <a:p>
            <a:r>
              <a:rPr lang="en-US" dirty="0"/>
              <a:t>Module 1, Snippet 4</a:t>
            </a:r>
          </a:p>
        </p:txBody>
      </p:sp>
      <p:pic>
        <p:nvPicPr>
          <p:cNvPr id="42" name="Picture Placeholder 41" descr="A city with smoke coming out of it&#10;&#10;Description automatically generated">
            <a:extLst>
              <a:ext uri="{FF2B5EF4-FFF2-40B4-BE49-F238E27FC236}">
                <a16:creationId xmlns:a16="http://schemas.microsoft.com/office/drawing/2014/main" id="{20439A9E-AF77-446B-8A8E-18C2764D23E5}"/>
              </a:ext>
            </a:extLst>
          </p:cNvPr>
          <p:cNvPicPr>
            <a:picLocks noGrp="1" noChangeAspect="1"/>
          </p:cNvPicPr>
          <p:nvPr>
            <p:ph type="pic" sz="quarter" idx="12"/>
          </p:nvPr>
        </p:nvPicPr>
        <p:blipFill>
          <a:blip r:embed="rId7">
            <a:extLst>
              <a:ext uri="{837473B0-CC2E-450A-ABE3-18F120FF3D39}">
                <a1611:picAttrSrcUrl xmlns:a1611="http://schemas.microsoft.com/office/drawing/2016/11/main" r:id="rId8"/>
              </a:ext>
            </a:extLst>
          </a:blip>
          <a:srcRect l="21001" r="21001"/>
          <a:stretch>
            <a:fillRect/>
          </a:stretch>
        </p:blipFill>
        <p:spPr/>
      </p:pic>
      <p:sp>
        <p:nvSpPr>
          <p:cNvPr id="25" name="Text Placeholder 24">
            <a:extLst>
              <a:ext uri="{FF2B5EF4-FFF2-40B4-BE49-F238E27FC236}">
                <a16:creationId xmlns:a16="http://schemas.microsoft.com/office/drawing/2014/main" id="{5072EFBC-D532-4150-82DA-DD5F4DD70394}"/>
              </a:ext>
            </a:extLst>
          </p:cNvPr>
          <p:cNvSpPr>
            <a:spLocks noGrp="1"/>
          </p:cNvSpPr>
          <p:nvPr>
            <p:ph type="body" sz="quarter" idx="13"/>
          </p:nvPr>
        </p:nvSpPr>
        <p:spPr/>
        <p:txBody>
          <a:bodyPr/>
          <a:lstStyle/>
          <a:p>
            <a:r>
              <a:rPr lang="en-AU" dirty="0"/>
              <a:t>Source: </a:t>
            </a:r>
            <a:r>
              <a:rPr lang="en-AU" dirty="0">
                <a:hlinkClick r:id="rId8" tooltip="http://www.iran-daily.com/News/194771.html">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9" tooltip="https://creativecommons.org/licenses/by/3.0/">
                  <a:extLst>
                    <a:ext uri="{A12FA001-AC4F-418D-AE19-62706E023703}">
                      <ahyp:hlinkClr xmlns:ahyp="http://schemas.microsoft.com/office/drawing/2018/hyperlinkcolor" val="tx"/>
                    </a:ext>
                  </a:extLst>
                </a:hlinkClick>
              </a:rPr>
              <a:t>CC BY</a:t>
            </a:r>
            <a:endParaRPr lang="en-AU" dirty="0"/>
          </a:p>
        </p:txBody>
      </p:sp>
      <p:sp>
        <p:nvSpPr>
          <p:cNvPr id="3" name="Slide Number Placeholder 2">
            <a:extLst>
              <a:ext uri="{FF2B5EF4-FFF2-40B4-BE49-F238E27FC236}">
                <a16:creationId xmlns:a16="http://schemas.microsoft.com/office/drawing/2014/main" id="{043993FA-5ED8-4B05-B93E-E78863621F83}"/>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8" name="Arrow: Chevron 7">
            <a:extLst>
              <a:ext uri="{FF2B5EF4-FFF2-40B4-BE49-F238E27FC236}">
                <a16:creationId xmlns:a16="http://schemas.microsoft.com/office/drawing/2014/main" id="{5B8C500C-4CB9-4B15-9E16-BE5CC71F16E0}"/>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9" name="TAC_MOD1_SNIP4_SLIDE_06_PARA_A">
            <a:hlinkClick r:id="" action="ppaction://media"/>
            <a:extLst>
              <a:ext uri="{FF2B5EF4-FFF2-40B4-BE49-F238E27FC236}">
                <a16:creationId xmlns:a16="http://schemas.microsoft.com/office/drawing/2014/main" id="{63140945-D512-4DF8-8A1A-F99F9A475C0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12275" y="0"/>
            <a:ext cx="609600" cy="609600"/>
          </a:xfrm>
          <a:prstGeom prst="rect">
            <a:avLst/>
          </a:prstGeom>
        </p:spPr>
      </p:pic>
      <p:pic>
        <p:nvPicPr>
          <p:cNvPr id="10" name="TAC_MOD1_SNIP4_SLIDE_06_PARA_B">
            <a:hlinkClick r:id="" action="ppaction://media"/>
            <a:extLst>
              <a:ext uri="{FF2B5EF4-FFF2-40B4-BE49-F238E27FC236}">
                <a16:creationId xmlns:a16="http://schemas.microsoft.com/office/drawing/2014/main" id="{3C1E541D-9EC6-463E-B4B1-8380A1F656D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312275" y="656412"/>
            <a:ext cx="609600" cy="609600"/>
          </a:xfrm>
          <a:prstGeom prst="rect">
            <a:avLst/>
          </a:prstGeom>
        </p:spPr>
      </p:pic>
    </p:spTree>
    <p:extLst>
      <p:ext uri="{BB962C8B-B14F-4D97-AF65-F5344CB8AC3E}">
        <p14:creationId xmlns:p14="http://schemas.microsoft.com/office/powerpoint/2010/main" val="303424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 presetClass="mediacall" presetSubtype="0" fill="hold" nodeType="withEffect">
                                  <p:stCondLst>
                                    <p:cond delay="1000"/>
                                  </p:stCondLst>
                                  <p:childTnLst>
                                    <p:cmd type="call" cmd="playFrom(0.0)">
                                      <p:cBhvr>
                                        <p:cTn id="15" dur="28613" fill="hold"/>
                                        <p:tgtEl>
                                          <p:spTgt spid="9"/>
                                        </p:tgtEl>
                                      </p:cBhvr>
                                    </p:cmd>
                                  </p:childTnLst>
                                </p:cTn>
                              </p:par>
                            </p:childTnLst>
                          </p:cTn>
                        </p:par>
                        <p:par>
                          <p:cTn id="16" fill="hold">
                            <p:stCondLst>
                              <p:cond delay="29613"/>
                            </p:stCondLst>
                            <p:childTnLst>
                              <p:par>
                                <p:cTn id="17" presetID="3" presetClass="mediacall" presetSubtype="0" fill="hold" nodeType="afterEffect">
                                  <p:stCondLst>
                                    <p:cond delay="0"/>
                                  </p:stCondLst>
                                  <p:childTnLst>
                                    <p:cmd type="call" cmd="stop">
                                      <p:cBhvr>
                                        <p:cTn id="18" dur="1" fill="hold"/>
                                        <p:tgtEl>
                                          <p:spTgt spid="9"/>
                                        </p:tgtEl>
                                      </p:cBhvr>
                                    </p:cmd>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500"/>
                                        <p:tgtEl>
                                          <p:spTgt spid="7">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41211" fill="hold"/>
                                        <p:tgtEl>
                                          <p:spTgt spid="10"/>
                                        </p:tgtEl>
                                      </p:cBhvr>
                                    </p:cmd>
                                  </p:childTnLst>
                                </p:cTn>
                              </p:par>
                            </p:childTnLst>
                          </p:cTn>
                        </p:par>
                        <p:par>
                          <p:cTn id="32" fill="hold">
                            <p:stCondLst>
                              <p:cond delay="42211"/>
                            </p:stCondLst>
                            <p:childTnLst>
                              <p:par>
                                <p:cTn id="33" presetID="3" presetClass="mediacall" presetSubtype="0" fill="hold" nodeType="afterEffect">
                                  <p:stCondLst>
                                    <p:cond delay="0"/>
                                  </p:stCondLst>
                                  <p:childTnLst>
                                    <p:cmd type="call" cmd="stop">
                                      <p:cBhvr>
                                        <p:cTn id="34" dur="1" fill="hold"/>
                                        <p:tgtEl>
                                          <p:spTgt spid="10"/>
                                        </p:tgtEl>
                                      </p:cBhvr>
                                    </p:cmd>
                                  </p:childTnLst>
                                </p:cTn>
                              </p:par>
                              <p:par>
                                <p:cTn id="35" presetID="10" presetClass="entr" presetSubtype="0" fill="hold" grpId="2"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9"/>
                </p:tgtEl>
              </p:cMediaNode>
            </p:audio>
            <p:audio>
              <p:cMediaNode vol="80000">
                <p:cTn id="39" fill="hold" display="0">
                  <p:stCondLst>
                    <p:cond delay="indefinite"/>
                  </p:stCondLst>
                  <p:endCondLst>
                    <p:cond evt="onStopAudio" delay="0">
                      <p:tgtEl>
                        <p:sldTgt/>
                      </p:tgtEl>
                    </p:cond>
                  </p:endCondLst>
                </p:cTn>
                <p:tgtEl>
                  <p:spTgt spid="10"/>
                </p:tgtEl>
              </p:cMediaNode>
            </p:audio>
          </p:childTnLst>
        </p:cTn>
      </p:par>
    </p:tnLst>
    <p:bldLst>
      <p:bldP spid="25" grpId="0" build="p"/>
      <p:bldP spid="8" grpId="0" animBg="1"/>
      <p:bldP spid="8" grpId="1" animBg="1"/>
      <p:bldP spid="8"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3339BF-9852-4FE8-B42A-07865EBEC692}"/>
              </a:ext>
            </a:extLst>
          </p:cNvPr>
          <p:cNvSpPr>
            <a:spLocks noGrp="1"/>
          </p:cNvSpPr>
          <p:nvPr>
            <p:ph type="body" sz="quarter" idx="10"/>
          </p:nvPr>
        </p:nvSpPr>
        <p:spPr/>
        <p:txBody>
          <a:bodyPr/>
          <a:lstStyle/>
          <a:p>
            <a:r>
              <a:rPr lang="en-AU" dirty="0"/>
              <a:t>M&amp;R industry approach</a:t>
            </a:r>
          </a:p>
        </p:txBody>
      </p:sp>
      <p:sp>
        <p:nvSpPr>
          <p:cNvPr id="3" name="Slide Number Placeholder 2">
            <a:extLst>
              <a:ext uri="{FF2B5EF4-FFF2-40B4-BE49-F238E27FC236}">
                <a16:creationId xmlns:a16="http://schemas.microsoft.com/office/drawing/2014/main" id="{C4B3A3F9-BD5E-4400-BBF4-906327ACABB1}"/>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4" name="Footer Placeholder 3">
            <a:extLst>
              <a:ext uri="{FF2B5EF4-FFF2-40B4-BE49-F238E27FC236}">
                <a16:creationId xmlns:a16="http://schemas.microsoft.com/office/drawing/2014/main" id="{62819151-0E2E-4432-8FA5-6BCB2670249E}"/>
              </a:ext>
            </a:extLst>
          </p:cNvPr>
          <p:cNvSpPr>
            <a:spLocks noGrp="1"/>
          </p:cNvSpPr>
          <p:nvPr>
            <p:ph type="ftr" sz="quarter" idx="12"/>
          </p:nvPr>
        </p:nvSpPr>
        <p:spPr/>
        <p:txBody>
          <a:bodyPr/>
          <a:lstStyle/>
          <a:p>
            <a:r>
              <a:rPr lang="en-US" dirty="0"/>
              <a:t>Module 1, Snippet 4</a:t>
            </a:r>
          </a:p>
        </p:txBody>
      </p:sp>
      <p:pic>
        <p:nvPicPr>
          <p:cNvPr id="6" name="TAC_MOD1_SNIP4_SLIDE_07_PARA_A">
            <a:hlinkClick r:id="" action="ppaction://media"/>
            <a:extLst>
              <a:ext uri="{FF2B5EF4-FFF2-40B4-BE49-F238E27FC236}">
                <a16:creationId xmlns:a16="http://schemas.microsoft.com/office/drawing/2014/main" id="{4AA3E937-92A8-4F27-AF38-54FAF7870D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12275" y="0"/>
            <a:ext cx="609600" cy="609600"/>
          </a:xfrm>
          <a:prstGeom prst="rect">
            <a:avLst/>
          </a:prstGeom>
        </p:spPr>
      </p:pic>
    </p:spTree>
    <p:extLst>
      <p:ext uri="{BB962C8B-B14F-4D97-AF65-F5344CB8AC3E}">
        <p14:creationId xmlns:p14="http://schemas.microsoft.com/office/powerpoint/2010/main" val="2130499501"/>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8529" fill="hold"/>
                                        <p:tgtEl>
                                          <p:spTgt spid="6"/>
                                        </p:tgtEl>
                                      </p:cBhvr>
                                    </p:cmd>
                                  </p:childTnLst>
                                </p:cTn>
                              </p:par>
                            </p:childTnLst>
                          </p:cTn>
                        </p:par>
                        <p:par>
                          <p:cTn id="7" fill="hold">
                            <p:stCondLst>
                              <p:cond delay="9529"/>
                            </p:stCondLst>
                            <p:childTnLst>
                              <p:par>
                                <p:cTn id="8" presetID="3" presetClass="mediacall" presetSubtype="0" fill="hold" nodeType="afterEffect">
                                  <p:stCondLst>
                                    <p:cond delay="0"/>
                                  </p:stCondLst>
                                  <p:childTnLst>
                                    <p:cmd type="call" cmd="stop">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C3C9C10-D40E-4D6F-8A6B-9D58F62CA8EE}"/>
              </a:ext>
            </a:extLst>
          </p:cNvPr>
          <p:cNvSpPr>
            <a:spLocks noGrp="1"/>
          </p:cNvSpPr>
          <p:nvPr>
            <p:ph idx="1"/>
          </p:nvPr>
        </p:nvSpPr>
        <p:spPr/>
        <p:txBody>
          <a:bodyPr/>
          <a:lstStyle/>
          <a:p>
            <a:pPr marL="285750" indent="-285750">
              <a:buFont typeface="Arial" panose="020B0604020202020204" pitchFamily="34" charset="0"/>
              <a:buChar char="•"/>
            </a:pPr>
            <a:r>
              <a:rPr lang="en-AU" dirty="0"/>
              <a:t>Broad range of activities</a:t>
            </a:r>
          </a:p>
          <a:p>
            <a:pPr marL="285750" indent="-285750">
              <a:buFont typeface="Arial" panose="020B0604020202020204" pitchFamily="34" charset="0"/>
              <a:buChar char="•"/>
            </a:pPr>
            <a:r>
              <a:rPr lang="en-AU" dirty="0"/>
              <a:t>Widely employs Hierarchy of Controls</a:t>
            </a:r>
          </a:p>
          <a:p>
            <a:pPr marL="285750" indent="-285750">
              <a:buFont typeface="Arial" panose="020B0604020202020204" pitchFamily="34" charset="0"/>
              <a:buChar char="•"/>
            </a:pPr>
            <a:r>
              <a:rPr lang="en-AU" dirty="0"/>
              <a:t>Substantial control over access</a:t>
            </a:r>
          </a:p>
        </p:txBody>
      </p:sp>
      <p:sp>
        <p:nvSpPr>
          <p:cNvPr id="5" name="Title 4">
            <a:extLst>
              <a:ext uri="{FF2B5EF4-FFF2-40B4-BE49-F238E27FC236}">
                <a16:creationId xmlns:a16="http://schemas.microsoft.com/office/drawing/2014/main" id="{E81E03EF-3F74-45A6-83EA-5E5B6B842D02}"/>
              </a:ext>
            </a:extLst>
          </p:cNvPr>
          <p:cNvSpPr>
            <a:spLocks noGrp="1"/>
          </p:cNvSpPr>
          <p:nvPr>
            <p:ph type="title"/>
          </p:nvPr>
        </p:nvSpPr>
        <p:spPr/>
        <p:txBody>
          <a:bodyPr/>
          <a:lstStyle/>
          <a:p>
            <a:r>
              <a:rPr lang="en-AU" dirty="0"/>
              <a:t>M&amp;R industry approach</a:t>
            </a:r>
          </a:p>
        </p:txBody>
      </p:sp>
      <p:sp>
        <p:nvSpPr>
          <p:cNvPr id="4" name="Footer Placeholder 3">
            <a:extLst>
              <a:ext uri="{FF2B5EF4-FFF2-40B4-BE49-F238E27FC236}">
                <a16:creationId xmlns:a16="http://schemas.microsoft.com/office/drawing/2014/main" id="{3A5D1F8C-2322-4768-BAB3-5A186977B7D2}"/>
              </a:ext>
            </a:extLst>
          </p:cNvPr>
          <p:cNvSpPr>
            <a:spLocks noGrp="1"/>
          </p:cNvSpPr>
          <p:nvPr>
            <p:ph type="ftr" sz="quarter" idx="10"/>
          </p:nvPr>
        </p:nvSpPr>
        <p:spPr/>
        <p:txBody>
          <a:bodyPr/>
          <a:lstStyle/>
          <a:p>
            <a:r>
              <a:rPr lang="en-US" dirty="0"/>
              <a:t>Module 1, Snippet 4</a:t>
            </a:r>
          </a:p>
        </p:txBody>
      </p:sp>
      <p:sp>
        <p:nvSpPr>
          <p:cNvPr id="3" name="Slide Number Placeholder 2">
            <a:extLst>
              <a:ext uri="{FF2B5EF4-FFF2-40B4-BE49-F238E27FC236}">
                <a16:creationId xmlns:a16="http://schemas.microsoft.com/office/drawing/2014/main" id="{66C8DB9B-854D-4842-81AE-680C02C76FB0}"/>
              </a:ext>
            </a:extLst>
          </p:cNvPr>
          <p:cNvSpPr>
            <a:spLocks noGrp="1"/>
          </p:cNvSpPr>
          <p:nvPr>
            <p:ph type="sldNum" sz="quarter" idx="11"/>
          </p:nvPr>
        </p:nvSpPr>
        <p:spPr/>
        <p:txBody>
          <a:bodyPr/>
          <a:lstStyle/>
          <a:p>
            <a:fld id="{A9D36E53-D99A-0F41-B3E8-EF235B9A2E23}" type="slidenum">
              <a:rPr lang="en-US" smtClean="0"/>
              <a:pPr/>
              <a:t>8</a:t>
            </a:fld>
            <a:endParaRPr lang="en-US" dirty="0"/>
          </a:p>
        </p:txBody>
      </p:sp>
      <p:pic>
        <p:nvPicPr>
          <p:cNvPr id="36" name="Picture Placeholder 35" descr="A picture containing building, indoor, road, airport&#10;&#10;Description automatically generated">
            <a:extLst>
              <a:ext uri="{FF2B5EF4-FFF2-40B4-BE49-F238E27FC236}">
                <a16:creationId xmlns:a16="http://schemas.microsoft.com/office/drawing/2014/main" id="{5EDFB906-090A-4658-9565-F08D76563EB5}"/>
              </a:ext>
            </a:extLst>
          </p:cNvPr>
          <p:cNvPicPr>
            <a:picLocks noGrp="1" noChangeAspect="1"/>
          </p:cNvPicPr>
          <p:nvPr>
            <p:ph type="pic" sz="quarter" idx="16"/>
          </p:nvPr>
        </p:nvPicPr>
        <p:blipFill rotWithShape="1">
          <a:blip r:embed="rId9">
            <a:extLst>
              <a:ext uri="{837473B0-CC2E-450A-ABE3-18F120FF3D39}">
                <a1611:picAttrSrcUrl xmlns:a1611="http://schemas.microsoft.com/office/drawing/2016/11/main" r:id="rId10"/>
              </a:ext>
            </a:extLst>
          </a:blip>
          <a:srcRect l="764" t="5316" b="6524"/>
          <a:stretch/>
        </p:blipFill>
        <p:spPr>
          <a:xfrm>
            <a:off x="-20944" y="3298371"/>
            <a:ext cx="5302255" cy="2594429"/>
          </a:xfrm>
          <a:ln>
            <a:noFill/>
          </a:ln>
        </p:spPr>
      </p:pic>
      <p:sp>
        <p:nvSpPr>
          <p:cNvPr id="27" name="Text Placeholder 26">
            <a:extLst>
              <a:ext uri="{FF2B5EF4-FFF2-40B4-BE49-F238E27FC236}">
                <a16:creationId xmlns:a16="http://schemas.microsoft.com/office/drawing/2014/main" id="{4ABA5D59-3521-42A4-96A3-01E15578110E}"/>
              </a:ext>
            </a:extLst>
          </p:cNvPr>
          <p:cNvSpPr>
            <a:spLocks noGrp="1"/>
          </p:cNvSpPr>
          <p:nvPr>
            <p:ph type="body" sz="quarter" idx="17"/>
          </p:nvPr>
        </p:nvSpPr>
        <p:spPr>
          <a:xfrm>
            <a:off x="-24490" y="5905414"/>
            <a:ext cx="3865562" cy="179387"/>
          </a:xfrm>
        </p:spPr>
        <p:txBody>
          <a:bodyPr/>
          <a:lstStyle/>
          <a:p>
            <a:r>
              <a:rPr lang="en-AU" dirty="0"/>
              <a:t>Source: </a:t>
            </a:r>
            <a:r>
              <a:rPr lang="en-AU" dirty="0">
                <a:hlinkClick r:id="rId10" tooltip="https://www.flickr.com/photos/toyotauk/4711057629">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1" tooltip="https://creativecommons.org/licenses/by-nc-nd/3.0/">
                  <a:extLst>
                    <a:ext uri="{A12FA001-AC4F-418D-AE19-62706E023703}">
                      <ahyp:hlinkClr xmlns:ahyp="http://schemas.microsoft.com/office/drawing/2018/hyperlinkcolor" val="tx"/>
                    </a:ext>
                  </a:extLst>
                </a:hlinkClick>
              </a:rPr>
              <a:t>CC BY-NC-ND</a:t>
            </a:r>
            <a:endParaRPr lang="en-AU" dirty="0"/>
          </a:p>
          <a:p>
            <a:endParaRPr lang="en-AU" dirty="0"/>
          </a:p>
        </p:txBody>
      </p:sp>
      <p:sp>
        <p:nvSpPr>
          <p:cNvPr id="18" name="Parallelogram 17">
            <a:extLst>
              <a:ext uri="{FF2B5EF4-FFF2-40B4-BE49-F238E27FC236}">
                <a16:creationId xmlns:a16="http://schemas.microsoft.com/office/drawing/2014/main" id="{D0EE3A06-472F-4B2C-ADEA-BE7F32C15B88}"/>
              </a:ext>
            </a:extLst>
          </p:cNvPr>
          <p:cNvSpPr/>
          <p:nvPr/>
        </p:nvSpPr>
        <p:spPr>
          <a:xfrm flipH="1">
            <a:off x="-772887" y="3559629"/>
            <a:ext cx="4638447" cy="2322591"/>
          </a:xfrm>
          <a:prstGeom prst="parallelogram">
            <a:avLst>
              <a:gd name="adj" fmla="val 2874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ight Triangle 38">
            <a:extLst>
              <a:ext uri="{FF2B5EF4-FFF2-40B4-BE49-F238E27FC236}">
                <a16:creationId xmlns:a16="http://schemas.microsoft.com/office/drawing/2014/main" id="{C4F3FFE7-7EDD-4BC9-B681-C6FA2D8F9207}"/>
              </a:ext>
            </a:extLst>
          </p:cNvPr>
          <p:cNvSpPr/>
          <p:nvPr/>
        </p:nvSpPr>
        <p:spPr>
          <a:xfrm rot="10800000">
            <a:off x="4126108" y="3298371"/>
            <a:ext cx="1155203" cy="2595600"/>
          </a:xfrm>
          <a:prstGeom prst="rtTriangl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Isosceles Triangle 39">
            <a:extLst>
              <a:ext uri="{FF2B5EF4-FFF2-40B4-BE49-F238E27FC236}">
                <a16:creationId xmlns:a16="http://schemas.microsoft.com/office/drawing/2014/main" id="{487000B3-E38B-47D3-AF32-F12A71593E60}"/>
              </a:ext>
            </a:extLst>
          </p:cNvPr>
          <p:cNvSpPr/>
          <p:nvPr/>
        </p:nvSpPr>
        <p:spPr>
          <a:xfrm rot="10800000">
            <a:off x="6345088" y="4887685"/>
            <a:ext cx="805543" cy="816693"/>
          </a:xfrm>
          <a:prstGeom prst="triangl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cene3d>
              <a:camera prst="orthographicFront">
                <a:rot lat="0" lon="0" rev="10800000"/>
              </a:camera>
              <a:lightRig rig="threePt" dir="t"/>
            </a:scene3d>
          </a:bodyPr>
          <a:lstStyle/>
          <a:p>
            <a:pPr algn="ctr"/>
            <a:r>
              <a:rPr lang="en-AU" dirty="0">
                <a:solidFill>
                  <a:schemeClr val="tx1"/>
                </a:solidFill>
              </a:rPr>
              <a:t>PPE</a:t>
            </a:r>
          </a:p>
        </p:txBody>
      </p:sp>
      <p:sp>
        <p:nvSpPr>
          <p:cNvPr id="41" name="Trapezoid 40">
            <a:extLst>
              <a:ext uri="{FF2B5EF4-FFF2-40B4-BE49-F238E27FC236}">
                <a16:creationId xmlns:a16="http://schemas.microsoft.com/office/drawing/2014/main" id="{C3225451-5CE2-4F67-AAF3-5F3CC1BB4264}"/>
              </a:ext>
            </a:extLst>
          </p:cNvPr>
          <p:cNvSpPr/>
          <p:nvPr/>
        </p:nvSpPr>
        <p:spPr>
          <a:xfrm rot="10800000">
            <a:off x="5937860" y="4014591"/>
            <a:ext cx="1620000" cy="814103"/>
          </a:xfrm>
          <a:prstGeom prst="trapezoid">
            <a:avLst>
              <a:gd name="adj" fmla="val 47732"/>
            </a:avLst>
          </a:prstGeom>
          <a:solidFill>
            <a:srgbClr val="F880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cene3d>
              <a:camera prst="orthographicFront">
                <a:rot lat="0" lon="0" rev="10800000"/>
              </a:camera>
              <a:lightRig rig="threePt" dir="t"/>
            </a:scene3d>
          </a:bodyPr>
          <a:lstStyle/>
          <a:p>
            <a:pPr algn="ctr"/>
            <a:r>
              <a:rPr lang="en-AU" sz="1400" dirty="0">
                <a:solidFill>
                  <a:schemeClr val="tx1"/>
                </a:solidFill>
              </a:rPr>
              <a:t>Administrative controls</a:t>
            </a:r>
          </a:p>
        </p:txBody>
      </p:sp>
      <p:sp>
        <p:nvSpPr>
          <p:cNvPr id="42" name="Trapezoid 41">
            <a:extLst>
              <a:ext uri="{FF2B5EF4-FFF2-40B4-BE49-F238E27FC236}">
                <a16:creationId xmlns:a16="http://schemas.microsoft.com/office/drawing/2014/main" id="{70B85170-354D-4C44-8C9D-E4A882323332}"/>
              </a:ext>
            </a:extLst>
          </p:cNvPr>
          <p:cNvSpPr/>
          <p:nvPr/>
        </p:nvSpPr>
        <p:spPr>
          <a:xfrm rot="10800000">
            <a:off x="5541860" y="3141498"/>
            <a:ext cx="2412000" cy="814103"/>
          </a:xfrm>
          <a:prstGeom prst="trapezoid">
            <a:avLst>
              <a:gd name="adj" fmla="val 47732"/>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cene3d>
              <a:camera prst="orthographicFront">
                <a:rot lat="0" lon="0" rev="10800000"/>
              </a:camera>
              <a:lightRig rig="threePt" dir="t"/>
            </a:scene3d>
          </a:bodyPr>
          <a:lstStyle/>
          <a:p>
            <a:pPr algn="ctr"/>
            <a:r>
              <a:rPr lang="en-AU" dirty="0">
                <a:solidFill>
                  <a:schemeClr val="tx1"/>
                </a:solidFill>
              </a:rPr>
              <a:t>Engineering controls</a:t>
            </a:r>
          </a:p>
        </p:txBody>
      </p:sp>
      <p:sp>
        <p:nvSpPr>
          <p:cNvPr id="43" name="Trapezoid 42">
            <a:extLst>
              <a:ext uri="{FF2B5EF4-FFF2-40B4-BE49-F238E27FC236}">
                <a16:creationId xmlns:a16="http://schemas.microsoft.com/office/drawing/2014/main" id="{C1BFC22E-4418-4937-8AB6-B36FC4546A7C}"/>
              </a:ext>
            </a:extLst>
          </p:cNvPr>
          <p:cNvSpPr/>
          <p:nvPr/>
        </p:nvSpPr>
        <p:spPr>
          <a:xfrm rot="10800000">
            <a:off x="5138659" y="2268405"/>
            <a:ext cx="3218400" cy="814103"/>
          </a:xfrm>
          <a:prstGeom prst="trapezoid">
            <a:avLst>
              <a:gd name="adj" fmla="val 47732"/>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cene3d>
              <a:camera prst="orthographicFront">
                <a:rot lat="0" lon="0" rev="10800000"/>
              </a:camera>
              <a:lightRig rig="threePt" dir="t"/>
            </a:scene3d>
          </a:bodyPr>
          <a:lstStyle/>
          <a:p>
            <a:pPr algn="ctr"/>
            <a:r>
              <a:rPr lang="en-AU" sz="2000" dirty="0"/>
              <a:t>Substitution</a:t>
            </a:r>
          </a:p>
        </p:txBody>
      </p:sp>
      <p:sp>
        <p:nvSpPr>
          <p:cNvPr id="44" name="Trapezoid 43">
            <a:extLst>
              <a:ext uri="{FF2B5EF4-FFF2-40B4-BE49-F238E27FC236}">
                <a16:creationId xmlns:a16="http://schemas.microsoft.com/office/drawing/2014/main" id="{14441FE6-9067-4134-B62A-5878591EA22B}"/>
              </a:ext>
            </a:extLst>
          </p:cNvPr>
          <p:cNvSpPr/>
          <p:nvPr/>
        </p:nvSpPr>
        <p:spPr>
          <a:xfrm rot="10800000">
            <a:off x="4731859" y="1395312"/>
            <a:ext cx="4032000" cy="814103"/>
          </a:xfrm>
          <a:prstGeom prst="trapezoid">
            <a:avLst>
              <a:gd name="adj" fmla="val 47732"/>
            </a:avLst>
          </a:prstGeom>
          <a:solidFill>
            <a:srgbClr val="01A0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cene3d>
              <a:camera prst="orthographicFront">
                <a:rot lat="0" lon="0" rev="10800000"/>
              </a:camera>
              <a:lightRig rig="threePt" dir="t"/>
            </a:scene3d>
          </a:bodyPr>
          <a:lstStyle/>
          <a:p>
            <a:pPr algn="ctr"/>
            <a:r>
              <a:rPr lang="en-AU" sz="2400" dirty="0"/>
              <a:t>Elimination</a:t>
            </a:r>
          </a:p>
        </p:txBody>
      </p:sp>
      <p:sp>
        <p:nvSpPr>
          <p:cNvPr id="15" name="Arrow: Chevron 14">
            <a:extLst>
              <a:ext uri="{FF2B5EF4-FFF2-40B4-BE49-F238E27FC236}">
                <a16:creationId xmlns:a16="http://schemas.microsoft.com/office/drawing/2014/main" id="{04FB9C0D-840F-4570-AE48-0BAB79C5F461}"/>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9" name="TAC_MOD1_SNIP4_SLIDE_08_PARA_A">
            <a:hlinkClick r:id="" action="ppaction://media"/>
            <a:extLst>
              <a:ext uri="{FF2B5EF4-FFF2-40B4-BE49-F238E27FC236}">
                <a16:creationId xmlns:a16="http://schemas.microsoft.com/office/drawing/2014/main" id="{E6640C86-6131-42B9-BF84-ED7A7239AE8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274175" y="0"/>
            <a:ext cx="609600" cy="609600"/>
          </a:xfrm>
          <a:prstGeom prst="rect">
            <a:avLst/>
          </a:prstGeom>
        </p:spPr>
      </p:pic>
      <p:pic>
        <p:nvPicPr>
          <p:cNvPr id="10" name="TAC_MOD1_SNIP4_SLIDE_08_PARA_B">
            <a:hlinkClick r:id="" action="ppaction://media"/>
            <a:extLst>
              <a:ext uri="{FF2B5EF4-FFF2-40B4-BE49-F238E27FC236}">
                <a16:creationId xmlns:a16="http://schemas.microsoft.com/office/drawing/2014/main" id="{F94769BA-C894-4622-9BE2-29AE0ADB2AB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74175" y="656412"/>
            <a:ext cx="609600" cy="609600"/>
          </a:xfrm>
          <a:prstGeom prst="rect">
            <a:avLst/>
          </a:prstGeom>
        </p:spPr>
      </p:pic>
      <p:pic>
        <p:nvPicPr>
          <p:cNvPr id="11" name="TAC_MOD1_SNIP4_SLIDE_08_PARA_C">
            <a:hlinkClick r:id="" action="ppaction://media"/>
            <a:extLst>
              <a:ext uri="{FF2B5EF4-FFF2-40B4-BE49-F238E27FC236}">
                <a16:creationId xmlns:a16="http://schemas.microsoft.com/office/drawing/2014/main" id="{B5C0D3AF-3482-40A0-99FC-2189AAB4985C}"/>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274175" y="1312824"/>
            <a:ext cx="609600" cy="609600"/>
          </a:xfrm>
          <a:prstGeom prst="rect">
            <a:avLst/>
          </a:prstGeom>
        </p:spPr>
      </p:pic>
    </p:spTree>
    <p:extLst>
      <p:ext uri="{BB962C8B-B14F-4D97-AF65-F5344CB8AC3E}">
        <p14:creationId xmlns:p14="http://schemas.microsoft.com/office/powerpoint/2010/main" val="232989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7">
                                            <p:txEl>
                                              <p:pRg st="0" end="0"/>
                                            </p:txEl>
                                          </p:spTgt>
                                        </p:tgtEl>
                                        <p:attrNameLst>
                                          <p:attrName>style.visibility</p:attrName>
                                        </p:attrNameLst>
                                      </p:cBhvr>
                                      <p:to>
                                        <p:strVal val="visible"/>
                                      </p:to>
                                    </p:set>
                                    <p:animEffect transition="in" filter="fade">
                                      <p:cBhvr>
                                        <p:cTn id="10" dur="500"/>
                                        <p:tgtEl>
                                          <p:spTgt spid="27">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 presetClass="mediacall" presetSubtype="0" fill="hold" nodeType="withEffect">
                                  <p:stCondLst>
                                    <p:cond delay="1000"/>
                                  </p:stCondLst>
                                  <p:childTnLst>
                                    <p:cmd type="call" cmd="playFrom(0.0)">
                                      <p:cBhvr>
                                        <p:cTn id="15" dur="25353" fill="hold"/>
                                        <p:tgtEl>
                                          <p:spTgt spid="9"/>
                                        </p:tgtEl>
                                      </p:cBhvr>
                                    </p:cmd>
                                  </p:childTnLst>
                                </p:cTn>
                              </p:par>
                            </p:childTnLst>
                          </p:cTn>
                        </p:par>
                        <p:par>
                          <p:cTn id="16" fill="hold">
                            <p:stCondLst>
                              <p:cond delay="26353"/>
                            </p:stCondLst>
                            <p:childTnLst>
                              <p:par>
                                <p:cTn id="17" presetID="3" presetClass="mediacall" presetSubtype="0" fill="hold" nodeType="afterEffect">
                                  <p:stCondLst>
                                    <p:cond delay="0"/>
                                  </p:stCondLst>
                                  <p:childTnLst>
                                    <p:cmd type="call" cmd="stop">
                                      <p:cBhvr>
                                        <p:cTn id="18" dur="1" fill="hold"/>
                                        <p:tgtEl>
                                          <p:spTgt spid="9"/>
                                        </p:tgtEl>
                                      </p:cBhvr>
                                    </p:cmd>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10" presetClass="entr" presetSubtype="0" fill="hold" grpId="0" nodeType="withEffect">
                                  <p:stCondLst>
                                    <p:cond delay="150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par>
                                <p:cTn id="39" presetID="10" presetClass="entr" presetSubtype="0" fill="hold" grpId="0" nodeType="withEffect">
                                  <p:stCondLst>
                                    <p:cond delay="200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grpId="0" nodeType="withEffect">
                                  <p:stCondLst>
                                    <p:cond delay="250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1" presetClass="mediacall" presetSubtype="0" fill="hold" nodeType="withEffect">
                                  <p:stCondLst>
                                    <p:cond delay="1000"/>
                                  </p:stCondLst>
                                  <p:childTnLst>
                                    <p:cmd type="call" cmd="playFrom(0.0)">
                                      <p:cBhvr>
                                        <p:cTn id="46" dur="28509" fill="hold"/>
                                        <p:tgtEl>
                                          <p:spTgt spid="10"/>
                                        </p:tgtEl>
                                      </p:cBhvr>
                                    </p:cmd>
                                  </p:childTnLst>
                                </p:cTn>
                              </p:par>
                            </p:childTnLst>
                          </p:cTn>
                        </p:par>
                        <p:par>
                          <p:cTn id="47" fill="hold">
                            <p:stCondLst>
                              <p:cond delay="29509"/>
                            </p:stCondLst>
                            <p:childTnLst>
                              <p:par>
                                <p:cTn id="48" presetID="3" presetClass="mediacall" presetSubtype="0" fill="hold" nodeType="afterEffect">
                                  <p:stCondLst>
                                    <p:cond delay="0"/>
                                  </p:stCondLst>
                                  <p:childTnLst>
                                    <p:cmd type="call" cmd="stop">
                                      <p:cBhvr>
                                        <p:cTn id="49" dur="1" fill="hold"/>
                                        <p:tgtEl>
                                          <p:spTgt spid="10"/>
                                        </p:tgtEl>
                                      </p:cBhvr>
                                    </p:cmd>
                                  </p:childTnLst>
                                </p:cTn>
                              </p:par>
                              <p:par>
                                <p:cTn id="50" presetID="10" presetClass="entr" presetSubtype="0" fill="hold" grpId="2"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500"/>
                                        <p:tgtEl>
                                          <p:spTgt spid="6">
                                            <p:txEl>
                                              <p:pRg st="2" end="2"/>
                                            </p:txEl>
                                          </p:spTgt>
                                        </p:tgtEl>
                                      </p:cBhvr>
                                    </p:animEffect>
                                  </p:childTnLst>
                                </p:cTn>
                              </p:par>
                              <p:par>
                                <p:cTn id="58" presetID="10" presetClass="exit" presetSubtype="0" fill="hold" grpId="3" nodeType="withEffect">
                                  <p:stCondLst>
                                    <p:cond delay="0"/>
                                  </p:stCondLst>
                                  <p:childTnLst>
                                    <p:animEffect transition="out" filter="fade">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par>
                                <p:cTn id="61" presetID="1" presetClass="mediacall" presetSubtype="0" fill="hold" nodeType="withEffect">
                                  <p:stCondLst>
                                    <p:cond delay="1000"/>
                                  </p:stCondLst>
                                  <p:childTnLst>
                                    <p:cmd type="call" cmd="playFrom(0.0)">
                                      <p:cBhvr>
                                        <p:cTn id="62" dur="39568" fill="hold"/>
                                        <p:tgtEl>
                                          <p:spTgt spid="11"/>
                                        </p:tgtEl>
                                      </p:cBhvr>
                                    </p:cmd>
                                  </p:childTnLst>
                                </p:cTn>
                              </p:par>
                            </p:childTnLst>
                          </p:cTn>
                        </p:par>
                        <p:par>
                          <p:cTn id="63" fill="hold">
                            <p:stCondLst>
                              <p:cond delay="40568"/>
                            </p:stCondLst>
                            <p:childTnLst>
                              <p:par>
                                <p:cTn id="64" presetID="3" presetClass="mediacall" presetSubtype="0" fill="hold" nodeType="afterEffect">
                                  <p:stCondLst>
                                    <p:cond delay="0"/>
                                  </p:stCondLst>
                                  <p:childTnLst>
                                    <p:cmd type="call" cmd="stop">
                                      <p:cBhvr>
                                        <p:cTn id="65" dur="1" fill="hold"/>
                                        <p:tgtEl>
                                          <p:spTgt spid="11"/>
                                        </p:tgtEl>
                                      </p:cBhvr>
                                    </p:cmd>
                                  </p:childTnLst>
                                </p:cTn>
                              </p:par>
                              <p:par>
                                <p:cTn id="66" presetID="10" presetClass="entr" presetSubtype="0" fill="hold" grpId="4"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9"/>
                </p:tgtEl>
              </p:cMediaNode>
            </p:audio>
            <p:audio>
              <p:cMediaNode vol="80000">
                <p:cTn id="70" fill="hold" display="0">
                  <p:stCondLst>
                    <p:cond delay="indefinite"/>
                  </p:stCondLst>
                  <p:endCondLst>
                    <p:cond evt="onStopAudio" delay="0">
                      <p:tgtEl>
                        <p:sldTgt/>
                      </p:tgtEl>
                    </p:cond>
                  </p:endCondLst>
                </p:cTn>
                <p:tgtEl>
                  <p:spTgt spid="10"/>
                </p:tgtEl>
              </p:cMediaNode>
            </p:audio>
            <p:audio>
              <p:cMediaNode vol="80000">
                <p:cTn id="71" fill="hold" display="0">
                  <p:stCondLst>
                    <p:cond delay="indefinite"/>
                  </p:stCondLst>
                  <p:endCondLst>
                    <p:cond evt="onStopAudio" delay="0">
                      <p:tgtEl>
                        <p:sldTgt/>
                      </p:tgtEl>
                    </p:cond>
                  </p:endCondLst>
                </p:cTn>
                <p:tgtEl>
                  <p:spTgt spid="11"/>
                </p:tgtEl>
              </p:cMediaNode>
            </p:audio>
          </p:childTnLst>
        </p:cTn>
      </p:par>
    </p:tnLst>
    <p:bldLst>
      <p:bldP spid="27" grpId="0" build="p"/>
      <p:bldP spid="40" grpId="0" animBg="1"/>
      <p:bldP spid="41" grpId="0" animBg="1"/>
      <p:bldP spid="42" grpId="0" animBg="1"/>
      <p:bldP spid="43" grpId="0" animBg="1"/>
      <p:bldP spid="44" grpId="0" animBg="1"/>
      <p:bldP spid="15" grpId="0" animBg="1"/>
      <p:bldP spid="15" grpId="1" animBg="1"/>
      <p:bldP spid="15" grpId="2" animBg="1"/>
      <p:bldP spid="15" grpId="3" animBg="1"/>
      <p:bldP spid="15"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0C840F2-3FDC-464E-8CCD-657648FA532B}"/>
              </a:ext>
            </a:extLst>
          </p:cNvPr>
          <p:cNvSpPr>
            <a:spLocks noGrp="1"/>
          </p:cNvSpPr>
          <p:nvPr>
            <p:ph type="title"/>
          </p:nvPr>
        </p:nvSpPr>
        <p:spPr/>
        <p:txBody>
          <a:bodyPr/>
          <a:lstStyle/>
          <a:p>
            <a:r>
              <a:rPr lang="en-AU" dirty="0"/>
              <a:t>Hierarchy of Controls</a:t>
            </a:r>
          </a:p>
        </p:txBody>
      </p:sp>
      <p:sp>
        <p:nvSpPr>
          <p:cNvPr id="4" name="Footer Placeholder 3">
            <a:extLst>
              <a:ext uri="{FF2B5EF4-FFF2-40B4-BE49-F238E27FC236}">
                <a16:creationId xmlns:a16="http://schemas.microsoft.com/office/drawing/2014/main" id="{2E8CD88E-CF1C-4665-8C5A-E3552DC81404}"/>
              </a:ext>
            </a:extLst>
          </p:cNvPr>
          <p:cNvSpPr>
            <a:spLocks noGrp="1"/>
          </p:cNvSpPr>
          <p:nvPr>
            <p:ph type="ftr" sz="quarter" idx="10"/>
          </p:nvPr>
        </p:nvSpPr>
        <p:spPr/>
        <p:txBody>
          <a:bodyPr/>
          <a:lstStyle/>
          <a:p>
            <a:r>
              <a:rPr lang="en-US" dirty="0"/>
              <a:t>Module 1, Snippet 4</a:t>
            </a:r>
          </a:p>
        </p:txBody>
      </p:sp>
      <p:sp>
        <p:nvSpPr>
          <p:cNvPr id="8" name="Slide Number Placeholder 7">
            <a:extLst>
              <a:ext uri="{FF2B5EF4-FFF2-40B4-BE49-F238E27FC236}">
                <a16:creationId xmlns:a16="http://schemas.microsoft.com/office/drawing/2014/main" id="{D29817F5-76AB-461F-8966-1EED9A7298F8}"/>
              </a:ext>
            </a:extLst>
          </p:cNvPr>
          <p:cNvSpPr>
            <a:spLocks noGrp="1"/>
          </p:cNvSpPr>
          <p:nvPr>
            <p:ph type="sldNum" sz="quarter" idx="11"/>
          </p:nvPr>
        </p:nvSpPr>
        <p:spPr/>
        <p:txBody>
          <a:bodyPr/>
          <a:lstStyle/>
          <a:p>
            <a:fld id="{A9D36E53-D99A-0F41-B3E8-EF235B9A2E23}" type="slidenum">
              <a:rPr lang="en-US" smtClean="0"/>
              <a:pPr/>
              <a:t>9</a:t>
            </a:fld>
            <a:endParaRPr lang="en-US" dirty="0"/>
          </a:p>
        </p:txBody>
      </p:sp>
      <p:sp>
        <p:nvSpPr>
          <p:cNvPr id="18" name="Isosceles Triangle 17">
            <a:extLst>
              <a:ext uri="{FF2B5EF4-FFF2-40B4-BE49-F238E27FC236}">
                <a16:creationId xmlns:a16="http://schemas.microsoft.com/office/drawing/2014/main" id="{09D91E0E-3C4E-42C5-AD3F-14FE87C6A549}"/>
              </a:ext>
            </a:extLst>
          </p:cNvPr>
          <p:cNvSpPr/>
          <p:nvPr/>
        </p:nvSpPr>
        <p:spPr>
          <a:xfrm rot="10800000">
            <a:off x="6345088" y="4887685"/>
            <a:ext cx="805543" cy="816693"/>
          </a:xfrm>
          <a:prstGeom prst="triangl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cene3d>
              <a:camera prst="orthographicFront">
                <a:rot lat="0" lon="0" rev="10800000"/>
              </a:camera>
              <a:lightRig rig="threePt" dir="t"/>
            </a:scene3d>
          </a:bodyPr>
          <a:lstStyle/>
          <a:p>
            <a:pPr algn="ctr"/>
            <a:r>
              <a:rPr lang="en-AU" dirty="0">
                <a:solidFill>
                  <a:schemeClr val="tx1"/>
                </a:solidFill>
              </a:rPr>
              <a:t>PPE</a:t>
            </a:r>
          </a:p>
        </p:txBody>
      </p:sp>
      <p:sp>
        <p:nvSpPr>
          <p:cNvPr id="19" name="Trapezoid 18">
            <a:extLst>
              <a:ext uri="{FF2B5EF4-FFF2-40B4-BE49-F238E27FC236}">
                <a16:creationId xmlns:a16="http://schemas.microsoft.com/office/drawing/2014/main" id="{B97483E6-D18F-48E7-8655-DD77BF57B9FF}"/>
              </a:ext>
            </a:extLst>
          </p:cNvPr>
          <p:cNvSpPr/>
          <p:nvPr/>
        </p:nvSpPr>
        <p:spPr>
          <a:xfrm rot="10800000">
            <a:off x="5937860" y="4014591"/>
            <a:ext cx="1620000" cy="814103"/>
          </a:xfrm>
          <a:prstGeom prst="trapezoid">
            <a:avLst>
              <a:gd name="adj" fmla="val 47732"/>
            </a:avLst>
          </a:prstGeom>
          <a:solidFill>
            <a:srgbClr val="F880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cene3d>
              <a:camera prst="orthographicFront">
                <a:rot lat="0" lon="0" rev="10800000"/>
              </a:camera>
              <a:lightRig rig="threePt" dir="t"/>
            </a:scene3d>
          </a:bodyPr>
          <a:lstStyle/>
          <a:p>
            <a:pPr algn="ctr"/>
            <a:r>
              <a:rPr lang="en-AU" sz="1400" dirty="0">
                <a:solidFill>
                  <a:schemeClr val="tx1"/>
                </a:solidFill>
              </a:rPr>
              <a:t>Administrative controls</a:t>
            </a:r>
          </a:p>
        </p:txBody>
      </p:sp>
      <p:sp>
        <p:nvSpPr>
          <p:cNvPr id="20" name="Trapezoid 19">
            <a:extLst>
              <a:ext uri="{FF2B5EF4-FFF2-40B4-BE49-F238E27FC236}">
                <a16:creationId xmlns:a16="http://schemas.microsoft.com/office/drawing/2014/main" id="{7AD61590-F9CB-4B3D-B88A-028535E24DB4}"/>
              </a:ext>
            </a:extLst>
          </p:cNvPr>
          <p:cNvSpPr/>
          <p:nvPr/>
        </p:nvSpPr>
        <p:spPr>
          <a:xfrm rot="10800000">
            <a:off x="5541860" y="3141498"/>
            <a:ext cx="2412000" cy="814103"/>
          </a:xfrm>
          <a:prstGeom prst="trapezoid">
            <a:avLst>
              <a:gd name="adj" fmla="val 47732"/>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cene3d>
              <a:camera prst="orthographicFront">
                <a:rot lat="0" lon="0" rev="10800000"/>
              </a:camera>
              <a:lightRig rig="threePt" dir="t"/>
            </a:scene3d>
          </a:bodyPr>
          <a:lstStyle/>
          <a:p>
            <a:pPr algn="ctr"/>
            <a:r>
              <a:rPr lang="en-AU" dirty="0">
                <a:solidFill>
                  <a:schemeClr val="tx1"/>
                </a:solidFill>
              </a:rPr>
              <a:t>Engineering controls</a:t>
            </a:r>
          </a:p>
        </p:txBody>
      </p:sp>
      <p:sp>
        <p:nvSpPr>
          <p:cNvPr id="21" name="Trapezoid 20">
            <a:extLst>
              <a:ext uri="{FF2B5EF4-FFF2-40B4-BE49-F238E27FC236}">
                <a16:creationId xmlns:a16="http://schemas.microsoft.com/office/drawing/2014/main" id="{1D9E79BC-865B-4909-B79C-531BCE0F6D6D}"/>
              </a:ext>
            </a:extLst>
          </p:cNvPr>
          <p:cNvSpPr/>
          <p:nvPr/>
        </p:nvSpPr>
        <p:spPr>
          <a:xfrm rot="10800000">
            <a:off x="5138659" y="2268405"/>
            <a:ext cx="3218400" cy="814103"/>
          </a:xfrm>
          <a:prstGeom prst="trapezoid">
            <a:avLst>
              <a:gd name="adj" fmla="val 47732"/>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cene3d>
              <a:camera prst="orthographicFront">
                <a:rot lat="0" lon="0" rev="10800000"/>
              </a:camera>
              <a:lightRig rig="threePt" dir="t"/>
            </a:scene3d>
          </a:bodyPr>
          <a:lstStyle/>
          <a:p>
            <a:pPr algn="ctr"/>
            <a:r>
              <a:rPr lang="en-AU" sz="2000" dirty="0"/>
              <a:t>Substitution</a:t>
            </a:r>
          </a:p>
        </p:txBody>
      </p:sp>
      <p:sp>
        <p:nvSpPr>
          <p:cNvPr id="22" name="Trapezoid 21">
            <a:extLst>
              <a:ext uri="{FF2B5EF4-FFF2-40B4-BE49-F238E27FC236}">
                <a16:creationId xmlns:a16="http://schemas.microsoft.com/office/drawing/2014/main" id="{AE5B0C74-84FD-448A-AD0E-6809F8F7403A}"/>
              </a:ext>
            </a:extLst>
          </p:cNvPr>
          <p:cNvSpPr/>
          <p:nvPr/>
        </p:nvSpPr>
        <p:spPr>
          <a:xfrm rot="10800000">
            <a:off x="4731859" y="1395312"/>
            <a:ext cx="4032000" cy="814103"/>
          </a:xfrm>
          <a:prstGeom prst="trapezoid">
            <a:avLst>
              <a:gd name="adj" fmla="val 47732"/>
            </a:avLst>
          </a:prstGeom>
          <a:solidFill>
            <a:srgbClr val="01A0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cene3d>
              <a:camera prst="orthographicFront">
                <a:rot lat="0" lon="0" rev="10800000"/>
              </a:camera>
              <a:lightRig rig="threePt" dir="t"/>
            </a:scene3d>
          </a:bodyPr>
          <a:lstStyle/>
          <a:p>
            <a:pPr algn="ctr"/>
            <a:r>
              <a:rPr lang="en-AU" sz="2400" dirty="0"/>
              <a:t>Elimination</a:t>
            </a:r>
          </a:p>
        </p:txBody>
      </p:sp>
      <p:sp>
        <p:nvSpPr>
          <p:cNvPr id="24" name="Arrow: Pentagon 23">
            <a:extLst>
              <a:ext uri="{FF2B5EF4-FFF2-40B4-BE49-F238E27FC236}">
                <a16:creationId xmlns:a16="http://schemas.microsoft.com/office/drawing/2014/main" id="{7D690040-1147-428E-9D14-9CED69A320D8}"/>
              </a:ext>
            </a:extLst>
          </p:cNvPr>
          <p:cNvSpPr/>
          <p:nvPr/>
        </p:nvSpPr>
        <p:spPr>
          <a:xfrm>
            <a:off x="628650" y="1443327"/>
            <a:ext cx="4032000" cy="718072"/>
          </a:xfrm>
          <a:prstGeom prst="homePlate">
            <a:avLst/>
          </a:prstGeom>
          <a:no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solidFill>
                  <a:schemeClr val="bg1"/>
                </a:solidFill>
              </a:rPr>
              <a:t>Eliminating of the source of harm</a:t>
            </a:r>
          </a:p>
        </p:txBody>
      </p:sp>
      <p:sp>
        <p:nvSpPr>
          <p:cNvPr id="31" name="Arrow: Pentagon 30">
            <a:extLst>
              <a:ext uri="{FF2B5EF4-FFF2-40B4-BE49-F238E27FC236}">
                <a16:creationId xmlns:a16="http://schemas.microsoft.com/office/drawing/2014/main" id="{6C221B16-1F96-41A3-87FA-121B45F30D1B}"/>
              </a:ext>
            </a:extLst>
          </p:cNvPr>
          <p:cNvSpPr/>
          <p:nvPr/>
        </p:nvSpPr>
        <p:spPr>
          <a:xfrm>
            <a:off x="628650" y="2316420"/>
            <a:ext cx="4032000" cy="718072"/>
          </a:xfrm>
          <a:prstGeom prst="homePlat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solidFill>
                  <a:schemeClr val="bg1"/>
                </a:solidFill>
              </a:rPr>
              <a:t>Substituting the source of harm with something less harmful</a:t>
            </a:r>
          </a:p>
        </p:txBody>
      </p:sp>
      <p:sp>
        <p:nvSpPr>
          <p:cNvPr id="32" name="Arrow: Pentagon 31">
            <a:extLst>
              <a:ext uri="{FF2B5EF4-FFF2-40B4-BE49-F238E27FC236}">
                <a16:creationId xmlns:a16="http://schemas.microsoft.com/office/drawing/2014/main" id="{41E7FDC9-4A7E-4BC8-A03B-F4CDCF15BB41}"/>
              </a:ext>
            </a:extLst>
          </p:cNvPr>
          <p:cNvSpPr/>
          <p:nvPr/>
        </p:nvSpPr>
        <p:spPr>
          <a:xfrm>
            <a:off x="628650" y="3189513"/>
            <a:ext cx="4032000" cy="718072"/>
          </a:xfrm>
          <a:prstGeom prst="homePlat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solidFill>
                  <a:schemeClr val="bg1"/>
                </a:solidFill>
              </a:rPr>
              <a:t>Utilising infrastructure to protect people from the hazard</a:t>
            </a:r>
          </a:p>
        </p:txBody>
      </p:sp>
      <p:sp>
        <p:nvSpPr>
          <p:cNvPr id="33" name="Arrow: Pentagon 32">
            <a:extLst>
              <a:ext uri="{FF2B5EF4-FFF2-40B4-BE49-F238E27FC236}">
                <a16:creationId xmlns:a16="http://schemas.microsoft.com/office/drawing/2014/main" id="{31CC51F5-4010-41EF-AEBE-8A9CFE52C4AB}"/>
              </a:ext>
            </a:extLst>
          </p:cNvPr>
          <p:cNvSpPr/>
          <p:nvPr/>
        </p:nvSpPr>
        <p:spPr>
          <a:xfrm>
            <a:off x="628650" y="4070138"/>
            <a:ext cx="4032000" cy="718072"/>
          </a:xfrm>
          <a:prstGeom prst="homePlate">
            <a:avLst/>
          </a:prstGeom>
          <a:noFill/>
          <a:ln w="25400">
            <a:solidFill>
              <a:srgbClr val="F88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solidFill>
                  <a:schemeClr val="bg1"/>
                </a:solidFill>
              </a:rPr>
              <a:t>Limit exposure to the hazard</a:t>
            </a:r>
          </a:p>
        </p:txBody>
      </p:sp>
      <p:sp>
        <p:nvSpPr>
          <p:cNvPr id="34" name="Arrow: Pentagon 33">
            <a:extLst>
              <a:ext uri="{FF2B5EF4-FFF2-40B4-BE49-F238E27FC236}">
                <a16:creationId xmlns:a16="http://schemas.microsoft.com/office/drawing/2014/main" id="{666A4858-A26B-408D-881C-6AF0086CA77E}"/>
              </a:ext>
            </a:extLst>
          </p:cNvPr>
          <p:cNvSpPr/>
          <p:nvPr/>
        </p:nvSpPr>
        <p:spPr>
          <a:xfrm>
            <a:off x="628650" y="4936996"/>
            <a:ext cx="4032000" cy="718072"/>
          </a:xfrm>
          <a:prstGeom prst="homePlat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solidFill>
                  <a:schemeClr val="bg1"/>
                </a:solidFill>
              </a:rPr>
              <a:t>Personal protective equipment</a:t>
            </a:r>
          </a:p>
        </p:txBody>
      </p:sp>
      <p:sp>
        <p:nvSpPr>
          <p:cNvPr id="35" name="Arrow: Chevron 34">
            <a:extLst>
              <a:ext uri="{FF2B5EF4-FFF2-40B4-BE49-F238E27FC236}">
                <a16:creationId xmlns:a16="http://schemas.microsoft.com/office/drawing/2014/main" id="{EA306E9A-AF75-4558-AD4E-B658551DA237}"/>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9" name="TAC_MOD1_SNIP4_SLIDE_09_PARA_A">
            <a:hlinkClick r:id="" action="ppaction://media"/>
            <a:extLst>
              <a:ext uri="{FF2B5EF4-FFF2-40B4-BE49-F238E27FC236}">
                <a16:creationId xmlns:a16="http://schemas.microsoft.com/office/drawing/2014/main" id="{59EE89EE-E292-4B75-A0F8-748D04C9AC6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436100" y="0"/>
            <a:ext cx="609600" cy="609600"/>
          </a:xfrm>
          <a:prstGeom prst="rect">
            <a:avLst/>
          </a:prstGeom>
        </p:spPr>
      </p:pic>
      <p:pic>
        <p:nvPicPr>
          <p:cNvPr id="10" name="TAC_MOD1_SNIP4_SLIDE_09_PARA_B">
            <a:hlinkClick r:id="" action="ppaction://media"/>
            <a:extLst>
              <a:ext uri="{FF2B5EF4-FFF2-40B4-BE49-F238E27FC236}">
                <a16:creationId xmlns:a16="http://schemas.microsoft.com/office/drawing/2014/main" id="{11FB9457-BC38-4D6F-8CC0-B8623F0FCA0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436100" y="656412"/>
            <a:ext cx="609600" cy="609600"/>
          </a:xfrm>
          <a:prstGeom prst="rect">
            <a:avLst/>
          </a:prstGeom>
        </p:spPr>
      </p:pic>
      <p:pic>
        <p:nvPicPr>
          <p:cNvPr id="11" name="TAC_MOD1_SNIP4_SLIDE_09_PARA_C">
            <a:hlinkClick r:id="" action="ppaction://media"/>
            <a:extLst>
              <a:ext uri="{FF2B5EF4-FFF2-40B4-BE49-F238E27FC236}">
                <a16:creationId xmlns:a16="http://schemas.microsoft.com/office/drawing/2014/main" id="{420ED6F6-3BE9-475E-93EC-74C15BD58B0F}"/>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436100" y="1312824"/>
            <a:ext cx="609600" cy="609600"/>
          </a:xfrm>
          <a:prstGeom prst="rect">
            <a:avLst/>
          </a:prstGeom>
        </p:spPr>
      </p:pic>
      <p:pic>
        <p:nvPicPr>
          <p:cNvPr id="12" name="TAC_MOD1_SNIP4_SLIDE_09_PARA_D">
            <a:hlinkClick r:id="" action="ppaction://media"/>
            <a:extLst>
              <a:ext uri="{FF2B5EF4-FFF2-40B4-BE49-F238E27FC236}">
                <a16:creationId xmlns:a16="http://schemas.microsoft.com/office/drawing/2014/main" id="{9B69BB79-FE0E-4E1E-B2F0-C36ADD4DE167}"/>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436100" y="1969236"/>
            <a:ext cx="609600" cy="609600"/>
          </a:xfrm>
          <a:prstGeom prst="rect">
            <a:avLst/>
          </a:prstGeom>
        </p:spPr>
      </p:pic>
      <p:pic>
        <p:nvPicPr>
          <p:cNvPr id="13" name="TAC_MOD1_SNIP4_SLIDE_09_PARA_E">
            <a:hlinkClick r:id="" action="ppaction://media"/>
            <a:extLst>
              <a:ext uri="{FF2B5EF4-FFF2-40B4-BE49-F238E27FC236}">
                <a16:creationId xmlns:a16="http://schemas.microsoft.com/office/drawing/2014/main" id="{B3DEAD26-32A8-47E9-A4C6-D238DF2A123C}"/>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9436100" y="2625648"/>
            <a:ext cx="609600" cy="609600"/>
          </a:xfrm>
          <a:prstGeom prst="rect">
            <a:avLst/>
          </a:prstGeom>
        </p:spPr>
      </p:pic>
    </p:spTree>
    <p:extLst>
      <p:ext uri="{BB962C8B-B14F-4D97-AF65-F5344CB8AC3E}">
        <p14:creationId xmlns:p14="http://schemas.microsoft.com/office/powerpoint/2010/main" val="184851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 presetClass="mediacall" presetSubtype="0" fill="hold" nodeType="withEffect">
                                  <p:stCondLst>
                                    <p:cond delay="1000"/>
                                  </p:stCondLst>
                                  <p:childTnLst>
                                    <p:cmd type="call" cmd="playFrom(0.0)">
                                      <p:cBhvr>
                                        <p:cTn id="9" dur="25092" fill="hold"/>
                                        <p:tgtEl>
                                          <p:spTgt spid="9"/>
                                        </p:tgtEl>
                                      </p:cBhvr>
                                    </p:cmd>
                                  </p:childTnLst>
                                </p:cTn>
                              </p:par>
                            </p:childTnLst>
                          </p:cTn>
                        </p:par>
                        <p:par>
                          <p:cTn id="10" fill="hold">
                            <p:stCondLst>
                              <p:cond delay="26092"/>
                            </p:stCondLst>
                            <p:childTnLst>
                              <p:par>
                                <p:cTn id="11" presetID="3" presetClass="mediacall" presetSubtype="0" fill="hold" nodeType="afterEffect">
                                  <p:stCondLst>
                                    <p:cond delay="0"/>
                                  </p:stCondLst>
                                  <p:childTnLst>
                                    <p:cmd type="call" cmd="stop">
                                      <p:cBhvr>
                                        <p:cTn id="12" dur="1" fill="hold"/>
                                        <p:tgtEl>
                                          <p:spTgt spid="9"/>
                                        </p:tgtEl>
                                      </p:cBhvr>
                                    </p:cmd>
                                  </p:childTnLst>
                                </p:cTn>
                              </p:par>
                              <p:par>
                                <p:cTn id="13" presetID="10"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35"/>
                                        </p:tgtEl>
                                      </p:cBhvr>
                                    </p:animEffect>
                                    <p:set>
                                      <p:cBhvr>
                                        <p:cTn id="23" dur="1" fill="hold">
                                          <p:stCondLst>
                                            <p:cond delay="499"/>
                                          </p:stCondLst>
                                        </p:cTn>
                                        <p:tgtEl>
                                          <p:spTgt spid="35"/>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 presetClass="mediacall" presetSubtype="0" fill="hold" nodeType="withEffect">
                                  <p:stCondLst>
                                    <p:cond delay="1000"/>
                                  </p:stCondLst>
                                  <p:childTnLst>
                                    <p:cmd type="call" cmd="playFrom(0.0)">
                                      <p:cBhvr>
                                        <p:cTn id="28" dur="34508" fill="hold"/>
                                        <p:tgtEl>
                                          <p:spTgt spid="10"/>
                                        </p:tgtEl>
                                      </p:cBhvr>
                                    </p:cmd>
                                  </p:childTnLst>
                                </p:cTn>
                              </p:par>
                            </p:childTnLst>
                          </p:cTn>
                        </p:par>
                        <p:par>
                          <p:cTn id="29" fill="hold">
                            <p:stCondLst>
                              <p:cond delay="35508"/>
                            </p:stCondLst>
                            <p:childTnLst>
                              <p:par>
                                <p:cTn id="30" presetID="3" presetClass="mediacall" presetSubtype="0" fill="hold" nodeType="afterEffect">
                                  <p:stCondLst>
                                    <p:cond delay="0"/>
                                  </p:stCondLst>
                                  <p:childTnLst>
                                    <p:cmd type="call" cmd="stop">
                                      <p:cBhvr>
                                        <p:cTn id="31" dur="1" fill="hold"/>
                                        <p:tgtEl>
                                          <p:spTgt spid="10"/>
                                        </p:tgtEl>
                                      </p:cBhvr>
                                    </p:cmd>
                                  </p:childTnLst>
                                </p:cTn>
                              </p:par>
                              <p:par>
                                <p:cTn id="32" presetID="10" presetClass="entr" presetSubtype="0" fill="hold" grpId="2"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par>
                                <p:cTn id="40" presetID="10" presetClass="exit" presetSubtype="0" fill="hold" grpId="3" nodeType="withEffect">
                                  <p:stCondLst>
                                    <p:cond delay="0"/>
                                  </p:stCondLst>
                                  <p:childTnLst>
                                    <p:animEffect transition="out" filter="fade">
                                      <p:cBhvr>
                                        <p:cTn id="41" dur="500"/>
                                        <p:tgtEl>
                                          <p:spTgt spid="35"/>
                                        </p:tgtEl>
                                      </p:cBhvr>
                                    </p:animEffect>
                                    <p:set>
                                      <p:cBhvr>
                                        <p:cTn id="42" dur="1" fill="hold">
                                          <p:stCondLst>
                                            <p:cond delay="499"/>
                                          </p:stCondLst>
                                        </p:cTn>
                                        <p:tgtEl>
                                          <p:spTgt spid="35"/>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 presetClass="mediacall" presetSubtype="0" fill="hold" nodeType="withEffect">
                                  <p:stCondLst>
                                    <p:cond delay="1000"/>
                                  </p:stCondLst>
                                  <p:childTnLst>
                                    <p:cmd type="call" cmd="playFrom(0.0)">
                                      <p:cBhvr>
                                        <p:cTn id="47" dur="30491" fill="hold"/>
                                        <p:tgtEl>
                                          <p:spTgt spid="11"/>
                                        </p:tgtEl>
                                      </p:cBhvr>
                                    </p:cmd>
                                  </p:childTnLst>
                                </p:cTn>
                              </p:par>
                            </p:childTnLst>
                          </p:cTn>
                        </p:par>
                        <p:par>
                          <p:cTn id="48" fill="hold">
                            <p:stCondLst>
                              <p:cond delay="31491"/>
                            </p:stCondLst>
                            <p:childTnLst>
                              <p:par>
                                <p:cTn id="49" presetID="3" presetClass="mediacall" presetSubtype="0" fill="hold" nodeType="afterEffect">
                                  <p:stCondLst>
                                    <p:cond delay="0"/>
                                  </p:stCondLst>
                                  <p:childTnLst>
                                    <p:cmd type="call" cmd="stop">
                                      <p:cBhvr>
                                        <p:cTn id="50" dur="1" fill="hold"/>
                                        <p:tgtEl>
                                          <p:spTgt spid="11"/>
                                        </p:tgtEl>
                                      </p:cBhvr>
                                    </p:cmd>
                                  </p:childTnLst>
                                </p:cTn>
                              </p:par>
                              <p:par>
                                <p:cTn id="51" presetID="10" presetClass="entr" presetSubtype="0" fill="hold" grpId="4"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grpId="5" nodeType="withEffect">
                                  <p:stCondLst>
                                    <p:cond delay="0"/>
                                  </p:stCondLst>
                                  <p:childTnLst>
                                    <p:animEffect transition="out" filter="fade">
                                      <p:cBhvr>
                                        <p:cTn id="60" dur="500"/>
                                        <p:tgtEl>
                                          <p:spTgt spid="35"/>
                                        </p:tgtEl>
                                      </p:cBhvr>
                                    </p:animEffect>
                                    <p:set>
                                      <p:cBhvr>
                                        <p:cTn id="61" dur="1" fill="hold">
                                          <p:stCondLst>
                                            <p:cond delay="499"/>
                                          </p:stCondLst>
                                        </p:cTn>
                                        <p:tgtEl>
                                          <p:spTgt spid="35"/>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par>
                                <p:cTn id="65" presetID="1" presetClass="mediacall" presetSubtype="0" fill="hold" nodeType="withEffect">
                                  <p:stCondLst>
                                    <p:cond delay="1000"/>
                                  </p:stCondLst>
                                  <p:childTnLst>
                                    <p:cmd type="call" cmd="playFrom(0.0)">
                                      <p:cBhvr>
                                        <p:cTn id="66" dur="25796" fill="hold"/>
                                        <p:tgtEl>
                                          <p:spTgt spid="12"/>
                                        </p:tgtEl>
                                      </p:cBhvr>
                                    </p:cmd>
                                  </p:childTnLst>
                                </p:cTn>
                              </p:par>
                            </p:childTnLst>
                          </p:cTn>
                        </p:par>
                        <p:par>
                          <p:cTn id="67" fill="hold">
                            <p:stCondLst>
                              <p:cond delay="26796"/>
                            </p:stCondLst>
                            <p:childTnLst>
                              <p:par>
                                <p:cTn id="68" presetID="3" presetClass="mediacall" presetSubtype="0" fill="hold" nodeType="afterEffect">
                                  <p:stCondLst>
                                    <p:cond delay="0"/>
                                  </p:stCondLst>
                                  <p:childTnLst>
                                    <p:cmd type="call" cmd="stop">
                                      <p:cBhvr>
                                        <p:cTn id="69" dur="1" fill="hold"/>
                                        <p:tgtEl>
                                          <p:spTgt spid="12"/>
                                        </p:tgtEl>
                                      </p:cBhvr>
                                    </p:cmd>
                                  </p:childTnLst>
                                </p:cTn>
                              </p:par>
                              <p:par>
                                <p:cTn id="70" presetID="10" presetClass="entr" presetSubtype="0" fill="hold" grpId="6"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par>
                                <p:cTn id="78" presetID="10" presetClass="exit" presetSubtype="0" fill="hold" grpId="7" nodeType="withEffect">
                                  <p:stCondLst>
                                    <p:cond delay="0"/>
                                  </p:stCondLst>
                                  <p:childTnLst>
                                    <p:animEffect transition="out" filter="fade">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500"/>
                                        <p:tgtEl>
                                          <p:spTgt spid="34"/>
                                        </p:tgtEl>
                                      </p:cBhvr>
                                    </p:animEffect>
                                  </p:childTnLst>
                                </p:cTn>
                              </p:par>
                              <p:par>
                                <p:cTn id="84" presetID="1" presetClass="mediacall" presetSubtype="0" fill="hold" nodeType="withEffect">
                                  <p:stCondLst>
                                    <p:cond delay="1000"/>
                                  </p:stCondLst>
                                  <p:childTnLst>
                                    <p:cmd type="call" cmd="playFrom(0.0)">
                                      <p:cBhvr>
                                        <p:cTn id="85" dur="24779" fill="hold"/>
                                        <p:tgtEl>
                                          <p:spTgt spid="13"/>
                                        </p:tgtEl>
                                      </p:cBhvr>
                                    </p:cmd>
                                  </p:childTnLst>
                                </p:cTn>
                              </p:par>
                            </p:childTnLst>
                          </p:cTn>
                        </p:par>
                        <p:par>
                          <p:cTn id="86" fill="hold">
                            <p:stCondLst>
                              <p:cond delay="25779"/>
                            </p:stCondLst>
                            <p:childTnLst>
                              <p:par>
                                <p:cTn id="87" presetID="3" presetClass="mediacall" presetSubtype="0" fill="hold" nodeType="afterEffect">
                                  <p:stCondLst>
                                    <p:cond delay="0"/>
                                  </p:stCondLst>
                                  <p:childTnLst>
                                    <p:cmd type="call" cmd="stop">
                                      <p:cBhvr>
                                        <p:cTn id="88" dur="1" fill="hold"/>
                                        <p:tgtEl>
                                          <p:spTgt spid="13"/>
                                        </p:tgtEl>
                                      </p:cBhvr>
                                    </p:cmd>
                                  </p:childTnLst>
                                </p:cTn>
                              </p:par>
                              <p:par>
                                <p:cTn id="89" presetID="10" presetClass="entr" presetSubtype="0" fill="hold" grpId="8"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9"/>
                </p:tgtEl>
              </p:cMediaNode>
            </p:audio>
            <p:audio>
              <p:cMediaNode vol="80000">
                <p:cTn id="93" fill="hold" display="0">
                  <p:stCondLst>
                    <p:cond delay="indefinite"/>
                  </p:stCondLst>
                  <p:endCondLst>
                    <p:cond evt="onStopAudio" delay="0">
                      <p:tgtEl>
                        <p:sldTgt/>
                      </p:tgtEl>
                    </p:cond>
                  </p:endCondLst>
                </p:cTn>
                <p:tgtEl>
                  <p:spTgt spid="10"/>
                </p:tgtEl>
              </p:cMediaNode>
            </p:audio>
            <p:audio>
              <p:cMediaNode vol="80000">
                <p:cTn id="94" fill="hold" display="0">
                  <p:stCondLst>
                    <p:cond delay="indefinite"/>
                  </p:stCondLst>
                  <p:endCondLst>
                    <p:cond evt="onStopAudio" delay="0">
                      <p:tgtEl>
                        <p:sldTgt/>
                      </p:tgtEl>
                    </p:cond>
                  </p:endCondLst>
                </p:cTn>
                <p:tgtEl>
                  <p:spTgt spid="11"/>
                </p:tgtEl>
              </p:cMediaNode>
            </p:audio>
            <p:audio>
              <p:cMediaNode vol="80000">
                <p:cTn id="95" fill="hold" display="0">
                  <p:stCondLst>
                    <p:cond delay="indefinite"/>
                  </p:stCondLst>
                  <p:endCondLst>
                    <p:cond evt="onStopAudio" delay="0">
                      <p:tgtEl>
                        <p:sldTgt/>
                      </p:tgtEl>
                    </p:cond>
                  </p:endCondLst>
                </p:cTn>
                <p:tgtEl>
                  <p:spTgt spid="12"/>
                </p:tgtEl>
              </p:cMediaNode>
            </p:audio>
            <p:audio>
              <p:cMediaNode vol="80000">
                <p:cTn id="96" fill="hold" display="0">
                  <p:stCondLst>
                    <p:cond delay="indefinite"/>
                  </p:stCondLst>
                  <p:endCondLst>
                    <p:cond evt="onStopAudio" delay="0">
                      <p:tgtEl>
                        <p:sldTgt/>
                      </p:tgtEl>
                    </p:cond>
                  </p:endCondLst>
                </p:cTn>
                <p:tgtEl>
                  <p:spTgt spid="13"/>
                </p:tgtEl>
              </p:cMediaNode>
            </p:audio>
          </p:childTnLst>
        </p:cTn>
      </p:par>
    </p:tnLst>
    <p:bldLst>
      <p:bldP spid="24" grpId="0" animBg="1"/>
      <p:bldP spid="24" grpId="1" animBg="1"/>
      <p:bldP spid="31" grpId="0" animBg="1"/>
      <p:bldP spid="31" grpId="1" animBg="1"/>
      <p:bldP spid="32" grpId="0" animBg="1"/>
      <p:bldP spid="32" grpId="1" animBg="1"/>
      <p:bldP spid="33" grpId="0" animBg="1"/>
      <p:bldP spid="33" grpId="1" animBg="1"/>
      <p:bldP spid="34" grpId="0" animBg="1"/>
      <p:bldP spid="35" grpId="0" animBg="1"/>
      <p:bldP spid="35" grpId="1" animBg="1"/>
      <p:bldP spid="35" grpId="2" animBg="1"/>
      <p:bldP spid="35" grpId="3" animBg="1"/>
      <p:bldP spid="35" grpId="4" animBg="1"/>
      <p:bldP spid="35" grpId="5" animBg="1"/>
      <p:bldP spid="35" grpId="6" animBg="1"/>
      <p:bldP spid="35" grpId="7" animBg="1"/>
      <p:bldP spid="35" grpId="8"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3650</TotalTime>
  <Words>2605</Words>
  <Application>Microsoft Office PowerPoint</Application>
  <PresentationFormat>On-screen Show (4:3)</PresentationFormat>
  <Paragraphs>185</Paragraphs>
  <Slides>16</Slides>
  <Notes>14</Notes>
  <HiddenSlides>0</HiddenSlides>
  <MMClips>32</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16</vt:i4>
      </vt:variant>
      <vt:variant>
        <vt:lpstr>Custom Shows</vt:lpstr>
      </vt:variant>
      <vt:variant>
        <vt:i4>5</vt:i4>
      </vt:variant>
    </vt:vector>
  </HeadingPairs>
  <TitlesOfParts>
    <vt:vector size="25" baseType="lpstr">
      <vt:lpstr>Arial</vt:lpstr>
      <vt:lpstr>Calibri</vt:lpstr>
      <vt:lpstr>Calibri Light</vt:lpstr>
      <vt:lpstr>Office Theme</vt:lpstr>
      <vt:lpstr>PowerPoint Presentation</vt:lpstr>
      <vt:lpstr>PowerPoint Presentation</vt:lpstr>
      <vt:lpstr>About this snippet</vt:lpstr>
      <vt:lpstr>PowerPoint Presentation</vt:lpstr>
      <vt:lpstr>Finding the right approach</vt:lpstr>
      <vt:lpstr>Finding the right approach</vt:lpstr>
      <vt:lpstr>PowerPoint Presentation</vt:lpstr>
      <vt:lpstr>M&amp;R industry approach</vt:lpstr>
      <vt:lpstr>Hierarchy of Controls</vt:lpstr>
      <vt:lpstr>PowerPoint Presentation</vt:lpstr>
      <vt:lpstr>Aviation approach</vt:lpstr>
      <vt:lpstr>Safety Management System</vt:lpstr>
      <vt:lpstr>PowerPoint Presentation</vt:lpstr>
      <vt:lpstr>Transformation to a Safe System</vt:lpstr>
      <vt:lpstr>What is the Safe System?</vt:lpstr>
      <vt:lpstr>PowerPoint Presentation</vt:lpstr>
      <vt:lpstr>Opening sequence</vt:lpstr>
      <vt:lpstr>Risk management approaches</vt:lpstr>
      <vt:lpstr>M&amp;R industry approach</vt:lpstr>
      <vt:lpstr>Aviation approach</vt:lpstr>
      <vt:lpstr>Road transport approach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 Stokes</cp:lastModifiedBy>
  <cp:revision>263</cp:revision>
  <dcterms:created xsi:type="dcterms:W3CDTF">2018-02-23T04:31:11Z</dcterms:created>
  <dcterms:modified xsi:type="dcterms:W3CDTF">2020-06-26T07:47:57Z</dcterms:modified>
</cp:coreProperties>
</file>