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1"/>
  </p:notesMasterIdLst>
  <p:handoutMasterIdLst>
    <p:handoutMasterId r:id="rId32"/>
  </p:handoutMasterIdLst>
  <p:sldIdLst>
    <p:sldId id="291" r:id="rId2"/>
    <p:sldId id="292" r:id="rId3"/>
    <p:sldId id="295" r:id="rId4"/>
    <p:sldId id="293" r:id="rId5"/>
    <p:sldId id="257" r:id="rId6"/>
    <p:sldId id="259" r:id="rId7"/>
    <p:sldId id="260" r:id="rId8"/>
    <p:sldId id="264" r:id="rId9"/>
    <p:sldId id="262" r:id="rId10"/>
    <p:sldId id="261" r:id="rId11"/>
    <p:sldId id="265" r:id="rId12"/>
    <p:sldId id="266" r:id="rId13"/>
    <p:sldId id="263" r:id="rId14"/>
    <p:sldId id="267" r:id="rId15"/>
    <p:sldId id="273" r:id="rId16"/>
    <p:sldId id="272" r:id="rId17"/>
    <p:sldId id="283" r:id="rId18"/>
    <p:sldId id="268" r:id="rId19"/>
    <p:sldId id="269" r:id="rId20"/>
    <p:sldId id="288" r:id="rId21"/>
    <p:sldId id="289" r:id="rId22"/>
    <p:sldId id="294" r:id="rId23"/>
    <p:sldId id="274" r:id="rId24"/>
    <p:sldId id="282" r:id="rId25"/>
    <p:sldId id="284" r:id="rId26"/>
    <p:sldId id="285" r:id="rId27"/>
    <p:sldId id="286" r:id="rId28"/>
    <p:sldId id="287" r:id="rId29"/>
    <p:sldId id="258" r:id="rId30"/>
  </p:sldIdLst>
  <p:sldSz cx="9144000" cy="6858000" type="screen4x3"/>
  <p:notesSz cx="6858000" cy="9144000"/>
  <p:custShowLst>
    <p:custShow name="Opening sequence" id="0">
      <p:sldLst>
        <p:sld r:id="rId2"/>
        <p:sld r:id="rId3"/>
        <p:sld r:id="rId4"/>
        <p:sld r:id="rId30"/>
      </p:sldLst>
    </p:custShow>
    <p:custShow name="Barriers vs. clear zones" id="1">
      <p:sldLst>
        <p:sld r:id="rId10"/>
        <p:sld r:id="rId11"/>
        <p:sld r:id="rId12"/>
        <p:sld r:id="rId13"/>
        <p:sld r:id="rId14"/>
        <p:sld r:id="rId15"/>
        <p:sld r:id="rId16"/>
        <p:sld r:id="rId17"/>
        <p:sld r:id="rId4"/>
        <p:sld r:id="rId30"/>
      </p:sldLst>
    </p:custShow>
    <p:custShow name="How does harm occur" id="2">
      <p:sldLst>
        <p:sld r:id="rId5"/>
        <p:sld r:id="rId6"/>
        <p:sld r:id="rId7"/>
        <p:sld r:id="rId8"/>
        <p:sld r:id="rId9"/>
        <p:sld r:id="rId4"/>
        <p:sld r:id="rId30"/>
      </p:sldLst>
    </p:custShow>
    <p:custShow name="Primary treatments" id="3">
      <p:sldLst>
        <p:sld r:id="rId18"/>
        <p:sld r:id="rId19"/>
        <p:sld r:id="rId20"/>
        <p:sld r:id="rId21"/>
        <p:sld r:id="rId22"/>
        <p:sld r:id="rId23"/>
        <p:sld r:id="rId24"/>
        <p:sld r:id="rId25"/>
        <p:sld r:id="rId4"/>
        <p:sld r:id="rId30"/>
      </p:sldLst>
    </p:custShow>
    <p:custShow name="Supporting treatments" id="4">
      <p:sldLst>
        <p:sld r:id="rId26"/>
        <p:sld r:id="rId27"/>
        <p:sld r:id="rId28"/>
        <p:sld r:id="rId29"/>
        <p:sld r:id="rId4"/>
        <p:sld r:id="rId3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91"/>
            <p14:sldId id="292"/>
            <p14:sldId id="295"/>
            <p14:sldId id="293"/>
            <p14:sldId id="257"/>
            <p14:sldId id="259"/>
            <p14:sldId id="260"/>
            <p14:sldId id="264"/>
            <p14:sldId id="262"/>
            <p14:sldId id="261"/>
            <p14:sldId id="265"/>
            <p14:sldId id="266"/>
            <p14:sldId id="263"/>
            <p14:sldId id="267"/>
            <p14:sldId id="273"/>
            <p14:sldId id="272"/>
            <p14:sldId id="283"/>
            <p14:sldId id="268"/>
            <p14:sldId id="269"/>
            <p14:sldId id="288"/>
            <p14:sldId id="289"/>
            <p14:sldId id="294"/>
            <p14:sldId id="274"/>
            <p14:sldId id="282"/>
            <p14:sldId id="284"/>
            <p14:sldId id="285"/>
            <p14:sldId id="286"/>
            <p14:sldId id="287"/>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429"/>
    <a:srgbClr val="01A0DF"/>
    <a:srgbClr val="F8801C"/>
    <a:srgbClr val="00A1DE"/>
    <a:srgbClr val="0080C4"/>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76381" autoAdjust="0"/>
  </p:normalViewPr>
  <p:slideViewPr>
    <p:cSldViewPr snapToGrid="0" snapToObjects="1">
      <p:cViewPr varScale="1">
        <p:scale>
          <a:sx n="54" d="100"/>
          <a:sy n="54" d="100"/>
        </p:scale>
        <p:origin x="1568" y="44"/>
      </p:cViewPr>
      <p:guideLst>
        <p:guide orient="horz" pos="2160"/>
        <p:guide pos="2880"/>
      </p:guideLst>
    </p:cSldViewPr>
  </p:slideViewPr>
  <p:notesTextViewPr>
    <p:cViewPr>
      <p:scale>
        <a:sx n="125" d="100"/>
        <a:sy n="125" d="100"/>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Welcome to Module 3, Snippet 3 of Safe System for Universities. In this snippet, we will be talking about harm due to lane departures and interventions for minimising this harm.</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2546162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Critically, recent evidence has shown that the severe crashes that are meant to be treated by clear zones are not completely eliminated, irrespective of how wide the clear zone is. While clear zones are effective at eliminating a proportion of these crashes, their effectiveness is subject to a diminishing rate of return to the point where adding to the width of substantially wide clear zones will have little affect on the rate of severe crashes.</a:t>
            </a:r>
          </a:p>
          <a:p>
            <a:pPr marL="228600" indent="-228600">
              <a:buAutoNum type="arabicPeriod"/>
            </a:pPr>
            <a:endParaRPr lang="en-AU" dirty="0"/>
          </a:p>
          <a:p>
            <a:pPr marL="228600" indent="-228600">
              <a:buAutoNum type="arabicPeriod"/>
            </a:pPr>
            <a:r>
              <a:rPr lang="en-AU" dirty="0"/>
              <a:t>In other words, there is a residual of run off road crashes that are not affected by clear zone width. This residual is enough to ensure that a substantial proportion of the lane departure problem will remain, even when clear zones designed beyond current recommendations are employed. For this reason, the most recent editions of Austroads Guides to Road Design and Road Safety rely less on the use of clear zones as a primary way to treat lane departure crashes on high speed rural roads.</a:t>
            </a:r>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105201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A study performed in 2011 by the Centre for Automotive Safety Research at the University of Adelaide looked at the simulated outcomes of lane departures, based on real crashes that were investigated by the centre. The reconstruction of vehicle speed and movement was used to recreate conditions of the crash, which were then exposed to a scenario where the vehicle was able to slow to a stop without colliding with roadside objects. This process was used to estimate the lateral displacement of the vehicle from its initial travel lane.</a:t>
            </a:r>
          </a:p>
          <a:p>
            <a:pPr marL="228600" indent="-228600">
              <a:buAutoNum type="arabicPeriod"/>
            </a:pPr>
            <a:endParaRPr lang="en-AU" dirty="0"/>
          </a:p>
          <a:p>
            <a:pPr marL="228600" indent="-228600">
              <a:buAutoNum type="arabicPeriod"/>
            </a:pPr>
            <a:r>
              <a:rPr lang="en-AU" dirty="0"/>
              <a:t>The results of this study showed that vehicles regularly depart roads with enough speed to result in a severe outcome in the event of a collision with a roadside object, even when the vehicle has reached the extent of current clear zone widths. The findings of this study also suggest that clear zones would need to be unrealistically wide if serious crashes with roadside objects are to be eliminated.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76959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Road safety barriers are becoming the primary treatment for harm caused by lane departures. They are in most situations considered as leading practice and, depending on their design, can achieve near Safe System levels of performance. The fundamental principle behind the operation of road safety barriers is to capture a lane departed vehicle before it collides with a more hazardous object.</a:t>
            </a:r>
          </a:p>
          <a:p>
            <a:pPr marL="228600" indent="-228600">
              <a:buFont typeface="+mj-lt"/>
              <a:buAutoNum type="arabicPeriod"/>
            </a:pPr>
            <a:endParaRPr lang="en-AU" dirty="0"/>
          </a:p>
          <a:p>
            <a:pPr marL="228600" indent="-228600">
              <a:buFont typeface="+mj-lt"/>
              <a:buAutoNum type="arabicPeriod"/>
            </a:pPr>
            <a:r>
              <a:rPr lang="en-AU" dirty="0"/>
              <a:t>Historical thinking led road safety barriers to be considered as hazards in their own right and therefore their use to be avoided unless necessary. Knowledge of their benefits has since moved forward to a point where road safety barriers are considered as preferential to the provision of clear zones. While a collision with a road safety barrier comes with the risk of injury, this risk is substantially lower than if the vehicle in question is allowed to continue its lane departure and roll over, or collide with a hazardous object or another vehicle.</a:t>
            </a:r>
          </a:p>
          <a:p>
            <a:pPr marL="228600" indent="-228600">
              <a:buFont typeface="+mj-lt"/>
              <a:buAutoNum type="arabicPeriod"/>
            </a:pPr>
            <a:endParaRPr lang="en-AU" dirty="0"/>
          </a:p>
          <a:p>
            <a:pPr marL="228600" indent="-228600">
              <a:buFont typeface="+mj-lt"/>
              <a:buAutoNum type="arabicPeriod"/>
            </a:pPr>
            <a:r>
              <a:rPr lang="en-AU" dirty="0"/>
              <a:t>While clear zones are idealistically meant to prevent crashes altogether, barriers do not prevent lane departure crashes but instead reduce their severity. This is achieved by capturing and controlling the departure of vehicles. Barriers can therefore be viewed as a liability, as they become a maintenance issue whenever they are struck. This is particularly true of flexible barriers, which require maintenance after even minor hits. However, another perspective on the maintenance issue is that every collision with a barrier is a potential severe injury crash that has been avoided.</a:t>
            </a:r>
          </a:p>
          <a:p>
            <a:pPr marL="228600" indent="-228600">
              <a:buFont typeface="+mj-lt"/>
              <a:buAutoNum type="arabicPeriod"/>
            </a:pPr>
            <a:endParaRPr lang="en-AU" dirty="0"/>
          </a:p>
          <a:p>
            <a:pPr marL="228600" indent="-228600">
              <a:buFont typeface="+mj-lt"/>
              <a:buAutoNum type="arabicPeriod"/>
            </a:pPr>
            <a:r>
              <a:rPr lang="en-AU" dirty="0"/>
              <a:t>The provision or road safety barriers can result in an increase in lane departure crashes, when compared to the use of clear zones. However, the benefit of road safety barriers is that these crashes are generally of a reduced severity. The result is a reduction in serious injury crashes, compared to where clear zones are employed.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477989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Road safety barrier performance, or their ability to reduce the severity of crashes, is largely dependent on their design. Road safety barriers are general split into three categories: rigid, semi-rigid and flexible barriers. Rigid barriers, generally made of concrete or steel, often result in the most severe outcomes. Semi-rigid barriers are able to deflect on collision and often result in less severe outcomes, due to the reduced acceleration on colliding vehicles. Most semi-rigid barriers in Australia and New Zealand are of a steel w-beam design. Flexible barriers provide the greatest level of deflection and therefore the lowest acceleration to colliding vehicles and their occupants, which often leads to the least severe outcomes. Wire rope safety barriers are the most common type of flexible barriers.</a:t>
            </a:r>
          </a:p>
          <a:p>
            <a:pPr marL="228600" indent="-228600">
              <a:buAutoNum type="arabicPeriod"/>
            </a:pPr>
            <a:endParaRPr lang="en-AU" dirty="0"/>
          </a:p>
          <a:p>
            <a:pPr marL="228600" indent="-228600">
              <a:buAutoNum type="arabicPeriod"/>
            </a:pPr>
            <a:r>
              <a:rPr lang="en-AU" dirty="0"/>
              <a:t>It is important to consider the context of application when selecting the desirable type of barrier. While flexible barriers are best for most applications where light vehicle crashes are concerned, they may not be appropriate for containing heavy vehicles and therefore the use of stronger, more rigid barrier designs may be required. The deflection of barriers also needs to be considered. Where hazardous objects are very close to the roadside, the use of more flexible barriers may still lead to a collision with the hazard behind the barrier.</a:t>
            </a:r>
          </a:p>
          <a:p>
            <a:pPr marL="228600" indent="-228600">
              <a:buAutoNum type="arabicPeriod"/>
            </a:pPr>
            <a:endParaRPr lang="en-AU" dirty="0"/>
          </a:p>
          <a:p>
            <a:pPr marL="228600" indent="-228600">
              <a:buAutoNum type="arabicPeriod"/>
            </a:pPr>
            <a:r>
              <a:rPr lang="en-AU" dirty="0"/>
              <a:t>Road safety barriers also present as substantial hazards some road user types. Motorcyclists, and to a lesser extend bicyclists, may be severely injured in a collision with a barrier. The common mechanisms of injury are collisions with the barrier’s support posts in a sliding position, and slicing and snagging from sharp points along the barrier when still mounted on the motorcycle or bicycle. W-beam barriers are substantially hazardous when the top edge of the barriers and support posts are left exposed, and the support posts are left unprotected.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369410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we have discussed, clear zones have historically been employed as a primary treatment.</a:t>
            </a:r>
          </a:p>
          <a:p>
            <a:pPr marL="228600" indent="-228600">
              <a:buFont typeface="+mj-lt"/>
              <a:buAutoNum type="arabicPeriod"/>
            </a:pPr>
            <a:endParaRPr lang="en-AU" dirty="0"/>
          </a:p>
          <a:p>
            <a:pPr marL="228600" indent="-228600">
              <a:buFont typeface="+mj-lt"/>
              <a:buAutoNum type="arabicPeriod"/>
            </a:pPr>
            <a:r>
              <a:rPr lang="en-AU" dirty="0"/>
              <a:t>Clear zone surfaces have idealistically been flat or with a limited slope, and obstacle-free. While high standards are able to be maintained along the highest priority roads, such as freeways and motorways, clear zones along many other roads have either been designed or maintained below Austroads guidelines.</a:t>
            </a:r>
          </a:p>
          <a:p>
            <a:pPr marL="228600" indent="-228600">
              <a:buFont typeface="+mj-lt"/>
              <a:buAutoNum type="arabicPeriod"/>
            </a:pPr>
            <a:endParaRPr lang="en-AU" dirty="0"/>
          </a:p>
          <a:p>
            <a:pPr marL="228600" indent="-228600">
              <a:buFont typeface="+mj-lt"/>
              <a:buAutoNum type="arabicPeriod"/>
            </a:pPr>
            <a:r>
              <a:rPr lang="en-AU" dirty="0"/>
              <a:t>Along dual carriageway roads, clear zones have also been employed to separate opposing direction lanes. Along many of these roads, median barriers are now being retrofitted as the performance issues of clear zone-based design has been acknowledged. </a:t>
            </a:r>
          </a:p>
          <a:p>
            <a:pPr marL="228600" indent="-228600">
              <a:buFont typeface="+mj-lt"/>
              <a:buAutoNum type="arabicPeriod"/>
            </a:pPr>
            <a:endParaRPr lang="en-AU" dirty="0"/>
          </a:p>
          <a:p>
            <a:pPr marL="228600" indent="-228600">
              <a:buFont typeface="+mj-lt"/>
              <a:buAutoNum type="arabicPeriod"/>
            </a:pPr>
            <a:r>
              <a:rPr lang="en-AU" dirty="0"/>
              <a:t>However, the use of road safety barriers has historically been reserved for spot treatment when hazardous obstacles and non-traversable roadsides were unable to be removed or corrected.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420194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Today, the treatment of lane departure crashes is being aligned to Safe System principles by prioritising full length, flexible barrier installations over clear zones. Other less forgiving barrier types, such as semi-rigid and rigid barriers, are employed where flexibles barriers are not feasible, such as where large roadside drops are present or where barrier deflection cannot be safely contained.</a:t>
            </a:r>
          </a:p>
          <a:p>
            <a:pPr marL="228600" indent="-228600">
              <a:buFont typeface="+mj-lt"/>
              <a:buAutoNum type="arabicPeriod"/>
            </a:pPr>
            <a:endParaRPr lang="en-AU" dirty="0"/>
          </a:p>
          <a:p>
            <a:pPr marL="228600" indent="-228600">
              <a:buFont typeface="+mj-lt"/>
              <a:buAutoNum type="arabicPeriod"/>
            </a:pPr>
            <a:r>
              <a:rPr lang="en-AU" dirty="0"/>
              <a:t>In order to achieve near Safe System performance, flexible barriers are being employed along both the roadside and centreline for the full length of the roadway. This ensures that any vehicle departure will be captured by the barrier.</a:t>
            </a:r>
          </a:p>
          <a:p>
            <a:pPr marL="228600" indent="-228600">
              <a:buFont typeface="+mj-lt"/>
              <a:buAutoNum type="arabicPeriod"/>
            </a:pPr>
            <a:endParaRPr lang="en-AU" dirty="0"/>
          </a:p>
          <a:p>
            <a:pPr marL="228600" indent="-228600">
              <a:buFont typeface="+mj-lt"/>
              <a:buAutoNum type="arabicPeriod"/>
            </a:pPr>
            <a:r>
              <a:rPr lang="en-AU" dirty="0"/>
              <a:t>Counter to historical practice, well maintained, wide and flat run out areas are utilised only at locations where barrier installation is not feasible.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3634803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Now, we will take a look at barrier design in the context of a primary Safe System treatment.</a:t>
            </a:r>
          </a:p>
        </p:txBody>
      </p:sp>
      <p:sp>
        <p:nvSpPr>
          <p:cNvPr id="4" name="Slide Number Placeholder 3"/>
          <p:cNvSpPr>
            <a:spLocks noGrp="1"/>
          </p:cNvSpPr>
          <p:nvPr>
            <p:ph type="sldNum" sz="quarter" idx="5"/>
          </p:nvPr>
        </p:nvSpPr>
        <p:spPr/>
        <p:txBody>
          <a:bodyPr/>
          <a:lstStyle/>
          <a:p>
            <a:fld id="{50E59ED5-2685-A749-A30B-E5DC3B170F8E}" type="slidenum">
              <a:rPr lang="en-US" smtClean="0"/>
              <a:pPr/>
              <a:t>17</a:t>
            </a:fld>
            <a:endParaRPr lang="en-US"/>
          </a:p>
        </p:txBody>
      </p:sp>
    </p:spTree>
    <p:extLst>
      <p:ext uri="{BB962C8B-B14F-4D97-AF65-F5344CB8AC3E}">
        <p14:creationId xmlns:p14="http://schemas.microsoft.com/office/powerpoint/2010/main" val="230929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An example of primary Safe System design is being standardised by Regional Roads Victoria to guide their high speed road design now and into the future. These standardised designs are based on the context of achieving a fatal and serious injury-free network by 2050, and are based on certain assumptions such as the safety performance of vehicles across the network in 2050. These designs have been created with the recognition that while Safe System performance will take time to achieve, we need to set a tangible target date if it is ever to be achieved. </a:t>
            </a:r>
          </a:p>
          <a:p>
            <a:pPr marL="228600" indent="-228600">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dirty="0">
                <a:solidFill>
                  <a:schemeClr val="tx1"/>
                </a:solidFill>
                <a:effectLst/>
                <a:latin typeface="+mn-lt"/>
                <a:ea typeface="+mn-ea"/>
                <a:cs typeface="+mn-cs"/>
              </a:rPr>
              <a:t>Primary designs are context sensitive, and are based on assumptions of the role and strategic importance of roads now and into the future. Roads of greater importance, such as very high-volume roads and strategic freight routes may receive high levels of infrastructure funding. For roads of lesser importance, infrastructure funding is likely to be scarce and Safe System performance will need to be achieved in other ways.</a:t>
            </a:r>
            <a:endParaRPr lang="en-AU" dirty="0"/>
          </a:p>
          <a:p>
            <a:pPr marL="228600" indent="-228600">
              <a:buAutoNum type="arabicPeriod"/>
            </a:pPr>
            <a:endParaRPr lang="en-AU" dirty="0"/>
          </a:p>
          <a:p>
            <a:pPr marL="228600" indent="-228600">
              <a:buAutoNum type="arabicPeriod"/>
            </a:pPr>
            <a:r>
              <a:rPr lang="en-AU" dirty="0"/>
              <a:t>Travel mode is an important consideration that may dictate changes to standardised design. For example, heavy vehicle routes may require altered barrier design to ensure heavy vehicles departures are contained. Achieving Safe System performance for other modes, such as motorcycles, may not be possible with current knowledge and may require alternative design as this knowledge improves.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18</a:t>
            </a:fld>
            <a:endParaRPr lang="en-US"/>
          </a:p>
        </p:txBody>
      </p:sp>
    </p:spTree>
    <p:extLst>
      <p:ext uri="{BB962C8B-B14F-4D97-AF65-F5344CB8AC3E}">
        <p14:creationId xmlns:p14="http://schemas.microsoft.com/office/powerpoint/2010/main" val="2247152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Transformative works that see route-level implementation of Safe System aligned infrastructure improvements will only be possible for a small proportion of the network. Along these roads, current extra-urban speed limit setting can be upheld to prioritise faster travel times for the high volumes of traffic using these roads. Currently, some strategically important roadways, including the expressways and freeways that carry traffic into and between urban centres and other important locations, are built to such standards.</a:t>
            </a:r>
          </a:p>
          <a:p>
            <a:pPr marL="228600" indent="-228600">
              <a:buAutoNum type="arabicPeriod"/>
            </a:pPr>
            <a:endParaRPr lang="en-AU" dirty="0"/>
          </a:p>
          <a:p>
            <a:pPr marL="228600" indent="-228600">
              <a:buAutoNum type="arabicPeriod"/>
            </a:pPr>
            <a:r>
              <a:rPr lang="en-AU" dirty="0"/>
              <a:t>A high level of design means that flexible barriers will be employed along both the roadside and median to contain all errant vehicles before more severe collisions can occur. Where flexible barriers are not permissible, other barrier types may be used. Hybrid installations, such as using rigid barriers behind flexible barriers to ensure heavy vehicle containment while still providing the most forgiving design for the majority light vehicle users, may also be employed.</a:t>
            </a:r>
          </a:p>
          <a:p>
            <a:pPr marL="228600" indent="-228600">
              <a:buAutoNum type="arabicPeriod"/>
            </a:pPr>
            <a:endParaRPr lang="en-AU" dirty="0"/>
          </a:p>
          <a:p>
            <a:pPr marL="228600" indent="-228600">
              <a:buAutoNum type="arabicPeriod"/>
            </a:pPr>
            <a:r>
              <a:rPr lang="en-AU" dirty="0"/>
              <a:t>One concept of such a roadway has been envisaged through Victoria’s development of a zero death and serious injury strategy. This concept calls for all high-speed multi-lane roadways to be continuously barrier lined, with sealed shoulders and breakdown lanes to reduce the likelihood of lane departures and provide for safe emergency stopping areas outside of travel lanes.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19</a:t>
            </a:fld>
            <a:endParaRPr lang="en-US"/>
          </a:p>
        </p:txBody>
      </p:sp>
    </p:spTree>
    <p:extLst>
      <p:ext uri="{BB962C8B-B14F-4D97-AF65-F5344CB8AC3E}">
        <p14:creationId xmlns:p14="http://schemas.microsoft.com/office/powerpoint/2010/main" val="1980018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A high level of infrastructure design may also be possible along strategically important single-lane regional and rural arterial highways. Where an appropriate level of funding is available, infrastructure improvements can be used to ensure safe travel at high speeds in line with current extra-urban speed limit setting.</a:t>
            </a:r>
          </a:p>
          <a:p>
            <a:pPr marL="228600" indent="-228600">
              <a:buAutoNum type="arabicPeriod"/>
            </a:pPr>
            <a:endParaRPr lang="en-AU" dirty="0"/>
          </a:p>
          <a:p>
            <a:pPr marL="228600" indent="-228600">
              <a:buAutoNum type="arabicPeriod"/>
            </a:pPr>
            <a:r>
              <a:rPr lang="en-AU" dirty="0"/>
              <a:t>Along these roads, roadside and centreline road safety barriers are employed to contain all road departures. Like with higher order roads, flexible barriers are preferred but may be replaced by other barrier types in locations where they are not suitable.</a:t>
            </a:r>
          </a:p>
          <a:p>
            <a:pPr marL="228600" indent="-228600">
              <a:buAutoNum type="arabicPeriod"/>
            </a:pPr>
            <a:endParaRPr lang="en-AU" dirty="0"/>
          </a:p>
          <a:p>
            <a:pPr marL="228600" indent="-228600">
              <a:buAutoNum type="arabicPeriod"/>
            </a:pPr>
            <a:r>
              <a:rPr lang="en-AU" dirty="0"/>
              <a:t>To facilitate passing without placing road users at risk of head-on collisions, passing lanes need to be provided at regular intervals. An example of this concept in practice can be seen with Sweden’s “two plus one” roads, along which passing lanes are continuously provided along alternating directions of the roadway. Regular but not continuous passing lanes may be used where such a high level of provision is not feasible.</a:t>
            </a:r>
          </a:p>
        </p:txBody>
      </p:sp>
      <p:sp>
        <p:nvSpPr>
          <p:cNvPr id="4" name="Slide Number Placeholder 3"/>
          <p:cNvSpPr>
            <a:spLocks noGrp="1"/>
          </p:cNvSpPr>
          <p:nvPr>
            <p:ph type="sldNum" sz="quarter" idx="5"/>
          </p:nvPr>
        </p:nvSpPr>
        <p:spPr/>
        <p:txBody>
          <a:bodyPr/>
          <a:lstStyle/>
          <a:p>
            <a:fld id="{50E59ED5-2685-A749-A30B-E5DC3B170F8E}" type="slidenum">
              <a:rPr lang="en-US" smtClean="0"/>
              <a:pPr/>
              <a:t>20</a:t>
            </a:fld>
            <a:endParaRPr lang="en-US"/>
          </a:p>
        </p:txBody>
      </p:sp>
    </p:spTree>
    <p:extLst>
      <p:ext uri="{BB962C8B-B14F-4D97-AF65-F5344CB8AC3E}">
        <p14:creationId xmlns:p14="http://schemas.microsoft.com/office/powerpoint/2010/main" val="132661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While the scale of transformation required is immense, the scale of road network is even larger and so we will inevitably face the question of in which roads we will choose to invest. Where high levels of financial investment are justified, such as for reasons of traffic volumes, strategic importance of a road, community value or the needs of specific road users, transformative works will be undertaken. For the rest of the network, we must find an alternative solution to providing safe mobility.</a:t>
            </a:r>
          </a:p>
          <a:p>
            <a:pPr marL="228600" indent="-228600">
              <a:buFont typeface="+mj-lt"/>
              <a:buAutoNum type="arabicPeriod"/>
            </a:pPr>
            <a:endParaRPr lang="en-AU" dirty="0"/>
          </a:p>
          <a:p>
            <a:pPr marL="228600" indent="-228600">
              <a:buFont typeface="+mj-lt"/>
              <a:buAutoNum type="arabicPeriod"/>
            </a:pPr>
            <a:r>
              <a:rPr lang="en-AU" dirty="0"/>
              <a:t>For the vast majority of our rural and remote road network, this will mean a reliance on speed management through lower speed limits, enforcement and infrastructure improvements at high risk locations, such as the use of targeted barrier installations. Currently, there remains a large gap between current rural and remote road speeds, and what is safe given the infrastructure and vehicle technologies at our disposal. Public and political attitudes to lowering speed limits, especially where travel distances are great, often mean that speed limit reductions are unpalatable. </a:t>
            </a:r>
          </a:p>
          <a:p>
            <a:pPr marL="228600" indent="-228600">
              <a:buFont typeface="+mj-lt"/>
              <a:buAutoNum type="arabicPeriod"/>
            </a:pPr>
            <a:endParaRPr lang="en-AU" dirty="0"/>
          </a:p>
          <a:p>
            <a:pPr marL="228600" indent="-228600">
              <a:buFont typeface="+mj-lt"/>
              <a:buAutoNum type="arabicPeriod"/>
            </a:pPr>
            <a:r>
              <a:rPr lang="en-AU" dirty="0"/>
              <a:t>However, in the near future, as targeted infrastructure investment continues and vehicle technology improves, achieving safe speeds will become increasingly possible. As an example, through its development of a zero death and serious injury strategy, Victoria has estimated that, by the year 2050, speeds of up to 80 km/h will be safe where head on collisions between passenger vehicles are possible. </a:t>
            </a:r>
          </a:p>
        </p:txBody>
      </p:sp>
      <p:sp>
        <p:nvSpPr>
          <p:cNvPr id="4" name="Slide Number Placeholder 3"/>
          <p:cNvSpPr>
            <a:spLocks noGrp="1"/>
          </p:cNvSpPr>
          <p:nvPr>
            <p:ph type="sldNum" sz="quarter" idx="5"/>
          </p:nvPr>
        </p:nvSpPr>
        <p:spPr/>
        <p:txBody>
          <a:bodyPr/>
          <a:lstStyle/>
          <a:p>
            <a:fld id="{50E59ED5-2685-A749-A30B-E5DC3B170F8E}" type="slidenum">
              <a:rPr lang="en-US" smtClean="0"/>
              <a:pPr/>
              <a:t>21</a:t>
            </a:fld>
            <a:endParaRPr lang="en-US"/>
          </a:p>
        </p:txBody>
      </p:sp>
    </p:spTree>
    <p:extLst>
      <p:ext uri="{BB962C8B-B14F-4D97-AF65-F5344CB8AC3E}">
        <p14:creationId xmlns:p14="http://schemas.microsoft.com/office/powerpoint/2010/main" val="425761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Whatever specific design approach is taken, a socially and politically driven conflict between safety and mobility is likely to endure. Envisioning what constitutes a safe road design is ultimately much easier than finding a solution that satisfies both the desired safety and mobility capacities set by our society.</a:t>
            </a:r>
          </a:p>
          <a:p>
            <a:pPr marL="228600" indent="-228600">
              <a:buFont typeface="+mj-lt"/>
              <a:buAutoNum type="arabicPeriod"/>
            </a:pPr>
            <a:endParaRPr lang="en-AU" dirty="0"/>
          </a:p>
          <a:p>
            <a:pPr marL="228600" indent="-228600">
              <a:buFont typeface="+mj-lt"/>
              <a:buAutoNum type="arabicPeriod"/>
            </a:pPr>
            <a:r>
              <a:rPr lang="en-AU" dirty="0"/>
              <a:t>One avenue for settling this conflict is to employ a practice of safe mobility. This means that mobility becomes a function of safety to ensure that safe road access is always provided. The conflict then becomes one between mobility and financial expenditure.</a:t>
            </a:r>
          </a:p>
          <a:p>
            <a:pPr marL="228600" indent="-228600">
              <a:buFont typeface="+mj-lt"/>
              <a:buAutoNum type="arabicPeriod"/>
            </a:pPr>
            <a:endParaRPr lang="en-AU" dirty="0"/>
          </a:p>
          <a:p>
            <a:pPr marL="228600" indent="-228600">
              <a:buFont typeface="+mj-lt"/>
              <a:buAutoNum type="arabicPeriod"/>
            </a:pPr>
            <a:r>
              <a:rPr lang="en-AU" dirty="0"/>
              <a:t>On high order road where financial outlay can be justified, transformative infrastructure works can be used to maintain safe mobility at higher speeds, such as those in-line with current extra-urban speed limit setting. On low order roads where traffic volumes are limited and costly infrastructure improvements are unable to be funded, speed management must be used to provide safe mobility. This ultimately means lowering speed limits and managing new speed limits in-line with what is survivable in environments where lane departure crashes are permissible.</a:t>
            </a:r>
          </a:p>
          <a:p>
            <a:pPr marL="228600" indent="-228600">
              <a:buFont typeface="+mj-lt"/>
              <a:buAutoNum type="arabicPeriod"/>
            </a:pPr>
            <a:endParaRPr lang="en-AU" dirty="0"/>
          </a:p>
          <a:p>
            <a:pPr marL="228600" indent="-228600">
              <a:buFont typeface="+mj-lt"/>
              <a:buAutoNum type="arabicPeriod"/>
            </a:pPr>
            <a:r>
              <a:rPr lang="en-AU" dirty="0"/>
              <a:t>The most difficult decisions will likely be those along high volume but lower priority routes that do not form a key part of the network strategy. The hard decision of whether to design up in order to allow higher speeds, or reduce speed to ensure safe mobility without extensive infrastructure investment, then becomes a question of social priority where a choice must be made between improving mobility or redirecting funding to other more critical social investments.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22</a:t>
            </a:fld>
            <a:endParaRPr lang="en-US"/>
          </a:p>
        </p:txBody>
      </p:sp>
    </p:spTree>
    <p:extLst>
      <p:ext uri="{BB962C8B-B14F-4D97-AF65-F5344CB8AC3E}">
        <p14:creationId xmlns:p14="http://schemas.microsoft.com/office/powerpoint/2010/main" val="2764807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An example implementation of Safe System aligned roadway design comes in the form of the infrastructure improvements rolled out along a section of the Princes Highway between Longwarry and Traralgon in eastern Victoria. In this case, a transformative approach was taken to secure Safe System performance with regard to lane departure risk while maintaining the mobility expected of such a strategically important roadway.</a:t>
            </a:r>
          </a:p>
          <a:p>
            <a:pPr marL="228600" indent="-228600">
              <a:buAutoNum type="arabicPeriod"/>
            </a:pPr>
            <a:endParaRPr lang="en-AU" dirty="0"/>
          </a:p>
          <a:p>
            <a:pPr marL="228600" indent="-228600">
              <a:buAutoNum type="arabicPeriod"/>
            </a:pPr>
            <a:r>
              <a:rPr lang="en-AU" dirty="0"/>
              <a:t>The works implemented along this route constitute a step change towards harm elimination. Rather than focussing on only the highest risk locations of the route, the entire road environment was transformed to bring safety performance up to Safe System levels.</a:t>
            </a:r>
          </a:p>
          <a:p>
            <a:pPr marL="228600" indent="-228600">
              <a:buAutoNum type="arabicPeriod"/>
            </a:pPr>
            <a:endParaRPr lang="en-AU" dirty="0"/>
          </a:p>
          <a:p>
            <a:pPr marL="228600" indent="-228600">
              <a:buAutoNum type="arabicPeriod"/>
            </a:pPr>
            <a:r>
              <a:rPr lang="en-AU" dirty="0"/>
              <a:t>At the core of this approach was the mass installation of full length roadside and median barriers. Flexible barriers were prioritised and other barriers types where utilised only where flexible barriers were not permissible. </a:t>
            </a:r>
          </a:p>
        </p:txBody>
      </p:sp>
      <p:sp>
        <p:nvSpPr>
          <p:cNvPr id="4" name="Slide Number Placeholder 3"/>
          <p:cNvSpPr>
            <a:spLocks noGrp="1"/>
          </p:cNvSpPr>
          <p:nvPr>
            <p:ph type="sldNum" sz="quarter" idx="5"/>
          </p:nvPr>
        </p:nvSpPr>
        <p:spPr/>
        <p:txBody>
          <a:bodyPr/>
          <a:lstStyle/>
          <a:p>
            <a:fld id="{50E59ED5-2685-A749-A30B-E5DC3B170F8E}" type="slidenum">
              <a:rPr lang="en-US" smtClean="0"/>
              <a:pPr/>
              <a:t>23</a:t>
            </a:fld>
            <a:endParaRPr lang="en-US"/>
          </a:p>
        </p:txBody>
      </p:sp>
    </p:spTree>
    <p:extLst>
      <p:ext uri="{BB962C8B-B14F-4D97-AF65-F5344CB8AC3E}">
        <p14:creationId xmlns:p14="http://schemas.microsoft.com/office/powerpoint/2010/main" val="1934658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Starting in the early 2000, full-length road safety barrier investment was prioritised along the route under the Safe System Road Infrastructure Program, or SSRIP. The progress of barrier installation was modest until funding was attained through the Towards Zero Action Plan in 2017. By 2019, road safety barrier installation should be completed along the vast majority of the route.</a:t>
            </a:r>
          </a:p>
          <a:p>
            <a:pPr marL="228600" indent="-228600">
              <a:buFont typeface="+mj-lt"/>
              <a:buAutoNum type="arabicPeriod"/>
            </a:pPr>
            <a:endParaRPr lang="en-AU" dirty="0"/>
          </a:p>
          <a:p>
            <a:pPr marL="228600" indent="-228600">
              <a:buFont typeface="+mj-lt"/>
              <a:buAutoNum type="arabicPeriod"/>
            </a:pPr>
            <a:r>
              <a:rPr lang="en-AU" dirty="0"/>
              <a:t>In combination with vehicle safety technology improvements and ongoing speed management, it is projected that this section of roadway will be free of fatality and serious injuries by the year 2050 or before. </a:t>
            </a:r>
          </a:p>
        </p:txBody>
      </p:sp>
      <p:sp>
        <p:nvSpPr>
          <p:cNvPr id="4" name="Slide Number Placeholder 3"/>
          <p:cNvSpPr>
            <a:spLocks noGrp="1"/>
          </p:cNvSpPr>
          <p:nvPr>
            <p:ph type="sldNum" sz="quarter" idx="5"/>
          </p:nvPr>
        </p:nvSpPr>
        <p:spPr/>
        <p:txBody>
          <a:bodyPr/>
          <a:lstStyle/>
          <a:p>
            <a:fld id="{50E59ED5-2685-A749-A30B-E5DC3B170F8E}" type="slidenum">
              <a:rPr lang="en-US" smtClean="0"/>
              <a:pPr/>
              <a:t>24</a:t>
            </a:fld>
            <a:endParaRPr lang="en-US"/>
          </a:p>
        </p:txBody>
      </p:sp>
    </p:spTree>
    <p:extLst>
      <p:ext uri="{BB962C8B-B14F-4D97-AF65-F5344CB8AC3E}">
        <p14:creationId xmlns:p14="http://schemas.microsoft.com/office/powerpoint/2010/main" val="103143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While full length barrier installation and speed management constitute the primary approach to achieving Safe System performance, other treatments are available that, while not achieving harm elimination alone, can support the journey towards this goal. </a:t>
            </a:r>
          </a:p>
        </p:txBody>
      </p:sp>
      <p:sp>
        <p:nvSpPr>
          <p:cNvPr id="4" name="Slide Number Placeholder 3"/>
          <p:cNvSpPr>
            <a:spLocks noGrp="1"/>
          </p:cNvSpPr>
          <p:nvPr>
            <p:ph type="sldNum" sz="quarter" idx="5"/>
          </p:nvPr>
        </p:nvSpPr>
        <p:spPr/>
        <p:txBody>
          <a:bodyPr/>
          <a:lstStyle/>
          <a:p>
            <a:fld id="{50E59ED5-2685-A749-A30B-E5DC3B170F8E}" type="slidenum">
              <a:rPr lang="en-US" smtClean="0"/>
              <a:pPr/>
              <a:t>25</a:t>
            </a:fld>
            <a:endParaRPr lang="en-US"/>
          </a:p>
        </p:txBody>
      </p:sp>
    </p:spTree>
    <p:extLst>
      <p:ext uri="{BB962C8B-B14F-4D97-AF65-F5344CB8AC3E}">
        <p14:creationId xmlns:p14="http://schemas.microsoft.com/office/powerpoint/2010/main" val="1250907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Sealed shoulders are one of the most commonly used lane departure treatments across Australian and New Zealand roads. Sealed shoulders provide drivers with room to recover from some lane departures and can therefore reduce the likelihood of lane departure crashes. They are especially effective when combined with driver warning mechanisms such audio tactile line marking.</a:t>
            </a:r>
          </a:p>
          <a:p>
            <a:pPr marL="228600" indent="-228600">
              <a:buAutoNum type="arabicPeriod"/>
            </a:pPr>
            <a:endParaRPr lang="en-AU" dirty="0"/>
          </a:p>
          <a:p>
            <a:pPr marL="228600" indent="-228600">
              <a:buAutoNum type="arabicPeriod"/>
            </a:pPr>
            <a:r>
              <a:rPr lang="en-AU" dirty="0"/>
              <a:t>Centreline audio tactile line markings are another regularly used treatment for reducing the likelihood of lane departures across the centreline of an undivided roadway. These can be combined with wide centrelines to further reduce crash likelihood. Like sealed shoulders, wide centrelines increase the amount of space that a driver has to recover from a lane departure </a:t>
            </a:r>
            <a:r>
              <a:rPr lang="en-AU"/>
              <a:t>before venturing into </a:t>
            </a:r>
            <a:r>
              <a:rPr lang="en-AU" dirty="0"/>
              <a:t>the path of obstacles, which in this case are oncoming vehicles. An additional benefit of wide centrelines is that they provide space for centreline barriers to be retrofitted at a later stage.</a:t>
            </a:r>
          </a:p>
          <a:p>
            <a:pPr marL="228600" indent="-228600">
              <a:buAutoNum type="arabicPeriod"/>
            </a:pPr>
            <a:endParaRPr lang="en-AU" dirty="0"/>
          </a:p>
          <a:p>
            <a:pPr marL="228600" indent="-228600">
              <a:buAutoNum type="arabicPeriod"/>
            </a:pPr>
            <a:r>
              <a:rPr lang="en-AU" dirty="0"/>
              <a:t>Where barriers cannot be employed, high quality, well maintained run off areas reduce the likelihood that lane departures will result in severe outcomes through rolling over or collisions with hazardous objects. Such run out areas also allow sufficient space for barriers to be installed at a later stage.</a:t>
            </a:r>
          </a:p>
        </p:txBody>
      </p:sp>
      <p:sp>
        <p:nvSpPr>
          <p:cNvPr id="4" name="Slide Number Placeholder 3"/>
          <p:cNvSpPr>
            <a:spLocks noGrp="1"/>
          </p:cNvSpPr>
          <p:nvPr>
            <p:ph type="sldNum" sz="quarter" idx="5"/>
          </p:nvPr>
        </p:nvSpPr>
        <p:spPr/>
        <p:txBody>
          <a:bodyPr/>
          <a:lstStyle/>
          <a:p>
            <a:fld id="{50E59ED5-2685-A749-A30B-E5DC3B170F8E}" type="slidenum">
              <a:rPr lang="en-US" smtClean="0"/>
              <a:pPr/>
              <a:t>26</a:t>
            </a:fld>
            <a:endParaRPr lang="en-US"/>
          </a:p>
        </p:txBody>
      </p:sp>
    </p:spTree>
    <p:extLst>
      <p:ext uri="{BB962C8B-B14F-4D97-AF65-F5344CB8AC3E}">
        <p14:creationId xmlns:p14="http://schemas.microsoft.com/office/powerpoint/2010/main" val="1257586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There are many other treatments that can help reduce the risk of crashes. It is important to remember that most of these work on reducing likelihood but do not affect the consequences of crashes when they occur. Most good road design practices will to some extent benefit road safety, but will not lead to the elimination of fatal and serious injuries. Good road design is about achieving at least a minimum standard across the entire network and treating sub-standard locations that pose a heightened risk to those traversing their locations. However, to achieve Safe System performance, we will need to look past these historical practices as the only form of intervention.</a:t>
            </a:r>
          </a:p>
          <a:p>
            <a:pPr marL="228600" indent="-228600">
              <a:buFont typeface="+mj-lt"/>
              <a:buAutoNum type="arabicPeriod"/>
            </a:pPr>
            <a:endParaRPr lang="en-AU" dirty="0"/>
          </a:p>
          <a:p>
            <a:pPr marL="228600" indent="-228600">
              <a:buFont typeface="+mj-lt"/>
              <a:buAutoNum type="arabicPeriod"/>
            </a:pPr>
            <a:r>
              <a:rPr lang="en-AU" dirty="0"/>
              <a:t>Beyond conventional practices, a number of technologically-based solutions are coming to market and may prove to be viable supporting treatments. Vehicle activated signs are becoming more prevalent as a cost-efficient treatment at high-risk locations such as rural intersections and out of context curves on high speed roads. One such device first implemented in New Zealand and known as the rural intersection active warning system, or RIAWS, is activated by side road traffic and warns drivers along the main road that a vehicle is about to enter the roadway. A modified version reduces the speed limit along the main road when side road traffic triggers the system. This technology is being trialled in Victoria and South Australia, and has shown promising results for reducing vehicle speeds through intersections when side road traffic is present. </a:t>
            </a:r>
          </a:p>
        </p:txBody>
      </p:sp>
      <p:sp>
        <p:nvSpPr>
          <p:cNvPr id="4" name="Slide Number Placeholder 3"/>
          <p:cNvSpPr>
            <a:spLocks noGrp="1"/>
          </p:cNvSpPr>
          <p:nvPr>
            <p:ph type="sldNum" sz="quarter" idx="5"/>
          </p:nvPr>
        </p:nvSpPr>
        <p:spPr/>
        <p:txBody>
          <a:bodyPr/>
          <a:lstStyle/>
          <a:p>
            <a:fld id="{50E59ED5-2685-A749-A30B-E5DC3B170F8E}" type="slidenum">
              <a:rPr lang="en-US" smtClean="0"/>
              <a:pPr/>
              <a:t>27</a:t>
            </a:fld>
            <a:endParaRPr lang="en-US"/>
          </a:p>
        </p:txBody>
      </p:sp>
    </p:spTree>
    <p:extLst>
      <p:ext uri="{BB962C8B-B14F-4D97-AF65-F5344CB8AC3E}">
        <p14:creationId xmlns:p14="http://schemas.microsoft.com/office/powerpoint/2010/main" val="2378452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Considerations outside of the infrastructure realm offer varying degrees of promise for reducing the harm that is being created on our roads. Speed enforcement is likely to remain a key tool for maintaining safe mobility. The role of speed enforcement will need to be carefully considered as it will not alone solve the problem. Speed enforcement is likely to be of greatest benefit where it can help maintain speeds within a reasonable envelope and reinforce the setting of speed limits. A key improvement to speed enforcement could be the use of mobile point-to-point speed cameras, which may help fill the gap of enforcement along lower order regional and rural roads.</a:t>
            </a:r>
          </a:p>
          <a:p>
            <a:pPr marL="228600" indent="-228600">
              <a:buAutoNum type="arabicPeriod"/>
            </a:pPr>
            <a:endParaRPr lang="en-AU" dirty="0"/>
          </a:p>
          <a:p>
            <a:pPr marL="228600" indent="-228600">
              <a:buAutoNum type="arabicPeriod"/>
            </a:pPr>
            <a:r>
              <a:rPr lang="en-AU" dirty="0"/>
              <a:t>Autonomous vehicle technology is fast gaining pace. A key limitation of autonomous vehicles is looking to be the road environment along which they are travelling. Autonomous technology requires consistent and easy to read road environments to be effective. A key challenge for road system managers will be to implement and maintain delineation, signage and overall road environment design that is compatible with autonomous vehicles.</a:t>
            </a:r>
          </a:p>
          <a:p>
            <a:pPr marL="228600" indent="-228600">
              <a:buAutoNum type="arabicPeriod"/>
            </a:pPr>
            <a:endParaRPr lang="en-AU" dirty="0"/>
          </a:p>
          <a:p>
            <a:pPr marL="228600" indent="-228600">
              <a:buAutoNum type="arabicPeriod"/>
            </a:pPr>
            <a:r>
              <a:rPr lang="en-AU" dirty="0"/>
              <a:t>A key part of the Safe System is acknowledging the limitations of humans and designing a road transportation system that considers these limitations. Further consideration of human needs and limitations will play a part in a Safe System. As well as design that is accepting of human error, which play a core role of Safe System-aligned design, is design that helps to reduce human error. An example of this type of design is regularly spaced rest areas along long distance rural routes to help alleviate the effects of driver fatigue.</a:t>
            </a:r>
          </a:p>
        </p:txBody>
      </p:sp>
      <p:sp>
        <p:nvSpPr>
          <p:cNvPr id="4" name="Slide Number Placeholder 3"/>
          <p:cNvSpPr>
            <a:spLocks noGrp="1"/>
          </p:cNvSpPr>
          <p:nvPr>
            <p:ph type="sldNum" sz="quarter" idx="5"/>
          </p:nvPr>
        </p:nvSpPr>
        <p:spPr/>
        <p:txBody>
          <a:bodyPr/>
          <a:lstStyle/>
          <a:p>
            <a:fld id="{50E59ED5-2685-A749-A30B-E5DC3B170F8E}" type="slidenum">
              <a:rPr lang="en-US" smtClean="0"/>
              <a:pPr/>
              <a:t>28</a:t>
            </a:fld>
            <a:endParaRPr lang="en-US"/>
          </a:p>
        </p:txBody>
      </p:sp>
    </p:spTree>
    <p:extLst>
      <p:ext uri="{BB962C8B-B14F-4D97-AF65-F5344CB8AC3E}">
        <p14:creationId xmlns:p14="http://schemas.microsoft.com/office/powerpoint/2010/main" val="3513316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Firstly, let’s take a look at how harm from lane departures occurs.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198277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Road departure crashes are a substantial problem and one of the main contributors to harm on our roads. Road departures occur when a vehicles leaves its lane and collides with a vehicle in another lane, an object on the roadside, or rolls over as it departs the lane. </a:t>
            </a:r>
          </a:p>
          <a:p>
            <a:pPr marL="228600" indent="-228600">
              <a:buFont typeface="+mj-lt"/>
              <a:buAutoNum type="arabicPeriod"/>
            </a:pPr>
            <a:endParaRPr lang="en-AU" dirty="0"/>
          </a:p>
          <a:p>
            <a:pPr marL="228600" indent="-228600">
              <a:buFont typeface="+mj-lt"/>
              <a:buAutoNum type="arabicPeriod"/>
            </a:pPr>
            <a:r>
              <a:rPr lang="en-AU" dirty="0"/>
              <a:t>Fuelled by high speeds and long travel distances, road departures represent the majority of fatal and serious injury crashes in rural and remote areas. Exposure plays a large role in dictating where these crashes will occur, with many situated on arterial highways carrying the majority of traffic. Here, we see an about 15 km section of both the </a:t>
            </a:r>
            <a:r>
              <a:rPr lang="en-AU" dirty="0" err="1"/>
              <a:t>Horrocks</a:t>
            </a:r>
            <a:r>
              <a:rPr lang="en-AU" dirty="0"/>
              <a:t> and Barrier Highways north of Adelaide, in South Australia, which together serve both as important tourist and freight links. Here we can see a number of hit fixed object crashes, resulting in both hospitalisation, represented by the dots in red, and fatalities, represented by the dots in black, that occurred in the ten-year period from 2009 to 2018. </a:t>
            </a:r>
          </a:p>
          <a:p>
            <a:pPr marL="228600" indent="-228600">
              <a:buFont typeface="+mj-lt"/>
              <a:buAutoNum type="arabicPeriod"/>
            </a:pPr>
            <a:endParaRPr lang="en-AU" dirty="0"/>
          </a:p>
          <a:p>
            <a:pPr marL="228600" indent="-228600">
              <a:buFont typeface="+mj-lt"/>
              <a:buAutoNum type="arabicPeriod"/>
            </a:pPr>
            <a:r>
              <a:rPr lang="en-AU" dirty="0"/>
              <a:t>Often overlooked, road departure crashes also represent a substantial part of the harm problem in urban areas. The answers for mitigating harm caused by road departures in urban areas are often less clear than the answers for rural and remote areas. In the right image, we can see a map of hit fixed object crashes over a 10 square kilometre area of Adelaide’s inner western suburbs. Most of the injury crashes seen here have occurred on arterial and distributor roads, where speeds and traffic volumes are higher, with a mix of crashes at midblock and intersection locations.</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4807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Most road departures end with little seriousness with respect to the outcomes. Either the driver of the vehicle is able to recover the errant vehicle or the vehicle stops before any obstacles or other vehicles are hit.</a:t>
            </a:r>
          </a:p>
          <a:p>
            <a:pPr marL="228600" indent="-228600">
              <a:buFont typeface="+mj-lt"/>
              <a:buAutoNum type="arabicPeriod"/>
            </a:pPr>
            <a:endParaRPr lang="en-AU" dirty="0"/>
          </a:p>
          <a:p>
            <a:pPr marL="228600" indent="-228600">
              <a:buFont typeface="+mj-lt"/>
              <a:buAutoNum type="arabicPeriod"/>
            </a:pPr>
            <a:r>
              <a:rPr lang="en-AU" dirty="0"/>
              <a:t>Harm occurs when a driver is unable recover the errant vehicle, or is unable to do so in time. The first mechanism for harm is a head-on collision with another vehicle. This occurs when an errant vehicle crosses paths with another vehicle travelling in another lane, coming in the opposing direction. This can occur even when the road is divided by a median. Head-on crashes can also occur when a vehicle is overtaking and is required to travel along the opposition direction lane to do so. The generally high severity of these crashes is due to the often very high relative speed of the colliding vehicles.</a:t>
            </a:r>
          </a:p>
          <a:p>
            <a:pPr marL="228600" indent="-228600">
              <a:buFont typeface="+mj-lt"/>
              <a:buAutoNum type="arabicPeriod"/>
            </a:pPr>
            <a:endParaRPr lang="en-AU" dirty="0"/>
          </a:p>
          <a:p>
            <a:pPr marL="228600" indent="-228600">
              <a:buFont typeface="+mj-lt"/>
              <a:buAutoNum type="arabicPeriod"/>
            </a:pPr>
            <a:r>
              <a:rPr lang="en-AU" dirty="0"/>
              <a:t>Harm can also occur when an errant vehicle leaves the road and strikes a roadside object. Non-frangible objects, those that for all intents and purposes do not move when struck, are the most likely to cause severe outcomes.</a:t>
            </a:r>
          </a:p>
          <a:p>
            <a:pPr marL="228600" indent="-228600">
              <a:buFont typeface="+mj-lt"/>
              <a:buAutoNum type="arabicPeriod"/>
            </a:pPr>
            <a:endParaRPr lang="en-AU" dirty="0"/>
          </a:p>
          <a:p>
            <a:pPr marL="228600" indent="-228600">
              <a:buFont typeface="+mj-lt"/>
              <a:buAutoNum type="arabicPeriod"/>
            </a:pPr>
            <a:r>
              <a:rPr lang="en-AU" dirty="0"/>
              <a:t>When a vehicle leaves the road, harm can occur even when an object is not struck. Roll overs occur when a vehicle “trips” and rolls onto its side or roof. A tripping mechanism can be anything from the road surface to a curb to uneven roadside ground. Vehicles with higher centres of gravity are more prone to rolling over. Heavy vehicles can even roll over without loosing control – the forces exerted on a heavy vehicle when cornering can be enough to cause it to tip.</a:t>
            </a:r>
          </a:p>
          <a:p>
            <a:pPr marL="228600" indent="-228600">
              <a:buFont typeface="+mj-lt"/>
              <a:buAutoNum type="arabicPeriod"/>
            </a:pPr>
            <a:endParaRPr lang="en-AU" dirty="0"/>
          </a:p>
          <a:p>
            <a:pPr marL="228600" indent="-228600">
              <a:buFont typeface="+mj-lt"/>
              <a:buAutoNum type="arabicPeriod"/>
            </a:pPr>
            <a:r>
              <a:rPr lang="en-AU" dirty="0"/>
              <a:t>Rear-end crashes, though not normally due to lane departures, are another mechanism for harm prevalent in urban areas. While most rear end crashes result in low severity outcomes, the sheer number of these crashes has led them to contribute meaningfully to the number of deaths and serious injuries on our roads.     </a:t>
            </a:r>
          </a:p>
          <a:p>
            <a:pPr marL="0" indent="0">
              <a:buNone/>
            </a:pPr>
            <a:endParaRPr lang="en-AU" dirty="0"/>
          </a:p>
          <a:p>
            <a:pPr marL="0" indent="0">
              <a:buNone/>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2760246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mechanisms for lane departures can differ between situations. In general, they either can occur as a drift-off, where the vehicle departs the lane in a controlled manner, or as a yaw, where the vehicle quickly becomes uncontrolled and acts largely free of the driver’s inputs.</a:t>
            </a:r>
          </a:p>
          <a:p>
            <a:pPr marL="228600" indent="-228600">
              <a:buFont typeface="+mj-lt"/>
              <a:buAutoNum type="arabicPeriod"/>
            </a:pPr>
            <a:endParaRPr lang="en-AU" dirty="0"/>
          </a:p>
          <a:p>
            <a:pPr marL="228600" indent="-228600">
              <a:buFont typeface="+mj-lt"/>
              <a:buAutoNum type="arabicPeriod"/>
            </a:pPr>
            <a:r>
              <a:rPr lang="en-AU" dirty="0"/>
              <a:t>The first scenario, a drift-off, occurs when the driver is in some way distracted and allows the vehicle to depart the lane. At this stage, the vehicle is still controllable but the driver is not using this control to keep the vehicle within its lane. Compared to a yaw, a drift-off scenario still provides scope for the driver to retain control and correct the vehicle’s path. Generally, successful regain of control will require progressive brake and steering inputs. If this is done before colliding with another object, such as a roadside hazard or another vehicle, a crash can be avoided.</a:t>
            </a:r>
          </a:p>
          <a:p>
            <a:pPr marL="228600" indent="-228600">
              <a:buFont typeface="+mj-lt"/>
              <a:buAutoNum type="arabicPeriod"/>
            </a:pPr>
            <a:endParaRPr lang="en-AU" dirty="0"/>
          </a:p>
          <a:p>
            <a:pPr marL="228600" indent="-228600">
              <a:buFont typeface="+mj-lt"/>
              <a:buAutoNum type="arabicPeriod"/>
            </a:pPr>
            <a:r>
              <a:rPr lang="en-AU" dirty="0"/>
              <a:t>The second scenario is a yaw. A yaw occurs when the driver has lost control of the vehicle and it begins to spin around its vertical axis. Yaw scenarios can result from unsuccessful recovery of a drift-off scenario or from an evasive manoeuvre, such as to avoid an animal on the roadway or another vehicle that has entered the vehicle’s lane. Yaw scenarios are generally not recoverable by a driver, but may be prevented by electronic stability control if fitted to the vehicle.</a:t>
            </a:r>
          </a:p>
          <a:p>
            <a:pPr marL="228600" indent="-228600">
              <a:buFont typeface="+mj-lt"/>
              <a:buAutoNum type="arabicPeriod"/>
            </a:pPr>
            <a:endParaRPr lang="en-AU" dirty="0"/>
          </a:p>
          <a:p>
            <a:pPr marL="228600" indent="-228600">
              <a:buFont typeface="+mj-lt"/>
              <a:buAutoNum type="arabicPeriod"/>
            </a:pPr>
            <a:r>
              <a:rPr lang="en-AU" dirty="0"/>
              <a:t>Both drift-off and yaw scenarios can result in either a head on crash with another vehicle or a run off road crash that results in a roll over or collision with a hazardous object. While the risk of a lane departure may seem more prevalent around horizontal curves, they are also likely to occur on straight sections of road, where a lack of concentration for only a few seconds can lead to a drift off scenario. It is important to remember that once a yaw occurs, a vehicle is likely to traverse the centre line of an undivided roadway, even if the final crash occurs on the left side of the road. This scenario is referred to as a double yaw and is a common mechanism for run off road crashes to the left side of the roadway.</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69728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we have discussed, lane departures can lead to either head on or run off road type crashes. Whether a lane departure results in a head on or run off road crash is dependent on whether a vehicle travelling in the opposing direction is present or not at the time of the loss of control. For this reason, the relative risk of either a head on or run off road outcome is highly dependent on the volume of traffic using the road. A New Zealand study found that while the rate of head on crashes per kilometre of roadway increased in a linear relationship with traffic volume, the rate of run off road crashes increased in a logarithmic relationship, so that the relative likelihood of a head on crash was greater once a threshold volume was reached.</a:t>
            </a:r>
          </a:p>
          <a:p>
            <a:pPr marL="228600" indent="-228600">
              <a:buFont typeface="+mj-lt"/>
              <a:buAutoNum type="arabicPeriod"/>
            </a:pPr>
            <a:endParaRPr lang="en-AU" dirty="0"/>
          </a:p>
          <a:p>
            <a:pPr marL="228600" indent="-228600">
              <a:buFont typeface="+mj-lt"/>
              <a:buAutoNum type="arabicPeriod"/>
            </a:pPr>
            <a:r>
              <a:rPr lang="en-AU" dirty="0"/>
              <a:t>The relationship between traffic volume and the rate of head on crashes means that they can become a substantial issue as traffic volume increases. The need for centreline protection is exacerbated by the fact that most run off road crashes involve a centreline incursion. All run off road to the right crashes involve a vehicle crossing the centreline, as do a substantial proportion of run off road to the left crashes. This is because a key mechanism for run off road to the left crashes is the double yaw, where a vehicle crossed the centreline before departing the roadway to the left.</a:t>
            </a:r>
          </a:p>
          <a:p>
            <a:pPr marL="228600" indent="-228600">
              <a:buFont typeface="+mj-lt"/>
              <a:buAutoNum type="arabicPeriod"/>
            </a:pPr>
            <a:endParaRPr lang="en-AU" dirty="0"/>
          </a:p>
          <a:p>
            <a:pPr marL="228600" indent="-228600">
              <a:buFont typeface="+mj-lt"/>
              <a:buAutoNum type="arabicPeriod"/>
            </a:pPr>
            <a:r>
              <a:rPr lang="en-AU" dirty="0"/>
              <a:t>Unfortunately, most rural roads in Australia and New Zealand are poorly designed to cope with crashes that involve a centreline incursion. At best, most roads involve some type of roadside barrier to help mitigate run off road impacts. In comparison, centreline protection would enable mitigation of almost all head on and run off road to the right crashes, as well as a substantial proportion of run off road to the left crashes. This is achieved by a centreline barrier that can capture a vehicle before it yaws off to the left and departs the roadway.</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358669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Now that we understand the core mechanisms of lane departure crashes, let’s look at the two main ways of treatment, road safety barriers and clear zones.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2634532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Clear zones are flat areas of ground, free from obstacles, that flank the side of a roadway. They provide space for an errant vehicle to slow down and stop before colliding with any hazardous objects, thereby averting a potentially severe run off road crash and instead resulting in a loss of control incident from which a driver may potentially be able to drive away. In Australia and New Zealand, Austroads guidance recommends clear zone widths dependent on adjacent roadway’s design speed, traffic volume and the lateral slope of the clear zone.</a:t>
            </a:r>
          </a:p>
          <a:p>
            <a:pPr marL="228600" indent="-228600">
              <a:buFont typeface="+mj-lt"/>
              <a:buAutoNum type="arabicPeriod"/>
            </a:pPr>
            <a:endParaRPr lang="en-AU" dirty="0"/>
          </a:p>
          <a:p>
            <a:pPr marL="228600" indent="-228600">
              <a:buFont typeface="+mj-lt"/>
              <a:buAutoNum type="arabicPeriod"/>
            </a:pPr>
            <a:r>
              <a:rPr lang="en-AU" dirty="0"/>
              <a:t>In practice, clear zones rarely conform to ideal standards. In all but the best maintained motorway and arterial rural road environments, roadsides are often maintained well below the recommended clear zone standards. Common issues are reduced clear zone width, hazardous obstacles within the clear zone and low quality ground preparation. Maintaining these facilities to recommended levels can be prohibitively expensive and can require land acquisition and clearing intruding into adjacent private land or within the roadside vegetated roadside reserve that, in agricultural areas, can form a substantial part of the habitable environment for wild animals.</a:t>
            </a:r>
          </a:p>
          <a:p>
            <a:pPr marL="228600" indent="-228600">
              <a:buFont typeface="+mj-lt"/>
              <a:buAutoNum type="arabicPeriod"/>
            </a:pPr>
            <a:endParaRPr lang="en-AU" dirty="0"/>
          </a:p>
          <a:p>
            <a:pPr marL="228600" indent="-228600">
              <a:buFont typeface="+mj-lt"/>
              <a:buAutoNum type="arabicPeriod"/>
            </a:pPr>
            <a:r>
              <a:rPr lang="en-AU" dirty="0"/>
              <a:t>Poor ground quality can be a core issue with clear zones and may lead to high severity roll over crashes. Soft ground material, ruts and low lying obstacles such as drainage pits can all lead to tripping hazards that may result in a roll over. The quality of clear zone required to prevent a roll over can be underestimated and seemingly well maintained clear zones, such as the one pictured here, can initiate roll overs.</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3822955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1647CA5D-2A6E-4180-A2FE-0E3F73B20C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BF9518AA-9765-4BF9-B2DA-C4B21E0F95A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60E3A39E-8080-42A6-8F50-2BC4EB1107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94A128E8-7478-4B19-BB68-0F321DACEB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AE8AF60A-746D-4F12-B008-5D65BD4444A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D13DCA1B-7A9D-4F32-B66B-3A64EFF1CAB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 xmlns:ahyp="http://schemas.microsoft.com/office/drawing/2018/hyperlinkcolor"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3, Snippet 3</a:t>
            </a:r>
          </a:p>
        </p:txBody>
      </p:sp>
      <p:sp>
        <p:nvSpPr>
          <p:cNvPr id="16" name="TextBox 15">
            <a:extLst>
              <a:ext uri="{FF2B5EF4-FFF2-40B4-BE49-F238E27FC236}">
                <a16:creationId xmlns:a16="http://schemas.microsoft.com/office/drawing/2014/main" id="{DA03F0B8-0143-4BF7-89C7-9688553A7CA8}"/>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272396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B20CDE4-AC02-4FB2-A6B4-83CD96EA7EF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B4498F3F-6DFB-410B-AAA8-EB42187658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D8020966-BFC0-4236-B1DD-0037B3378177}"/>
              </a:ext>
            </a:extLst>
          </p:cNvPr>
          <p:cNvSpPr>
            <a:spLocks noGrp="1"/>
          </p:cNvSpPr>
          <p:nvPr>
            <p:ph type="ftr" sz="quarter" idx="12"/>
          </p:nvPr>
        </p:nvSpPr>
        <p:spPr>
          <a:xfrm>
            <a:off x="628650" y="6218334"/>
            <a:ext cx="3086100" cy="365125"/>
          </a:xfrm>
        </p:spPr>
        <p:txBody>
          <a:bodyPr/>
          <a:lstStyle/>
          <a:p>
            <a:r>
              <a:rPr lang="en-US" dirty="0"/>
              <a:t>Module 3, Snippet 3</a:t>
            </a:r>
          </a:p>
        </p:txBody>
      </p:sp>
    </p:spTree>
    <p:extLst>
      <p:ext uri="{BB962C8B-B14F-4D97-AF65-F5344CB8AC3E}">
        <p14:creationId xmlns:p14="http://schemas.microsoft.com/office/powerpoint/2010/main" val="363100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3, Snippet 3</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7">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5832536"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547449" y="1549592"/>
            <a:ext cx="1967901" cy="131844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628649" y="2958874"/>
            <a:ext cx="7886701" cy="2942057"/>
          </a:xfrm>
        </p:spPr>
        <p:txBody>
          <a:bodyPr/>
          <a:lstStyle/>
          <a:p>
            <a:endParaRPr lang="en-AU"/>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086653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3</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64" r:id="rId3"/>
    <p:sldLayoutId id="2147483662" r:id="rId4"/>
    <p:sldLayoutId id="2147483665" r:id="rId5"/>
    <p:sldLayoutId id="2147483666" r:id="rId6"/>
    <p:sldLayoutId id="2147483669" r:id="rId7"/>
    <p:sldLayoutId id="2147483674" r:id="rId8"/>
    <p:sldLayoutId id="2147483675"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21.mp3"/><Relationship Id="rId7" Type="http://schemas.openxmlformats.org/officeDocument/2006/relationships/slideLayout" Target="../slideLayouts/slideLayout8.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audio" Target="../media/media22.mp3"/><Relationship Id="rId11" Type="http://schemas.openxmlformats.org/officeDocument/2006/relationships/image" Target="../media/image8.png"/><Relationship Id="rId5" Type="http://schemas.microsoft.com/office/2007/relationships/media" Target="../media/media22.mp3"/><Relationship Id="rId10" Type="http://schemas.openxmlformats.org/officeDocument/2006/relationships/image" Target="../media/image18.jpeg"/><Relationship Id="rId4" Type="http://schemas.openxmlformats.org/officeDocument/2006/relationships/audio" Target="../media/media21.mp3"/><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4.mp3"/><Relationship Id="rId7" Type="http://schemas.openxmlformats.org/officeDocument/2006/relationships/image" Target="../media/image19.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audio" Target="../media/media24.mp3"/></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6.mp3"/><Relationship Id="rId7" Type="http://schemas.openxmlformats.org/officeDocument/2006/relationships/image" Target="../media/image20.emf"/><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audio" Target="../media/media26.mp3"/></Relationships>
</file>

<file path=ppt/slides/_rels/slide13.xml.rels><?xml version="1.0" encoding="UTF-8" standalone="yes"?>
<Relationships xmlns="http://schemas.openxmlformats.org/package/2006/relationships"><Relationship Id="rId8" Type="http://schemas.openxmlformats.org/officeDocument/2006/relationships/audio" Target="../media/media30.mp3"/><Relationship Id="rId13" Type="http://schemas.openxmlformats.org/officeDocument/2006/relationships/image" Target="../media/image8.png"/><Relationship Id="rId3" Type="http://schemas.microsoft.com/office/2007/relationships/media" Target="../media/media28.mp3"/><Relationship Id="rId7" Type="http://schemas.microsoft.com/office/2007/relationships/media" Target="../media/media30.mp3"/><Relationship Id="rId12" Type="http://schemas.openxmlformats.org/officeDocument/2006/relationships/image" Target="../media/image22.jpe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29.mp3"/><Relationship Id="rId11" Type="http://schemas.openxmlformats.org/officeDocument/2006/relationships/image" Target="../media/image21.jpeg"/><Relationship Id="rId5" Type="http://schemas.microsoft.com/office/2007/relationships/media" Target="../media/media29.mp3"/><Relationship Id="rId10" Type="http://schemas.openxmlformats.org/officeDocument/2006/relationships/notesSlide" Target="../notesSlides/notesSlide12.xml"/><Relationship Id="rId4" Type="http://schemas.openxmlformats.org/officeDocument/2006/relationships/audio" Target="../media/media28.mp3"/><Relationship Id="rId9"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32.mp3"/><Relationship Id="rId7" Type="http://schemas.openxmlformats.org/officeDocument/2006/relationships/slideLayout" Target="../slideLayouts/slideLayout10.xml"/><Relationship Id="rId12" Type="http://schemas.openxmlformats.org/officeDocument/2006/relationships/image" Target="../media/image8.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audio" Target="../media/media33.mp3"/><Relationship Id="rId11" Type="http://schemas.openxmlformats.org/officeDocument/2006/relationships/image" Target="../media/image25.png"/><Relationship Id="rId5" Type="http://schemas.microsoft.com/office/2007/relationships/media" Target="../media/media33.mp3"/><Relationship Id="rId10" Type="http://schemas.openxmlformats.org/officeDocument/2006/relationships/image" Target="../media/image24.jpeg"/><Relationship Id="rId4" Type="http://schemas.openxmlformats.org/officeDocument/2006/relationships/audio" Target="../media/media32.mp3"/><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audio" Target="../media/media37.mp3"/><Relationship Id="rId13" Type="http://schemas.openxmlformats.org/officeDocument/2006/relationships/image" Target="../media/image8.png"/><Relationship Id="rId3" Type="http://schemas.microsoft.com/office/2007/relationships/media" Target="../media/media35.mp3"/><Relationship Id="rId7" Type="http://schemas.microsoft.com/office/2007/relationships/media" Target="../media/media37.mp3"/><Relationship Id="rId12" Type="http://schemas.openxmlformats.org/officeDocument/2006/relationships/image" Target="../media/image2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audio" Target="../media/media36.mp3"/><Relationship Id="rId11" Type="http://schemas.openxmlformats.org/officeDocument/2006/relationships/image" Target="../media/image26.png"/><Relationship Id="rId5" Type="http://schemas.microsoft.com/office/2007/relationships/media" Target="../media/media36.mp3"/><Relationship Id="rId10" Type="http://schemas.openxmlformats.org/officeDocument/2006/relationships/notesSlide" Target="../notesSlides/notesSlide14.xml"/><Relationship Id="rId4" Type="http://schemas.openxmlformats.org/officeDocument/2006/relationships/audio" Target="../media/media35.mp3"/><Relationship Id="rId9"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39.mp3"/><Relationship Id="rId7" Type="http://schemas.openxmlformats.org/officeDocument/2006/relationships/slideLayout" Target="../slideLayouts/slideLayout5.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audio" Target="../media/media40.m4a"/><Relationship Id="rId11" Type="http://schemas.openxmlformats.org/officeDocument/2006/relationships/image" Target="../media/image8.png"/><Relationship Id="rId5" Type="http://schemas.microsoft.com/office/2007/relationships/media" Target="../media/media40.m4a"/><Relationship Id="rId10" Type="http://schemas.openxmlformats.org/officeDocument/2006/relationships/image" Target="../media/image29.png"/><Relationship Id="rId4" Type="http://schemas.openxmlformats.org/officeDocument/2006/relationships/audio" Target="../media/media39.mp3"/><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43.mp3"/><Relationship Id="rId7" Type="http://schemas.openxmlformats.org/officeDocument/2006/relationships/slideLayout" Target="../slideLayouts/slideLayout10.xml"/><Relationship Id="rId12" Type="http://schemas.openxmlformats.org/officeDocument/2006/relationships/image" Target="../media/image8.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audio" Target="../media/media44.mp3"/><Relationship Id="rId11" Type="http://schemas.openxmlformats.org/officeDocument/2006/relationships/image" Target="../media/image32.jpeg"/><Relationship Id="rId5" Type="http://schemas.microsoft.com/office/2007/relationships/media" Target="../media/media44.mp3"/><Relationship Id="rId10" Type="http://schemas.openxmlformats.org/officeDocument/2006/relationships/image" Target="../media/image31.jpeg"/><Relationship Id="rId4" Type="http://schemas.openxmlformats.org/officeDocument/2006/relationships/audio" Target="../media/media43.mp3"/><Relationship Id="rId9"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46.mp3"/><Relationship Id="rId7" Type="http://schemas.openxmlformats.org/officeDocument/2006/relationships/slideLayout" Target="../slideLayouts/slideLayout9.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audio" Target="../media/media47.mp3"/><Relationship Id="rId5" Type="http://schemas.microsoft.com/office/2007/relationships/media" Target="../media/media47.mp3"/><Relationship Id="rId10" Type="http://schemas.openxmlformats.org/officeDocument/2006/relationships/image" Target="../media/image8.png"/><Relationship Id="rId4" Type="http://schemas.openxmlformats.org/officeDocument/2006/relationships/audio" Target="../media/media46.mp3"/><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microsoft.com/office/2007/relationships/media" Target="../media/media49.mp3"/><Relationship Id="rId7" Type="http://schemas.openxmlformats.org/officeDocument/2006/relationships/slideLayout" Target="../slideLayouts/slideLayout9.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audio" Target="../media/media50.mp3"/><Relationship Id="rId5" Type="http://schemas.microsoft.com/office/2007/relationships/media" Target="../media/media50.mp3"/><Relationship Id="rId10" Type="http://schemas.openxmlformats.org/officeDocument/2006/relationships/image" Target="../media/image8.png"/><Relationship Id="rId4" Type="http://schemas.openxmlformats.org/officeDocument/2006/relationships/audio" Target="../media/media49.mp3"/><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microsoft.com/office/2007/relationships/media" Target="../media/media52.mp3"/><Relationship Id="rId7" Type="http://schemas.openxmlformats.org/officeDocument/2006/relationships/slideLayout" Target="../slideLayouts/slideLayout9.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audio" Target="../media/media53.mp3"/><Relationship Id="rId5" Type="http://schemas.microsoft.com/office/2007/relationships/media" Target="../media/media53.mp3"/><Relationship Id="rId10" Type="http://schemas.openxmlformats.org/officeDocument/2006/relationships/image" Target="../media/image8.png"/><Relationship Id="rId4" Type="http://schemas.openxmlformats.org/officeDocument/2006/relationships/audio" Target="../media/media52.mp3"/><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audio" Target="../media/media57.mp3"/><Relationship Id="rId13" Type="http://schemas.openxmlformats.org/officeDocument/2006/relationships/image" Target="../media/image8.png"/><Relationship Id="rId3" Type="http://schemas.microsoft.com/office/2007/relationships/media" Target="../media/media55.mp3"/><Relationship Id="rId7" Type="http://schemas.microsoft.com/office/2007/relationships/media" Target="../media/media57.mp3"/><Relationship Id="rId12" Type="http://schemas.openxmlformats.org/officeDocument/2006/relationships/image" Target="../media/image37.jpeg"/><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audio" Target="../media/media56.mp3"/><Relationship Id="rId11" Type="http://schemas.openxmlformats.org/officeDocument/2006/relationships/image" Target="../media/image36.jpeg"/><Relationship Id="rId5" Type="http://schemas.microsoft.com/office/2007/relationships/media" Target="../media/media56.mp3"/><Relationship Id="rId10" Type="http://schemas.openxmlformats.org/officeDocument/2006/relationships/notesSlide" Target="../notesSlides/notesSlide21.xml"/><Relationship Id="rId4" Type="http://schemas.openxmlformats.org/officeDocument/2006/relationships/audio" Target="../media/media55.mp3"/><Relationship Id="rId9"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59.mp3"/><Relationship Id="rId7" Type="http://schemas.openxmlformats.org/officeDocument/2006/relationships/slideLayout" Target="../slideLayouts/slideLayout9.xml"/><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audio" Target="../media/media60.mp3"/><Relationship Id="rId5" Type="http://schemas.microsoft.com/office/2007/relationships/media" Target="../media/media60.mp3"/><Relationship Id="rId10" Type="http://schemas.openxmlformats.org/officeDocument/2006/relationships/image" Target="../media/image8.png"/><Relationship Id="rId4" Type="http://schemas.openxmlformats.org/officeDocument/2006/relationships/audio" Target="../media/media59.mp3"/><Relationship Id="rId9" Type="http://schemas.openxmlformats.org/officeDocument/2006/relationships/image" Target="../media/image38.jpe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2.mp3"/><Relationship Id="rId7" Type="http://schemas.openxmlformats.org/officeDocument/2006/relationships/image" Target="../media/image39.png"/><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notesSlide" Target="../notesSlides/notesSlide23.xml"/><Relationship Id="rId5" Type="http://schemas.openxmlformats.org/officeDocument/2006/relationships/slideLayout" Target="../slideLayouts/slideLayout12.xml"/><Relationship Id="rId4" Type="http://schemas.openxmlformats.org/officeDocument/2006/relationships/audio" Target="../media/media62.mp3"/></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3.mp3"/><Relationship Id="rId1" Type="http://schemas.microsoft.com/office/2007/relationships/media" Target="../media/media63.mp3"/><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microsoft.com/office/2007/relationships/media" Target="../media/media65.mp3"/><Relationship Id="rId7" Type="http://schemas.openxmlformats.org/officeDocument/2006/relationships/slideLayout" Target="../slideLayouts/slideLayout11.xml"/><Relationship Id="rId12" Type="http://schemas.openxmlformats.org/officeDocument/2006/relationships/image" Target="../media/image42.jpeg"/><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audio" Target="../media/media66.mp3"/><Relationship Id="rId11" Type="http://schemas.openxmlformats.org/officeDocument/2006/relationships/image" Target="../media/image41.jpeg"/><Relationship Id="rId5" Type="http://schemas.microsoft.com/office/2007/relationships/media" Target="../media/media66.mp3"/><Relationship Id="rId10" Type="http://schemas.openxmlformats.org/officeDocument/2006/relationships/image" Target="../media/image8.png"/><Relationship Id="rId4" Type="http://schemas.openxmlformats.org/officeDocument/2006/relationships/audio" Target="../media/media65.mp3"/><Relationship Id="rId9"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media" Target="../media/media68.mp3"/><Relationship Id="rId7" Type="http://schemas.openxmlformats.org/officeDocument/2006/relationships/image" Target="../media/image43.jpeg"/><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audio" Target="../media/media68.mp3"/><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microsoft.com/office/2007/relationships/media" Target="../media/media70.mp3"/><Relationship Id="rId7" Type="http://schemas.openxmlformats.org/officeDocument/2006/relationships/slideLayout" Target="../slideLayouts/slideLayout7.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audio" Target="../media/media71.mp3"/><Relationship Id="rId11" Type="http://schemas.openxmlformats.org/officeDocument/2006/relationships/image" Target="../media/image8.png"/><Relationship Id="rId5" Type="http://schemas.microsoft.com/office/2007/relationships/media" Target="../media/media71.mp3"/><Relationship Id="rId10" Type="http://schemas.openxmlformats.org/officeDocument/2006/relationships/image" Target="../media/image46.emf"/><Relationship Id="rId4" Type="http://schemas.openxmlformats.org/officeDocument/2006/relationships/audio" Target="../media/media70.mp3"/><Relationship Id="rId9"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8.png"/><Relationship Id="rId3" Type="http://schemas.microsoft.com/office/2007/relationships/media" Target="../media/media5.mp3"/><Relationship Id="rId7" Type="http://schemas.openxmlformats.org/officeDocument/2006/relationships/slideLayout" Target="../slideLayouts/slideLayout13.xml"/><Relationship Id="rId12" Type="http://schemas.microsoft.com/office/2007/relationships/hdphoto" Target="../media/hdphoto2.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10.png"/><Relationship Id="rId5" Type="http://schemas.microsoft.com/office/2007/relationships/media" Target="../media/media6.mp3"/><Relationship Id="rId10" Type="http://schemas.microsoft.com/office/2007/relationships/hdphoto" Target="../media/hdphoto1.wdp"/><Relationship Id="rId4" Type="http://schemas.openxmlformats.org/officeDocument/2006/relationships/audio" Target="../media/media5.mp3"/><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media10.mp3"/><Relationship Id="rId13" Type="http://schemas.openxmlformats.org/officeDocument/2006/relationships/image" Target="../media/image11.jpeg"/><Relationship Id="rId3" Type="http://schemas.microsoft.com/office/2007/relationships/media" Target="../media/media8.mp3"/><Relationship Id="rId7" Type="http://schemas.microsoft.com/office/2007/relationships/media" Target="../media/media10.mp3"/><Relationship Id="rId12" Type="http://schemas.openxmlformats.org/officeDocument/2006/relationships/notesSlide" Target="../notesSlides/notesSlide5.xml"/><Relationship Id="rId2" Type="http://schemas.openxmlformats.org/officeDocument/2006/relationships/audio" Target="../media/media7.mp3"/><Relationship Id="rId16" Type="http://schemas.openxmlformats.org/officeDocument/2006/relationships/image" Target="../media/image8.png"/><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slideLayout" Target="../slideLayouts/slideLayout11.xml"/><Relationship Id="rId5" Type="http://schemas.microsoft.com/office/2007/relationships/media" Target="../media/media9.mp3"/><Relationship Id="rId15" Type="http://schemas.openxmlformats.org/officeDocument/2006/relationships/image" Target="../media/image13.jpeg"/><Relationship Id="rId10" Type="http://schemas.openxmlformats.org/officeDocument/2006/relationships/audio" Target="../media/media11.mp3"/><Relationship Id="rId4" Type="http://schemas.openxmlformats.org/officeDocument/2006/relationships/audio" Target="../media/media8.mp3"/><Relationship Id="rId9" Type="http://schemas.microsoft.com/office/2007/relationships/media" Target="../media/media11.mp3"/><Relationship Id="rId1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audio" Target="../media/media15.mp3"/><Relationship Id="rId13" Type="http://schemas.openxmlformats.org/officeDocument/2006/relationships/image" Target="../media/image8.png"/><Relationship Id="rId3" Type="http://schemas.microsoft.com/office/2007/relationships/media" Target="../media/media13.mp3"/><Relationship Id="rId7" Type="http://schemas.microsoft.com/office/2007/relationships/media" Target="../media/media15.mp3"/><Relationship Id="rId12" Type="http://schemas.openxmlformats.org/officeDocument/2006/relationships/image" Target="../media/image15.em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audio" Target="../media/media14.mp3"/><Relationship Id="rId11" Type="http://schemas.openxmlformats.org/officeDocument/2006/relationships/image" Target="../media/image14.emf"/><Relationship Id="rId5" Type="http://schemas.microsoft.com/office/2007/relationships/media" Target="../media/media14.mp3"/><Relationship Id="rId10" Type="http://schemas.openxmlformats.org/officeDocument/2006/relationships/notesSlide" Target="../notesSlides/notesSlide6.xml"/><Relationship Id="rId4" Type="http://schemas.openxmlformats.org/officeDocument/2006/relationships/audio" Target="../media/media13.mp3"/><Relationship Id="rId9"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7.mp3"/><Relationship Id="rId7" Type="http://schemas.openxmlformats.org/officeDocument/2006/relationships/slideLayout" Target="../slideLayouts/slideLayout5.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18.mp3"/><Relationship Id="rId5" Type="http://schemas.microsoft.com/office/2007/relationships/media" Target="../media/media18.mp3"/><Relationship Id="rId10" Type="http://schemas.openxmlformats.org/officeDocument/2006/relationships/image" Target="../media/image8.png"/><Relationship Id="rId4" Type="http://schemas.openxmlformats.org/officeDocument/2006/relationships/audio" Target="../media/media17.mp3"/><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A863F0-DB76-41F7-9773-67651BE487D6}"/>
              </a:ext>
            </a:extLst>
          </p:cNvPr>
          <p:cNvSpPr>
            <a:spLocks noGrp="1"/>
          </p:cNvSpPr>
          <p:nvPr>
            <p:ph type="body" sz="quarter" idx="10"/>
          </p:nvPr>
        </p:nvSpPr>
        <p:spPr/>
        <p:txBody>
          <a:bodyPr/>
          <a:lstStyle/>
          <a:p>
            <a:r>
              <a:rPr lang="en-AU" dirty="0"/>
              <a:t>Eliminating harm from road departures</a:t>
            </a:r>
          </a:p>
        </p:txBody>
      </p:sp>
      <p:pic>
        <p:nvPicPr>
          <p:cNvPr id="2" name="TAC_MOD3_SNIP3_SLIDE_01_PARA_A">
            <a:hlinkClick r:id="" action="ppaction://media"/>
            <a:extLst>
              <a:ext uri="{FF2B5EF4-FFF2-40B4-BE49-F238E27FC236}">
                <a16:creationId xmlns:a16="http://schemas.microsoft.com/office/drawing/2014/main" id="{D04F8432-28E5-4E43-B9C7-5C8868FD0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1488" y="0"/>
            <a:ext cx="609600" cy="609600"/>
          </a:xfrm>
          <a:prstGeom prst="rect">
            <a:avLst/>
          </a:prstGeom>
        </p:spPr>
      </p:pic>
    </p:spTree>
    <p:extLst>
      <p:ext uri="{BB962C8B-B14F-4D97-AF65-F5344CB8AC3E}">
        <p14:creationId xmlns:p14="http://schemas.microsoft.com/office/powerpoint/2010/main" val="189676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1111" fill="hold"/>
                                        <p:tgtEl>
                                          <p:spTgt spid="2"/>
                                        </p:tgtEl>
                                      </p:cBhvr>
                                    </p:cmd>
                                  </p:childTnLst>
                                </p:cTn>
                              </p:par>
                            </p:childTnLst>
                          </p:cTn>
                        </p:par>
                        <p:par>
                          <p:cTn id="7" fill="hold">
                            <p:stCondLst>
                              <p:cond delay="12111"/>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CEF0F9-1283-49AF-877E-1BBF1A98A56C}"/>
              </a:ext>
            </a:extLst>
          </p:cNvPr>
          <p:cNvSpPr>
            <a:spLocks noGrp="1"/>
          </p:cNvSpPr>
          <p:nvPr>
            <p:ph idx="1"/>
          </p:nvPr>
        </p:nvSpPr>
        <p:spPr/>
        <p:txBody>
          <a:bodyPr>
            <a:normAutofit/>
          </a:bodyPr>
          <a:lstStyle/>
          <a:p>
            <a:pPr marL="285750" indent="-285750">
              <a:buFont typeface="Arial" panose="020B0604020202020204" pitchFamily="34" charset="0"/>
              <a:buChar char="•"/>
            </a:pPr>
            <a:r>
              <a:rPr lang="en-AU" dirty="0"/>
              <a:t>Obstacle-free space for errant vehicles to slow down and stop</a:t>
            </a:r>
          </a:p>
          <a:p>
            <a:pPr marL="285750" indent="-285750">
              <a:buFont typeface="Arial" panose="020B0604020202020204" pitchFamily="34" charset="0"/>
              <a:buChar char="•"/>
            </a:pPr>
            <a:r>
              <a:rPr lang="en-AU" dirty="0"/>
              <a:t>In practice, rarely adequate in width or lack of obstacles</a:t>
            </a:r>
          </a:p>
          <a:p>
            <a:pPr marL="285750" indent="-285750">
              <a:buFont typeface="Arial" panose="020B0604020202020204" pitchFamily="34" charset="0"/>
              <a:buChar char="•"/>
            </a:pPr>
            <a:r>
              <a:rPr lang="en-AU" dirty="0"/>
              <a:t>Poor ground preparation/maintenance can lead to vehicle roll-overs  </a:t>
            </a:r>
          </a:p>
        </p:txBody>
      </p:sp>
      <p:sp>
        <p:nvSpPr>
          <p:cNvPr id="3" name="Title 2">
            <a:extLst>
              <a:ext uri="{FF2B5EF4-FFF2-40B4-BE49-F238E27FC236}">
                <a16:creationId xmlns:a16="http://schemas.microsoft.com/office/drawing/2014/main" id="{BE181D4A-2F01-4757-ABD2-9AE5319C2E4B}"/>
              </a:ext>
            </a:extLst>
          </p:cNvPr>
          <p:cNvSpPr>
            <a:spLocks noGrp="1"/>
          </p:cNvSpPr>
          <p:nvPr>
            <p:ph type="title"/>
          </p:nvPr>
        </p:nvSpPr>
        <p:spPr/>
        <p:txBody>
          <a:bodyPr/>
          <a:lstStyle/>
          <a:p>
            <a:r>
              <a:rPr lang="en-AU" dirty="0"/>
              <a:t>Clear zones</a:t>
            </a:r>
          </a:p>
        </p:txBody>
      </p:sp>
      <p:sp>
        <p:nvSpPr>
          <p:cNvPr id="4" name="Footer Placeholder 3">
            <a:extLst>
              <a:ext uri="{FF2B5EF4-FFF2-40B4-BE49-F238E27FC236}">
                <a16:creationId xmlns:a16="http://schemas.microsoft.com/office/drawing/2014/main" id="{214BC7B0-D383-4435-84C4-61C4DCD91C84}"/>
              </a:ext>
            </a:extLst>
          </p:cNvPr>
          <p:cNvSpPr>
            <a:spLocks noGrp="1"/>
          </p:cNvSpPr>
          <p:nvPr>
            <p:ph type="ftr" sz="quarter" idx="10"/>
          </p:nvPr>
        </p:nvSpPr>
        <p:spPr/>
        <p:txBody>
          <a:bodyPr/>
          <a:lstStyle/>
          <a:p>
            <a:r>
              <a:rPr lang="en-US"/>
              <a:t>Module 3, Snippet 3</a:t>
            </a:r>
            <a:endParaRPr lang="en-US" dirty="0"/>
          </a:p>
        </p:txBody>
      </p:sp>
      <p:sp>
        <p:nvSpPr>
          <p:cNvPr id="37" name="Text Placeholder 36">
            <a:extLst>
              <a:ext uri="{FF2B5EF4-FFF2-40B4-BE49-F238E27FC236}">
                <a16:creationId xmlns:a16="http://schemas.microsoft.com/office/drawing/2014/main" id="{1FFF3C50-1E6B-400A-A479-FB2ADB583FFB}"/>
              </a:ext>
            </a:extLst>
          </p:cNvPr>
          <p:cNvSpPr>
            <a:spLocks noGrp="1"/>
          </p:cNvSpPr>
          <p:nvPr>
            <p:ph type="body" sz="quarter" idx="14"/>
          </p:nvPr>
        </p:nvSpPr>
        <p:spPr/>
        <p:txBody>
          <a:bodyPr/>
          <a:lstStyle/>
          <a:p>
            <a:r>
              <a:rPr lang="en-AU" dirty="0"/>
              <a:t>Source: Centre for Automotive Safety Research</a:t>
            </a:r>
          </a:p>
        </p:txBody>
      </p:sp>
      <p:sp>
        <p:nvSpPr>
          <p:cNvPr id="38" name="Text Placeholder 37">
            <a:extLst>
              <a:ext uri="{FF2B5EF4-FFF2-40B4-BE49-F238E27FC236}">
                <a16:creationId xmlns:a16="http://schemas.microsoft.com/office/drawing/2014/main" id="{49584BDD-FF0F-482A-8B52-9167514C0B41}"/>
              </a:ext>
            </a:extLst>
          </p:cNvPr>
          <p:cNvSpPr>
            <a:spLocks noGrp="1"/>
          </p:cNvSpPr>
          <p:nvPr>
            <p:ph type="body" sz="quarter" idx="15"/>
          </p:nvPr>
        </p:nvSpPr>
        <p:spPr/>
        <p:txBody>
          <a:bodyPr/>
          <a:lstStyle/>
          <a:p>
            <a:r>
              <a:rPr lang="en-AU" dirty="0"/>
              <a:t>Source: Centre for Automotive Safety Research</a:t>
            </a:r>
          </a:p>
        </p:txBody>
      </p:sp>
      <p:sp>
        <p:nvSpPr>
          <p:cNvPr id="5" name="Slide Number Placeholder 4">
            <a:extLst>
              <a:ext uri="{FF2B5EF4-FFF2-40B4-BE49-F238E27FC236}">
                <a16:creationId xmlns:a16="http://schemas.microsoft.com/office/drawing/2014/main" id="{8FB95E9D-CBEC-47DF-84DE-12BF58B38D90}"/>
              </a:ext>
            </a:extLst>
          </p:cNvPr>
          <p:cNvSpPr>
            <a:spLocks noGrp="1"/>
          </p:cNvSpPr>
          <p:nvPr>
            <p:ph type="sldNum" sz="quarter" idx="11"/>
          </p:nvPr>
        </p:nvSpPr>
        <p:spPr/>
        <p:txBody>
          <a:bodyPr/>
          <a:lstStyle/>
          <a:p>
            <a:fld id="{A9D36E53-D99A-0F41-B3E8-EF235B9A2E23}" type="slidenum">
              <a:rPr lang="en-US" smtClean="0"/>
              <a:pPr/>
              <a:t>10</a:t>
            </a:fld>
            <a:endParaRPr lang="en-US" dirty="0"/>
          </a:p>
        </p:txBody>
      </p:sp>
      <p:pic>
        <p:nvPicPr>
          <p:cNvPr id="24" name="Picture Placeholder 23" descr="A truck driving down a dirt road&#10;&#10;Description automatically generated">
            <a:extLst>
              <a:ext uri="{FF2B5EF4-FFF2-40B4-BE49-F238E27FC236}">
                <a16:creationId xmlns:a16="http://schemas.microsoft.com/office/drawing/2014/main" id="{996BA1DF-8C42-4AC5-B372-4534B53892F1}"/>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a:stretch>
            <a:fillRect/>
          </a:stretch>
        </p:blipFill>
        <p:spPr/>
      </p:pic>
      <p:pic>
        <p:nvPicPr>
          <p:cNvPr id="30" name="Picture Placeholder 29" descr="A narrow road&#10;&#10;Description automatically generated">
            <a:extLst>
              <a:ext uri="{FF2B5EF4-FFF2-40B4-BE49-F238E27FC236}">
                <a16:creationId xmlns:a16="http://schemas.microsoft.com/office/drawing/2014/main" id="{4B83554D-57CC-4A72-8041-02797F009D6A}"/>
              </a:ext>
            </a:extLst>
          </p:cNvPr>
          <p:cNvPicPr>
            <a:picLocks noGrp="1" noChangeAspect="1"/>
          </p:cNvPicPr>
          <p:nvPr>
            <p:ph type="pic" sz="quarter" idx="12"/>
          </p:nvPr>
        </p:nvPicPr>
        <p:blipFill>
          <a:blip r:embed="rId10" cstate="screen">
            <a:extLst>
              <a:ext uri="{28A0092B-C50C-407E-A947-70E740481C1C}">
                <a14:useLocalDpi xmlns:a14="http://schemas.microsoft.com/office/drawing/2010/main"/>
              </a:ext>
            </a:extLst>
          </a:blip>
          <a:srcRect/>
          <a:stretch>
            <a:fillRect/>
          </a:stretch>
        </p:blipFill>
        <p:spPr/>
      </p:pic>
      <p:sp>
        <p:nvSpPr>
          <p:cNvPr id="10" name="Arrow: Chevron 9">
            <a:extLst>
              <a:ext uri="{FF2B5EF4-FFF2-40B4-BE49-F238E27FC236}">
                <a16:creationId xmlns:a16="http://schemas.microsoft.com/office/drawing/2014/main" id="{8DDF2DF4-8DC5-4AA7-9AD5-08D56FC0984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3_SNIP3_SLIDE_10_PARA_B">
            <a:hlinkClick r:id="" action="ppaction://media"/>
            <a:extLst>
              <a:ext uri="{FF2B5EF4-FFF2-40B4-BE49-F238E27FC236}">
                <a16:creationId xmlns:a16="http://schemas.microsoft.com/office/drawing/2014/main" id="{08A2EED8-B4F9-4E73-8731-999EDCBE6E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64663" y="877019"/>
            <a:ext cx="609600" cy="609600"/>
          </a:xfrm>
          <a:prstGeom prst="rect">
            <a:avLst/>
          </a:prstGeom>
        </p:spPr>
      </p:pic>
      <p:pic>
        <p:nvPicPr>
          <p:cNvPr id="7" name="TAC_MOD3_SNIP3_SLIDE_10_PARA_C">
            <a:hlinkClick r:id="" action="ppaction://media"/>
            <a:extLst>
              <a:ext uri="{FF2B5EF4-FFF2-40B4-BE49-F238E27FC236}">
                <a16:creationId xmlns:a16="http://schemas.microsoft.com/office/drawing/2014/main" id="{CE513F80-060D-4AFB-9097-3774BC7376A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64663" y="1754038"/>
            <a:ext cx="609600" cy="609600"/>
          </a:xfrm>
          <a:prstGeom prst="rect">
            <a:avLst/>
          </a:prstGeom>
        </p:spPr>
      </p:pic>
      <p:pic>
        <p:nvPicPr>
          <p:cNvPr id="9" name="TAC_MOD3_SNIP3_SLIDE_10_PARA_A">
            <a:hlinkClick r:id="" action="ppaction://media"/>
            <a:extLst>
              <a:ext uri="{FF2B5EF4-FFF2-40B4-BE49-F238E27FC236}">
                <a16:creationId xmlns:a16="http://schemas.microsoft.com/office/drawing/2014/main" id="{6D51D3DC-9FE5-423C-B3DA-D0B57B0C583A}"/>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4663" y="0"/>
            <a:ext cx="609600" cy="609600"/>
          </a:xfrm>
          <a:prstGeom prst="rect">
            <a:avLst/>
          </a:prstGeom>
        </p:spPr>
      </p:pic>
    </p:spTree>
    <p:extLst>
      <p:ext uri="{BB962C8B-B14F-4D97-AF65-F5344CB8AC3E}">
        <p14:creationId xmlns:p14="http://schemas.microsoft.com/office/powerpoint/2010/main" val="355836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fade">
                                      <p:cBhvr>
                                        <p:cTn id="10" dur="500"/>
                                        <p:tgtEl>
                                          <p:spTgt spid="38">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 presetClass="mediacall" presetSubtype="0" fill="hold" nodeType="withEffect">
                                  <p:stCondLst>
                                    <p:cond delay="1000"/>
                                  </p:stCondLst>
                                  <p:childTnLst>
                                    <p:cmd type="call" cmd="playFrom(0.0)">
                                      <p:cBhvr>
                                        <p:cTn id="15" dur="31952" fill="hold"/>
                                        <p:tgtEl>
                                          <p:spTgt spid="9"/>
                                        </p:tgtEl>
                                      </p:cBhvr>
                                    </p:cmd>
                                  </p:childTnLst>
                                </p:cTn>
                              </p:par>
                            </p:childTnLst>
                          </p:cTn>
                        </p:par>
                        <p:par>
                          <p:cTn id="16" fill="hold">
                            <p:stCondLst>
                              <p:cond delay="32952"/>
                            </p:stCondLst>
                            <p:childTnLst>
                              <p:par>
                                <p:cTn id="17" presetID="3" presetClass="mediacall" presetSubtype="0" fill="hold" nodeType="afterEffect">
                                  <p:stCondLst>
                                    <p:cond delay="0"/>
                                  </p:stCondLst>
                                  <p:childTnLst>
                                    <p:cmd type="call" cmd="stop">
                                      <p:cBhvr>
                                        <p:cTn id="18" dur="1" fill="hold"/>
                                        <p:tgtEl>
                                          <p:spTgt spid="9"/>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38681" fill="hold"/>
                                        <p:tgtEl>
                                          <p:spTgt spid="6"/>
                                        </p:tgtEl>
                                      </p:cBhvr>
                                    </p:cmd>
                                  </p:childTnLst>
                                </p:cTn>
                              </p:par>
                            </p:childTnLst>
                          </p:cTn>
                        </p:par>
                        <p:par>
                          <p:cTn id="32" fill="hold">
                            <p:stCondLst>
                              <p:cond delay="39681"/>
                            </p:stCondLst>
                            <p:childTnLst>
                              <p:par>
                                <p:cTn id="33" presetID="3" presetClass="mediacall" presetSubtype="0" fill="hold" nodeType="afterEffect">
                                  <p:stCondLst>
                                    <p:cond delay="500"/>
                                  </p:stCondLst>
                                  <p:childTnLst>
                                    <p:cmd type="call" cmd="stop">
                                      <p:cBhvr>
                                        <p:cTn id="34" dur="1" fill="hold"/>
                                        <p:tgtEl>
                                          <p:spTgt spid="6"/>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37">
                                            <p:txEl>
                                              <p:pRg st="0" end="0"/>
                                            </p:txEl>
                                          </p:spTgt>
                                        </p:tgtEl>
                                        <p:attrNameLst>
                                          <p:attrName>style.visibility</p:attrName>
                                        </p:attrNameLst>
                                      </p:cBhvr>
                                      <p:to>
                                        <p:strVal val="visible"/>
                                      </p:to>
                                    </p:set>
                                    <p:animEffect transition="in" filter="fade">
                                      <p:cBhvr>
                                        <p:cTn id="48" dur="500"/>
                                        <p:tgtEl>
                                          <p:spTgt spid="37">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 presetClass="mediacall" presetSubtype="0" fill="hold" nodeType="withEffect">
                                  <p:stCondLst>
                                    <p:cond delay="1000"/>
                                  </p:stCondLst>
                                  <p:childTnLst>
                                    <p:cmd type="call" cmd="playFrom(0.0)">
                                      <p:cBhvr>
                                        <p:cTn id="53" dur="24596" fill="hold"/>
                                        <p:tgtEl>
                                          <p:spTgt spid="7"/>
                                        </p:tgtEl>
                                      </p:cBhvr>
                                    </p:cmd>
                                  </p:childTnLst>
                                </p:cTn>
                              </p:par>
                            </p:childTnLst>
                          </p:cTn>
                        </p:par>
                        <p:par>
                          <p:cTn id="54" fill="hold">
                            <p:stCondLst>
                              <p:cond delay="25596"/>
                            </p:stCondLst>
                            <p:childTnLst>
                              <p:par>
                                <p:cTn id="55" presetID="3" presetClass="mediacall" presetSubtype="0" fill="hold" nodeType="afterEffect">
                                  <p:stCondLst>
                                    <p:cond delay="500"/>
                                  </p:stCondLst>
                                  <p:childTnLst>
                                    <p:cmd type="call" cmd="stop">
                                      <p:cBhvr>
                                        <p:cTn id="56" dur="1" fill="hold"/>
                                        <p:tgtEl>
                                          <p:spTgt spid="7"/>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6"/>
                </p:tgtEl>
              </p:cMediaNode>
            </p:audio>
            <p:audio>
              <p:cMediaNode vol="80000">
                <p:cTn id="61" fill="hold" display="0">
                  <p:stCondLst>
                    <p:cond delay="indefinite"/>
                  </p:stCondLst>
                  <p:endCondLst>
                    <p:cond evt="onStopAudio" delay="0">
                      <p:tgtEl>
                        <p:sldTgt/>
                      </p:tgtEl>
                    </p:cond>
                  </p:endCondLst>
                </p:cTn>
                <p:tgtEl>
                  <p:spTgt spid="7"/>
                </p:tgtEl>
              </p:cMediaNode>
            </p:audio>
            <p:audio>
              <p:cMediaNode vol="80000">
                <p:cTn id="62" fill="hold" display="0">
                  <p:stCondLst>
                    <p:cond delay="indefinite"/>
                  </p:stCondLst>
                  <p:endCondLst>
                    <p:cond evt="onStopAudio" delay="0">
                      <p:tgtEl>
                        <p:sldTgt/>
                      </p:tgtEl>
                    </p:cond>
                  </p:endCondLst>
                </p:cTn>
                <p:tgtEl>
                  <p:spTgt spid="9"/>
                </p:tgtEl>
              </p:cMediaNode>
            </p:audio>
          </p:childTnLst>
        </p:cTn>
      </p:par>
    </p:tnLst>
    <p:bldLst>
      <p:bldP spid="8" grpId="0" uiExpand="1" build="p"/>
      <p:bldP spid="37" grpId="0" build="p"/>
      <p:bldP spid="38" grpId="0" uiExpand="1" build="p"/>
      <p:bldP spid="10" grpId="0" animBg="1"/>
      <p:bldP spid="10" grpId="1" animBg="1"/>
      <p:bldP spid="10" grpId="2" animBg="1"/>
      <p:bldP spid="10" grpId="3" animBg="1"/>
      <p:bldP spid="10"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7F16C20-F12C-4974-A777-C9438CE15FBD}"/>
              </a:ext>
            </a:extLst>
          </p:cNvPr>
          <p:cNvSpPr>
            <a:spLocks noGrp="1"/>
          </p:cNvSpPr>
          <p:nvPr>
            <p:ph type="title"/>
          </p:nvPr>
        </p:nvSpPr>
        <p:spPr/>
        <p:txBody>
          <a:bodyPr/>
          <a:lstStyle/>
          <a:p>
            <a:r>
              <a:rPr lang="en-AU" dirty="0"/>
              <a:t>Clear zones</a:t>
            </a:r>
          </a:p>
        </p:txBody>
      </p:sp>
      <p:sp>
        <p:nvSpPr>
          <p:cNvPr id="4" name="Footer Placeholder 3">
            <a:extLst>
              <a:ext uri="{FF2B5EF4-FFF2-40B4-BE49-F238E27FC236}">
                <a16:creationId xmlns:a16="http://schemas.microsoft.com/office/drawing/2014/main" id="{6AFE1A94-51BA-4D25-AE1D-A26E5DA62CBF}"/>
              </a:ext>
            </a:extLst>
          </p:cNvPr>
          <p:cNvSpPr>
            <a:spLocks noGrp="1"/>
          </p:cNvSpPr>
          <p:nvPr>
            <p:ph type="ftr" sz="quarter" idx="10"/>
          </p:nvPr>
        </p:nvSpPr>
        <p:spPr/>
        <p:txBody>
          <a:bodyPr/>
          <a:lstStyle/>
          <a:p>
            <a:r>
              <a:rPr lang="en-US"/>
              <a:t>Module 3, Snippet 3</a:t>
            </a:r>
            <a:endParaRPr lang="en-US" dirty="0"/>
          </a:p>
        </p:txBody>
      </p:sp>
      <p:sp>
        <p:nvSpPr>
          <p:cNvPr id="5" name="Slide Number Placeholder 4">
            <a:extLst>
              <a:ext uri="{FF2B5EF4-FFF2-40B4-BE49-F238E27FC236}">
                <a16:creationId xmlns:a16="http://schemas.microsoft.com/office/drawing/2014/main" id="{0B872902-8E53-4FDF-A586-8E4710D2D450}"/>
              </a:ext>
            </a:extLst>
          </p:cNvPr>
          <p:cNvSpPr>
            <a:spLocks noGrp="1"/>
          </p:cNvSpPr>
          <p:nvPr>
            <p:ph type="sldNum" sz="quarter" idx="11"/>
          </p:nvPr>
        </p:nvSpPr>
        <p:spPr/>
        <p:txBody>
          <a:bodyPr/>
          <a:lstStyle/>
          <a:p>
            <a:fld id="{A9D36E53-D99A-0F41-B3E8-EF235B9A2E23}" type="slidenum">
              <a:rPr lang="en-US" smtClean="0"/>
              <a:pPr/>
              <a:t>11</a:t>
            </a:fld>
            <a:endParaRPr lang="en-US" dirty="0"/>
          </a:p>
        </p:txBody>
      </p:sp>
      <p:pic>
        <p:nvPicPr>
          <p:cNvPr id="15" name="Picture Placeholder 14">
            <a:extLst>
              <a:ext uri="{FF2B5EF4-FFF2-40B4-BE49-F238E27FC236}">
                <a16:creationId xmlns:a16="http://schemas.microsoft.com/office/drawing/2014/main" id="{86F8B94E-03FF-4BB9-A375-B3327E00888C}"/>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l="71" r="71"/>
          <a:stretch>
            <a:fillRect/>
          </a:stretch>
        </p:blipFill>
        <p:spPr>
          <a:prstGeom prst="rect">
            <a:avLst/>
          </a:prstGeom>
        </p:spPr>
      </p:pic>
      <p:sp>
        <p:nvSpPr>
          <p:cNvPr id="14" name="Text Placeholder 13">
            <a:extLst>
              <a:ext uri="{FF2B5EF4-FFF2-40B4-BE49-F238E27FC236}">
                <a16:creationId xmlns:a16="http://schemas.microsoft.com/office/drawing/2014/main" id="{78A18133-8485-400F-8EB3-0102FB1578DA}"/>
              </a:ext>
            </a:extLst>
          </p:cNvPr>
          <p:cNvSpPr>
            <a:spLocks noGrp="1"/>
          </p:cNvSpPr>
          <p:nvPr>
            <p:ph type="body" sz="quarter" idx="15"/>
          </p:nvPr>
        </p:nvSpPr>
        <p:spPr/>
        <p:txBody>
          <a:bodyPr/>
          <a:lstStyle/>
          <a:p>
            <a:r>
              <a:rPr lang="en-AU" dirty="0"/>
              <a:t>Source: Austroads (2012)</a:t>
            </a:r>
          </a:p>
        </p:txBody>
      </p:sp>
      <p:sp>
        <p:nvSpPr>
          <p:cNvPr id="16" name="Rectangle 15">
            <a:extLst>
              <a:ext uri="{FF2B5EF4-FFF2-40B4-BE49-F238E27FC236}">
                <a16:creationId xmlns:a16="http://schemas.microsoft.com/office/drawing/2014/main" id="{FACE55F6-F0DE-41C8-997F-6B8F90BCEED3}"/>
              </a:ext>
            </a:extLst>
          </p:cNvPr>
          <p:cNvSpPr/>
          <p:nvPr/>
        </p:nvSpPr>
        <p:spPr>
          <a:xfrm>
            <a:off x="1534886" y="4386936"/>
            <a:ext cx="6564085" cy="849086"/>
          </a:xfrm>
          <a:prstGeom prst="rect">
            <a:avLst/>
          </a:prstGeom>
          <a:solidFill>
            <a:srgbClr val="F8801C">
              <a:alpha val="20000"/>
            </a:srgbClr>
          </a:solidFill>
          <a:ln w="19050">
            <a:solidFill>
              <a:srgbClr val="F880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Run off road casualties do not </a:t>
            </a:r>
            <a:r>
              <a:rPr lang="en-AU" dirty="0" err="1"/>
              <a:t>coverge</a:t>
            </a:r>
            <a:r>
              <a:rPr lang="en-AU" dirty="0"/>
              <a:t> to zero</a:t>
            </a:r>
          </a:p>
        </p:txBody>
      </p:sp>
      <p:sp>
        <p:nvSpPr>
          <p:cNvPr id="8" name="Arrow: Chevron 7">
            <a:extLst>
              <a:ext uri="{FF2B5EF4-FFF2-40B4-BE49-F238E27FC236}">
                <a16:creationId xmlns:a16="http://schemas.microsoft.com/office/drawing/2014/main" id="{CAC728D8-0018-44A8-8BBE-9E93D340040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11_PARA_A">
            <a:hlinkClick r:id="" action="ppaction://media"/>
            <a:extLst>
              <a:ext uri="{FF2B5EF4-FFF2-40B4-BE49-F238E27FC236}">
                <a16:creationId xmlns:a16="http://schemas.microsoft.com/office/drawing/2014/main" id="{0F0BDFDF-96AA-4583-835D-BAE929C3AC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01794" y="0"/>
            <a:ext cx="609600" cy="609600"/>
          </a:xfrm>
          <a:prstGeom prst="rect">
            <a:avLst/>
          </a:prstGeom>
        </p:spPr>
      </p:pic>
      <p:pic>
        <p:nvPicPr>
          <p:cNvPr id="3" name="TAC_MOD3_SNIP3_SLIDE_11_PARA_B">
            <a:hlinkClick r:id="" action="ppaction://media"/>
            <a:extLst>
              <a:ext uri="{FF2B5EF4-FFF2-40B4-BE49-F238E27FC236}">
                <a16:creationId xmlns:a16="http://schemas.microsoft.com/office/drawing/2014/main" id="{D370536C-44E5-4570-A023-FF81D5C253A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01794" y="773472"/>
            <a:ext cx="609600" cy="609600"/>
          </a:xfrm>
          <a:prstGeom prst="rect">
            <a:avLst/>
          </a:prstGeom>
        </p:spPr>
      </p:pic>
    </p:spTree>
    <p:extLst>
      <p:ext uri="{BB962C8B-B14F-4D97-AF65-F5344CB8AC3E}">
        <p14:creationId xmlns:p14="http://schemas.microsoft.com/office/powerpoint/2010/main" val="298725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3761" fill="hold"/>
                                        <p:tgtEl>
                                          <p:spTgt spid="2"/>
                                        </p:tgtEl>
                                      </p:cBhvr>
                                    </p:cmd>
                                  </p:childTnLst>
                                </p:cTn>
                              </p:par>
                            </p:childTnLst>
                          </p:cTn>
                        </p:par>
                        <p:par>
                          <p:cTn id="7" fill="hold">
                            <p:stCondLst>
                              <p:cond delay="24761"/>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 presetClass="mediacall" presetSubtype="0" fill="hold" nodeType="withEffect">
                                  <p:stCondLst>
                                    <p:cond delay="1000"/>
                                  </p:stCondLst>
                                  <p:childTnLst>
                                    <p:cmd type="call" cmd="playFrom(0.0)">
                                      <p:cBhvr>
                                        <p:cTn id="22" dur="27700" fill="hold"/>
                                        <p:tgtEl>
                                          <p:spTgt spid="3"/>
                                        </p:tgtEl>
                                      </p:cBhvr>
                                    </p:cmd>
                                  </p:childTnLst>
                                </p:cTn>
                              </p:par>
                            </p:childTnLst>
                          </p:cTn>
                        </p:par>
                        <p:par>
                          <p:cTn id="23" fill="hold">
                            <p:stCondLst>
                              <p:cond delay="28700"/>
                            </p:stCondLst>
                            <p:childTnLst>
                              <p:par>
                                <p:cTn id="24" presetID="3" presetClass="mediacall" presetSubtype="0" fill="hold" nodeType="afterEffect">
                                  <p:stCondLst>
                                    <p:cond delay="500"/>
                                  </p:stCondLst>
                                  <p:childTnLst>
                                    <p:cmd type="call" cmd="stop">
                                      <p:cBhvr>
                                        <p:cTn id="25" dur="1" fill="hold"/>
                                        <p:tgtEl>
                                          <p:spTgt spid="3"/>
                                        </p:tgtEl>
                                      </p:cBhvr>
                                    </p:cmd>
                                  </p:childTnLst>
                                </p:cTn>
                              </p:par>
                              <p:par>
                                <p:cTn id="26" presetID="10" presetClass="entr" presetSubtype="0" fill="hold" grpId="2" nodeType="with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6" grpId="0" animBg="1"/>
      <p:bldP spid="8" grpId="0" animBg="1"/>
      <p:bldP spid="8" grpId="1" animBg="1"/>
      <p:bldP spid="8"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1D5A64-D670-4E20-A1BA-FB5F837AFCD8}"/>
              </a:ext>
            </a:extLst>
          </p:cNvPr>
          <p:cNvSpPr>
            <a:spLocks noGrp="1"/>
          </p:cNvSpPr>
          <p:nvPr>
            <p:ph type="title"/>
          </p:nvPr>
        </p:nvSpPr>
        <p:spPr/>
        <p:txBody>
          <a:bodyPr/>
          <a:lstStyle/>
          <a:p>
            <a:r>
              <a:rPr lang="en-AU" dirty="0"/>
              <a:t>Clear zones</a:t>
            </a:r>
          </a:p>
        </p:txBody>
      </p:sp>
      <p:sp>
        <p:nvSpPr>
          <p:cNvPr id="3" name="Footer Placeholder 2">
            <a:extLst>
              <a:ext uri="{FF2B5EF4-FFF2-40B4-BE49-F238E27FC236}">
                <a16:creationId xmlns:a16="http://schemas.microsoft.com/office/drawing/2014/main" id="{E8BA32BC-44C8-4CA8-86C4-A284E5DDA9DF}"/>
              </a:ext>
            </a:extLst>
          </p:cNvPr>
          <p:cNvSpPr>
            <a:spLocks noGrp="1"/>
          </p:cNvSpPr>
          <p:nvPr>
            <p:ph type="ftr" sz="quarter" idx="10"/>
          </p:nvPr>
        </p:nvSpPr>
        <p:spPr/>
        <p:txBody>
          <a:bodyPr/>
          <a:lstStyle/>
          <a:p>
            <a:r>
              <a:rPr lang="en-US"/>
              <a:t>Module 3, Snippet 3</a:t>
            </a:r>
            <a:endParaRPr lang="en-US" dirty="0"/>
          </a:p>
        </p:txBody>
      </p:sp>
      <p:sp>
        <p:nvSpPr>
          <p:cNvPr id="4" name="Slide Number Placeholder 3">
            <a:extLst>
              <a:ext uri="{FF2B5EF4-FFF2-40B4-BE49-F238E27FC236}">
                <a16:creationId xmlns:a16="http://schemas.microsoft.com/office/drawing/2014/main" id="{9D27EEA7-C8B2-4037-A30C-9B0DA38A9AEA}"/>
              </a:ext>
            </a:extLst>
          </p:cNvPr>
          <p:cNvSpPr>
            <a:spLocks noGrp="1"/>
          </p:cNvSpPr>
          <p:nvPr>
            <p:ph type="sldNum" sz="quarter" idx="11"/>
          </p:nvPr>
        </p:nvSpPr>
        <p:spPr/>
        <p:txBody>
          <a:bodyPr/>
          <a:lstStyle/>
          <a:p>
            <a:fld id="{A9D36E53-D99A-0F41-B3E8-EF235B9A2E23}" type="slidenum">
              <a:rPr lang="en-US" smtClean="0"/>
              <a:pPr/>
              <a:t>12</a:t>
            </a:fld>
            <a:endParaRPr lang="en-US" dirty="0"/>
          </a:p>
        </p:txBody>
      </p:sp>
      <p:pic>
        <p:nvPicPr>
          <p:cNvPr id="24" name="Content Placeholder 23">
            <a:extLst>
              <a:ext uri="{FF2B5EF4-FFF2-40B4-BE49-F238E27FC236}">
                <a16:creationId xmlns:a16="http://schemas.microsoft.com/office/drawing/2014/main" id="{FAA336DF-C44C-4C88-B248-A41C2EC98F89}"/>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t="2576" b="2576"/>
          <a:stretch>
            <a:fillRect/>
          </a:stretch>
        </p:blipFill>
        <p:spPr>
          <a:prstGeom prst="rect">
            <a:avLst/>
          </a:prstGeom>
        </p:spPr>
      </p:pic>
      <p:sp>
        <p:nvSpPr>
          <p:cNvPr id="26" name="Text Placeholder 25">
            <a:extLst>
              <a:ext uri="{FF2B5EF4-FFF2-40B4-BE49-F238E27FC236}">
                <a16:creationId xmlns:a16="http://schemas.microsoft.com/office/drawing/2014/main" id="{AA8EA38C-9B5B-4D54-8306-1A2CFEF15F27}"/>
              </a:ext>
            </a:extLst>
          </p:cNvPr>
          <p:cNvSpPr>
            <a:spLocks noGrp="1"/>
          </p:cNvSpPr>
          <p:nvPr>
            <p:ph type="body" sz="quarter" idx="15"/>
          </p:nvPr>
        </p:nvSpPr>
        <p:spPr/>
        <p:txBody>
          <a:bodyPr/>
          <a:lstStyle/>
          <a:p>
            <a:r>
              <a:rPr lang="en-AU" dirty="0"/>
              <a:t>Source: Doecke &amp; Woolley (2011)</a:t>
            </a:r>
          </a:p>
        </p:txBody>
      </p:sp>
      <p:sp>
        <p:nvSpPr>
          <p:cNvPr id="25" name="Rectangle 24">
            <a:extLst>
              <a:ext uri="{FF2B5EF4-FFF2-40B4-BE49-F238E27FC236}">
                <a16:creationId xmlns:a16="http://schemas.microsoft.com/office/drawing/2014/main" id="{FCA1A45C-8978-4373-9933-035116684783}"/>
              </a:ext>
            </a:extLst>
          </p:cNvPr>
          <p:cNvSpPr/>
          <p:nvPr/>
        </p:nvSpPr>
        <p:spPr>
          <a:xfrm>
            <a:off x="1262743" y="4386939"/>
            <a:ext cx="1937657" cy="1069618"/>
          </a:xfrm>
          <a:prstGeom prst="rect">
            <a:avLst/>
          </a:prstGeom>
          <a:solidFill>
            <a:srgbClr val="F8801C">
              <a:alpha val="30000"/>
            </a:srgbClr>
          </a:solidFill>
          <a:ln w="19050">
            <a:solidFill>
              <a:srgbClr val="F880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Arrow: Chevron 7">
            <a:extLst>
              <a:ext uri="{FF2B5EF4-FFF2-40B4-BE49-F238E27FC236}">
                <a16:creationId xmlns:a16="http://schemas.microsoft.com/office/drawing/2014/main" id="{E45191E4-E11C-42F6-AA71-738C9260D1E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12_PARA_A">
            <a:hlinkClick r:id="" action="ppaction://media"/>
            <a:extLst>
              <a:ext uri="{FF2B5EF4-FFF2-40B4-BE49-F238E27FC236}">
                <a16:creationId xmlns:a16="http://schemas.microsoft.com/office/drawing/2014/main" id="{9A8AE018-03E4-48C5-A51F-B17337C2E4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79677" y="0"/>
            <a:ext cx="609600" cy="609600"/>
          </a:xfrm>
          <a:prstGeom prst="rect">
            <a:avLst/>
          </a:prstGeom>
        </p:spPr>
      </p:pic>
      <p:pic>
        <p:nvPicPr>
          <p:cNvPr id="5" name="TAC_MOD3_SNIP3_SLIDE_12_PARA_B">
            <a:hlinkClick r:id="" action="ppaction://media"/>
            <a:extLst>
              <a:ext uri="{FF2B5EF4-FFF2-40B4-BE49-F238E27FC236}">
                <a16:creationId xmlns:a16="http://schemas.microsoft.com/office/drawing/2014/main" id="{08100954-9FEA-4030-B902-42BB3A9E5F8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79677" y="773472"/>
            <a:ext cx="609600" cy="609600"/>
          </a:xfrm>
          <a:prstGeom prst="rect">
            <a:avLst/>
          </a:prstGeom>
        </p:spPr>
      </p:pic>
    </p:spTree>
    <p:extLst>
      <p:ext uri="{BB962C8B-B14F-4D97-AF65-F5344CB8AC3E}">
        <p14:creationId xmlns:p14="http://schemas.microsoft.com/office/powerpoint/2010/main" val="422510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9187" fill="hold"/>
                                        <p:tgtEl>
                                          <p:spTgt spid="2"/>
                                        </p:tgtEl>
                                      </p:cBhvr>
                                    </p:cmd>
                                  </p:childTnLst>
                                </p:cTn>
                              </p:par>
                            </p:childTnLst>
                          </p:cTn>
                        </p:par>
                        <p:par>
                          <p:cTn id="7" fill="hold">
                            <p:stCondLst>
                              <p:cond delay="30187"/>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 presetClass="mediacall" presetSubtype="0" fill="hold" nodeType="withEffect">
                                  <p:stCondLst>
                                    <p:cond delay="1000"/>
                                  </p:stCondLst>
                                  <p:childTnLst>
                                    <p:cmd type="call" cmd="playFrom(0.0)">
                                      <p:cBhvr>
                                        <p:cTn id="22" dur="21857" fill="hold"/>
                                        <p:tgtEl>
                                          <p:spTgt spid="5"/>
                                        </p:tgtEl>
                                      </p:cBhvr>
                                    </p:cmd>
                                  </p:childTnLst>
                                </p:cTn>
                              </p:par>
                            </p:childTnLst>
                          </p:cTn>
                        </p:par>
                        <p:par>
                          <p:cTn id="23" fill="hold">
                            <p:stCondLst>
                              <p:cond delay="22857"/>
                            </p:stCondLst>
                            <p:childTnLst>
                              <p:par>
                                <p:cTn id="24" presetID="3" presetClass="mediacall" presetSubtype="0" fill="hold" nodeType="afterEffect">
                                  <p:stCondLst>
                                    <p:cond delay="500"/>
                                  </p:stCondLst>
                                  <p:childTnLst>
                                    <p:cmd type="call" cmd="stop">
                                      <p:cBhvr>
                                        <p:cTn id="25" dur="1" fill="hold"/>
                                        <p:tgtEl>
                                          <p:spTgt spid="5"/>
                                        </p:tgtEl>
                                      </p:cBhvr>
                                    </p:cmd>
                                  </p:childTnLst>
                                </p:cTn>
                              </p:par>
                              <p:par>
                                <p:cTn id="26" presetID="10" presetClass="entr" presetSubtype="0" fill="hold" grpId="2" nodeType="with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5"/>
                </p:tgtEl>
              </p:cMediaNode>
            </p:audio>
          </p:childTnLst>
        </p:cTn>
      </p:par>
    </p:tnLst>
    <p:bldLst>
      <p:bldP spid="25" grpId="0" animBg="1"/>
      <p:bldP spid="8" grpId="0" animBg="1"/>
      <p:bldP spid="8" grpId="1" animBg="1"/>
      <p:bldP spid="8"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E3D3875-7FA1-4DAF-81A6-85DED5F87D81}"/>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AU" dirty="0"/>
              <a:t>Capture vehicles from lane departures before a more severe collision</a:t>
            </a:r>
          </a:p>
          <a:p>
            <a:pPr marL="285750" indent="-285750">
              <a:buFont typeface="Arial" panose="020B0604020202020204" pitchFamily="34" charset="0"/>
              <a:buChar char="•"/>
            </a:pPr>
            <a:r>
              <a:rPr lang="en-AU" dirty="0"/>
              <a:t>Prevent collisions with more hazardous obstacles or other vehicles</a:t>
            </a:r>
          </a:p>
          <a:p>
            <a:pPr marL="285750" indent="-285750">
              <a:buFont typeface="Arial" panose="020B0604020202020204" pitchFamily="34" charset="0"/>
              <a:buChar char="•"/>
            </a:pPr>
            <a:r>
              <a:rPr lang="en-AU" dirty="0"/>
              <a:t>Reduce the severity of crashes, rather than prevent them from occurring</a:t>
            </a:r>
          </a:p>
          <a:p>
            <a:pPr marL="285750" indent="-285750">
              <a:buFont typeface="Arial" panose="020B0604020202020204" pitchFamily="34" charset="0"/>
              <a:buChar char="•"/>
            </a:pPr>
            <a:r>
              <a:rPr lang="en-AU" dirty="0"/>
              <a:t>Can result in more crashes of reduced severity</a:t>
            </a:r>
          </a:p>
        </p:txBody>
      </p:sp>
      <p:sp>
        <p:nvSpPr>
          <p:cNvPr id="3" name="Title 2">
            <a:extLst>
              <a:ext uri="{FF2B5EF4-FFF2-40B4-BE49-F238E27FC236}">
                <a16:creationId xmlns:a16="http://schemas.microsoft.com/office/drawing/2014/main" id="{74AD758E-F12F-4E74-B054-F58CE7401249}"/>
              </a:ext>
            </a:extLst>
          </p:cNvPr>
          <p:cNvSpPr>
            <a:spLocks noGrp="1"/>
          </p:cNvSpPr>
          <p:nvPr>
            <p:ph type="title"/>
          </p:nvPr>
        </p:nvSpPr>
        <p:spPr/>
        <p:txBody>
          <a:bodyPr/>
          <a:lstStyle/>
          <a:p>
            <a:r>
              <a:rPr lang="en-AU" dirty="0"/>
              <a:t>Barrier protection</a:t>
            </a:r>
          </a:p>
        </p:txBody>
      </p:sp>
      <p:sp>
        <p:nvSpPr>
          <p:cNvPr id="4" name="Footer Placeholder 3">
            <a:extLst>
              <a:ext uri="{FF2B5EF4-FFF2-40B4-BE49-F238E27FC236}">
                <a16:creationId xmlns:a16="http://schemas.microsoft.com/office/drawing/2014/main" id="{4E590A8B-384F-428C-938C-5D7F7F679145}"/>
              </a:ext>
            </a:extLst>
          </p:cNvPr>
          <p:cNvSpPr>
            <a:spLocks noGrp="1"/>
          </p:cNvSpPr>
          <p:nvPr>
            <p:ph type="ftr" sz="quarter" idx="10"/>
          </p:nvPr>
        </p:nvSpPr>
        <p:spPr/>
        <p:txBody>
          <a:bodyPr/>
          <a:lstStyle/>
          <a:p>
            <a:r>
              <a:rPr lang="en-US"/>
              <a:t>Module 3, Snippet 3</a:t>
            </a:r>
            <a:endParaRPr lang="en-US" dirty="0"/>
          </a:p>
        </p:txBody>
      </p:sp>
      <p:sp>
        <p:nvSpPr>
          <p:cNvPr id="5" name="Slide Number Placeholder 4">
            <a:extLst>
              <a:ext uri="{FF2B5EF4-FFF2-40B4-BE49-F238E27FC236}">
                <a16:creationId xmlns:a16="http://schemas.microsoft.com/office/drawing/2014/main" id="{84A379F6-6AFD-4E93-8130-CEAE5D21DC10}"/>
              </a:ext>
            </a:extLst>
          </p:cNvPr>
          <p:cNvSpPr>
            <a:spLocks noGrp="1"/>
          </p:cNvSpPr>
          <p:nvPr>
            <p:ph type="sldNum" sz="quarter" idx="11"/>
          </p:nvPr>
        </p:nvSpPr>
        <p:spPr/>
        <p:txBody>
          <a:bodyPr/>
          <a:lstStyle/>
          <a:p>
            <a:fld id="{A9D36E53-D99A-0F41-B3E8-EF235B9A2E23}" type="slidenum">
              <a:rPr lang="en-US" smtClean="0"/>
              <a:pPr/>
              <a:t>13</a:t>
            </a:fld>
            <a:endParaRPr lang="en-US" dirty="0"/>
          </a:p>
        </p:txBody>
      </p:sp>
      <p:pic>
        <p:nvPicPr>
          <p:cNvPr id="6" name="Picture Placeholder 5" descr="An empty road&#10;&#10;Description automatically generated">
            <a:extLst>
              <a:ext uri="{FF2B5EF4-FFF2-40B4-BE49-F238E27FC236}">
                <a16:creationId xmlns:a16="http://schemas.microsoft.com/office/drawing/2014/main" id="{D48BEA42-4D46-498B-9D5E-42590E491B9B}"/>
              </a:ext>
            </a:extLst>
          </p:cNvPr>
          <p:cNvPicPr>
            <a:picLocks noGrp="1" noChangeAspect="1"/>
          </p:cNvPicPr>
          <p:nvPr>
            <p:ph type="pic" sz="quarter" idx="12"/>
          </p:nvPr>
        </p:nvPicPr>
        <p:blipFill rotWithShape="1">
          <a:blip r:embed="rId11" cstate="screen">
            <a:extLst>
              <a:ext uri="{28A0092B-C50C-407E-A947-70E740481C1C}">
                <a14:useLocalDpi xmlns:a14="http://schemas.microsoft.com/office/drawing/2010/main"/>
              </a:ext>
            </a:extLst>
          </a:blip>
          <a:srcRect/>
          <a:stretch/>
        </p:blipFill>
        <p:spPr>
          <a:xfrm>
            <a:off x="628649" y="2958874"/>
            <a:ext cx="3865562" cy="2952427"/>
          </a:xfrm>
        </p:spPr>
      </p:pic>
      <p:sp>
        <p:nvSpPr>
          <p:cNvPr id="16" name="Text Placeholder 15">
            <a:extLst>
              <a:ext uri="{FF2B5EF4-FFF2-40B4-BE49-F238E27FC236}">
                <a16:creationId xmlns:a16="http://schemas.microsoft.com/office/drawing/2014/main" id="{DE1E3A76-7CAF-4A50-BCA8-7769343CAA57}"/>
              </a:ext>
            </a:extLst>
          </p:cNvPr>
          <p:cNvSpPr>
            <a:spLocks noGrp="1"/>
          </p:cNvSpPr>
          <p:nvPr>
            <p:ph type="body" sz="quarter" idx="14"/>
          </p:nvPr>
        </p:nvSpPr>
        <p:spPr/>
        <p:txBody>
          <a:bodyPr/>
          <a:lstStyle/>
          <a:p>
            <a:r>
              <a:rPr lang="en-AU" dirty="0"/>
              <a:t>Source: Safe System Solutions</a:t>
            </a:r>
          </a:p>
        </p:txBody>
      </p:sp>
      <p:sp>
        <p:nvSpPr>
          <p:cNvPr id="17" name="Text Placeholder 16">
            <a:extLst>
              <a:ext uri="{FF2B5EF4-FFF2-40B4-BE49-F238E27FC236}">
                <a16:creationId xmlns:a16="http://schemas.microsoft.com/office/drawing/2014/main" id="{529F37F6-D0E8-433C-8DB6-AFD6E46D32E3}"/>
              </a:ext>
            </a:extLst>
          </p:cNvPr>
          <p:cNvSpPr>
            <a:spLocks noGrp="1"/>
          </p:cNvSpPr>
          <p:nvPr>
            <p:ph type="body" sz="quarter" idx="15"/>
          </p:nvPr>
        </p:nvSpPr>
        <p:spPr/>
        <p:txBody>
          <a:bodyPr/>
          <a:lstStyle/>
          <a:p>
            <a:r>
              <a:rPr lang="en-AU" dirty="0"/>
              <a:t>Source: Centre for Automotive Safety Research</a:t>
            </a:r>
          </a:p>
        </p:txBody>
      </p:sp>
      <p:pic>
        <p:nvPicPr>
          <p:cNvPr id="14" name="Picture 2">
            <a:extLst>
              <a:ext uri="{FF2B5EF4-FFF2-40B4-BE49-F238E27FC236}">
                <a16:creationId xmlns:a16="http://schemas.microsoft.com/office/drawing/2014/main" id="{4090CDDE-EDE3-4D52-A185-F7FC600AA588}"/>
              </a:ext>
            </a:extLst>
          </p:cNvPr>
          <p:cNvPicPr>
            <a:picLocks noGrp="1" noChangeAspect="1" noChangeArrowheads="1"/>
          </p:cNvPicPr>
          <p:nvPr>
            <p:ph type="pic" sz="quarter" idx="13"/>
          </p:nvPr>
        </p:nvPicPr>
        <p:blipFill rotWithShape="1">
          <a:blip r:embed="rId12" cstate="screen">
            <a:extLst>
              <a:ext uri="{28A0092B-C50C-407E-A947-70E740481C1C}">
                <a14:useLocalDpi xmlns:a14="http://schemas.microsoft.com/office/drawing/2010/main"/>
              </a:ext>
            </a:extLst>
          </a:blip>
          <a:srcRect/>
          <a:stretch/>
        </p:blipFill>
        <p:spPr bwMode="auto">
          <a:xfrm rot="5400000">
            <a:off x="5111750" y="2497138"/>
            <a:ext cx="2941638" cy="386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rrow: Chevron 9">
            <a:extLst>
              <a:ext uri="{FF2B5EF4-FFF2-40B4-BE49-F238E27FC236}">
                <a16:creationId xmlns:a16="http://schemas.microsoft.com/office/drawing/2014/main" id="{2C7023C7-45B4-4BD7-B9B9-336D8F11E0A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13_PARA_A">
            <a:hlinkClick r:id="" action="ppaction://media"/>
            <a:extLst>
              <a:ext uri="{FF2B5EF4-FFF2-40B4-BE49-F238E27FC236}">
                <a16:creationId xmlns:a16="http://schemas.microsoft.com/office/drawing/2014/main" id="{FAE00037-AE74-4607-8705-131865E6095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555737" y="0"/>
            <a:ext cx="609600" cy="609600"/>
          </a:xfrm>
          <a:prstGeom prst="rect">
            <a:avLst/>
          </a:prstGeom>
        </p:spPr>
      </p:pic>
      <p:pic>
        <p:nvPicPr>
          <p:cNvPr id="7" name="TAC_MOD3_SNIP3_SLIDE_13_PARA_B">
            <a:hlinkClick r:id="" action="ppaction://media"/>
            <a:extLst>
              <a:ext uri="{FF2B5EF4-FFF2-40B4-BE49-F238E27FC236}">
                <a16:creationId xmlns:a16="http://schemas.microsoft.com/office/drawing/2014/main" id="{C2581894-18FC-4446-8B7C-7F341BE499F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555737" y="791719"/>
            <a:ext cx="609600" cy="609600"/>
          </a:xfrm>
          <a:prstGeom prst="rect">
            <a:avLst/>
          </a:prstGeom>
        </p:spPr>
      </p:pic>
      <p:pic>
        <p:nvPicPr>
          <p:cNvPr id="9" name="TAC_MOD3_SNIP3_SLIDE_13_PARA_D">
            <a:hlinkClick r:id="" action="ppaction://media"/>
            <a:extLst>
              <a:ext uri="{FF2B5EF4-FFF2-40B4-BE49-F238E27FC236}">
                <a16:creationId xmlns:a16="http://schemas.microsoft.com/office/drawing/2014/main" id="{7CE187A9-2ABC-43B7-94E3-CF18E6166C7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555737" y="2375157"/>
            <a:ext cx="609600" cy="609600"/>
          </a:xfrm>
          <a:prstGeom prst="rect">
            <a:avLst/>
          </a:prstGeom>
        </p:spPr>
      </p:pic>
      <p:pic>
        <p:nvPicPr>
          <p:cNvPr id="11" name="TAC_MOD3_SNIP3_SLIDE_13_PARA_C">
            <a:hlinkClick r:id="" action="ppaction://media"/>
            <a:extLst>
              <a:ext uri="{FF2B5EF4-FFF2-40B4-BE49-F238E27FC236}">
                <a16:creationId xmlns:a16="http://schemas.microsoft.com/office/drawing/2014/main" id="{7B66BF8F-7F1D-42B0-8B26-2D8EA031038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555737" y="1583438"/>
            <a:ext cx="609600" cy="609600"/>
          </a:xfrm>
          <a:prstGeom prst="rect">
            <a:avLst/>
          </a:prstGeom>
        </p:spPr>
      </p:pic>
    </p:spTree>
    <p:extLst>
      <p:ext uri="{BB962C8B-B14F-4D97-AF65-F5344CB8AC3E}">
        <p14:creationId xmlns:p14="http://schemas.microsoft.com/office/powerpoint/2010/main" val="25813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500"/>
                                        <p:tgtEl>
                                          <p:spTgt spid="17">
                                            <p:txEl>
                                              <p:pRg st="0" end="0"/>
                                            </p:txEl>
                                          </p:spTgt>
                                        </p:tgtEl>
                                      </p:cBhvr>
                                    </p:animEffect>
                                  </p:childTnLst>
                                </p:cTn>
                              </p:par>
                              <p:par>
                                <p:cTn id="15" presetID="1" presetClass="mediacall" presetSubtype="0" fill="hold" nodeType="withEffect">
                                  <p:stCondLst>
                                    <p:cond delay="1000"/>
                                  </p:stCondLst>
                                  <p:childTnLst>
                                    <p:cmd type="call" cmd="playFrom(0.0)">
                                      <p:cBhvr>
                                        <p:cTn id="16" dur="21910" fill="hold"/>
                                        <p:tgtEl>
                                          <p:spTgt spid="2"/>
                                        </p:tgtEl>
                                      </p:cBhvr>
                                    </p:cmd>
                                  </p:childTnLst>
                                </p:cTn>
                              </p:par>
                            </p:childTnLst>
                          </p:cTn>
                        </p:par>
                        <p:par>
                          <p:cTn id="17" fill="hold">
                            <p:stCondLst>
                              <p:cond delay="23410"/>
                            </p:stCondLst>
                            <p:childTnLst>
                              <p:par>
                                <p:cTn id="18" presetID="3" presetClass="mediacall" presetSubtype="0" fill="hold" nodeType="afterEffect">
                                  <p:stCondLst>
                                    <p:cond delay="500"/>
                                  </p:stCondLst>
                                  <p:childTnLst>
                                    <p:cmd type="call" cmd="stop">
                                      <p:cBhvr>
                                        <p:cTn id="19" dur="1" fill="hold"/>
                                        <p:tgtEl>
                                          <p:spTgt spid="2"/>
                                        </p:tgtEl>
                                      </p:cBhvr>
                                    </p:cmd>
                                  </p:childTnLst>
                                </p:cTn>
                              </p:par>
                              <p:par>
                                <p:cTn id="20" presetID="10"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 presetClass="mediacall" presetSubtype="0" fill="hold" nodeType="withEffect">
                                  <p:stCondLst>
                                    <p:cond delay="1000"/>
                                  </p:stCondLst>
                                  <p:childTnLst>
                                    <p:cmd type="call" cmd="playFrom(0.0)">
                                      <p:cBhvr>
                                        <p:cTn id="32" dur="29578" fill="hold"/>
                                        <p:tgtEl>
                                          <p:spTgt spid="7"/>
                                        </p:tgtEl>
                                      </p:cBhvr>
                                    </p:cmd>
                                  </p:childTnLst>
                                </p:cTn>
                              </p:par>
                            </p:childTnLst>
                          </p:cTn>
                        </p:par>
                        <p:par>
                          <p:cTn id="33" fill="hold">
                            <p:stCondLst>
                              <p:cond delay="30578"/>
                            </p:stCondLst>
                            <p:childTnLst>
                              <p:par>
                                <p:cTn id="34" presetID="3" presetClass="mediacall" presetSubtype="0" fill="hold" nodeType="afterEffect">
                                  <p:stCondLst>
                                    <p:cond delay="500"/>
                                  </p:stCondLst>
                                  <p:childTnLst>
                                    <p:cmd type="call" cmd="stop">
                                      <p:cBhvr>
                                        <p:cTn id="35" dur="1" fill="hold"/>
                                        <p:tgtEl>
                                          <p:spTgt spid="7"/>
                                        </p:tgtEl>
                                      </p:cBhvr>
                                    </p:cmd>
                                  </p:childTnLst>
                                </p:cTn>
                              </p:par>
                              <p:par>
                                <p:cTn id="36" presetID="10" presetClass="entr" presetSubtype="0" fill="hold" grpId="2"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animEffect transition="in" filter="fade">
                                      <p:cBhvr>
                                        <p:cTn id="43" dur="500"/>
                                        <p:tgtEl>
                                          <p:spTgt spid="13">
                                            <p:txEl>
                                              <p:pRg st="2" end="2"/>
                                            </p:txEl>
                                          </p:spTgt>
                                        </p:tgtEl>
                                      </p:cBhvr>
                                    </p:animEffect>
                                  </p:childTnLst>
                                </p:cTn>
                              </p:par>
                              <p:par>
                                <p:cTn id="44" presetID="10" presetClass="exit" presetSubtype="0" fill="hold" grpId="3"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grpId="0" nodeType="withEffect">
                                  <p:stCondLst>
                                    <p:cond delay="50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fade">
                                      <p:cBhvr>
                                        <p:cTn id="49" dur="500"/>
                                        <p:tgtEl>
                                          <p:spTgt spid="16">
                                            <p:txEl>
                                              <p:pRg st="0" end="0"/>
                                            </p:txEl>
                                          </p:spTgt>
                                        </p:tgtEl>
                                      </p:cBhvr>
                                    </p:animEffect>
                                  </p:childTnLst>
                                </p:cTn>
                              </p:par>
                              <p:par>
                                <p:cTn id="50" presetID="10" presetClass="entr" presetSubtype="0" fill="hold" nodeType="withEffect">
                                  <p:stCondLst>
                                    <p:cond delay="5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 presetClass="mediacall" presetSubtype="0" fill="hold" nodeType="withEffect">
                                  <p:stCondLst>
                                    <p:cond delay="1000"/>
                                  </p:stCondLst>
                                  <p:childTnLst>
                                    <p:cmd type="call" cmd="playFrom(0.0)">
                                      <p:cBhvr>
                                        <p:cTn id="54" dur="32943" fill="hold"/>
                                        <p:tgtEl>
                                          <p:spTgt spid="11"/>
                                        </p:tgtEl>
                                      </p:cBhvr>
                                    </p:cmd>
                                  </p:childTnLst>
                                </p:cTn>
                              </p:par>
                            </p:childTnLst>
                          </p:cTn>
                        </p:par>
                        <p:par>
                          <p:cTn id="55" fill="hold">
                            <p:stCondLst>
                              <p:cond delay="33943"/>
                            </p:stCondLst>
                            <p:childTnLst>
                              <p:par>
                                <p:cTn id="56" presetID="3" presetClass="mediacall" presetSubtype="0" fill="hold" nodeType="afterEffect">
                                  <p:stCondLst>
                                    <p:cond delay="0"/>
                                  </p:stCondLst>
                                  <p:childTnLst>
                                    <p:cmd type="call" cmd="stop">
                                      <p:cBhvr>
                                        <p:cTn id="57" dur="1" fill="hold"/>
                                        <p:tgtEl>
                                          <p:spTgt spid="11"/>
                                        </p:tgtEl>
                                      </p:cBhvr>
                                    </p:cmd>
                                  </p:childTnLst>
                                </p:cTn>
                              </p:par>
                              <p:par>
                                <p:cTn id="58" presetID="10" presetClass="entr" presetSubtype="0" fill="hold" grpId="4" nodeType="withEffect">
                                  <p:stCondLst>
                                    <p:cond delay="50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xEl>
                                              <p:pRg st="3" end="3"/>
                                            </p:txEl>
                                          </p:spTgt>
                                        </p:tgtEl>
                                        <p:attrNameLst>
                                          <p:attrName>style.visibility</p:attrName>
                                        </p:attrNameLst>
                                      </p:cBhvr>
                                      <p:to>
                                        <p:strVal val="visible"/>
                                      </p:to>
                                    </p:set>
                                    <p:animEffect transition="in" filter="fade">
                                      <p:cBhvr>
                                        <p:cTn id="65" dur="500"/>
                                        <p:tgtEl>
                                          <p:spTgt spid="13">
                                            <p:txEl>
                                              <p:pRg st="3" end="3"/>
                                            </p:txEl>
                                          </p:spTgt>
                                        </p:tgtEl>
                                      </p:cBhvr>
                                    </p:animEffect>
                                  </p:childTnLst>
                                </p:cTn>
                              </p:par>
                              <p:par>
                                <p:cTn id="66" presetID="10" presetClass="exit" presetSubtype="0" fill="hold" grpId="5"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 presetClass="mediacall" presetSubtype="0" fill="hold" nodeType="withEffect">
                                  <p:stCondLst>
                                    <p:cond delay="1000"/>
                                  </p:stCondLst>
                                  <p:childTnLst>
                                    <p:cmd type="call" cmd="playFrom(0.0)">
                                      <p:cBhvr>
                                        <p:cTn id="70" dur="18101" fill="hold"/>
                                        <p:tgtEl>
                                          <p:spTgt spid="9"/>
                                        </p:tgtEl>
                                      </p:cBhvr>
                                    </p:cmd>
                                  </p:childTnLst>
                                </p:cTn>
                              </p:par>
                            </p:childTnLst>
                          </p:cTn>
                        </p:par>
                        <p:par>
                          <p:cTn id="71" fill="hold">
                            <p:stCondLst>
                              <p:cond delay="19101"/>
                            </p:stCondLst>
                            <p:childTnLst>
                              <p:par>
                                <p:cTn id="72" presetID="3" presetClass="mediacall" presetSubtype="0" fill="hold" nodeType="afterEffect">
                                  <p:stCondLst>
                                    <p:cond delay="500"/>
                                  </p:stCondLst>
                                  <p:childTnLst>
                                    <p:cmd type="call" cmd="stop">
                                      <p:cBhvr>
                                        <p:cTn id="73" dur="1" fill="hold"/>
                                        <p:tgtEl>
                                          <p:spTgt spid="9"/>
                                        </p:tgtEl>
                                      </p:cBhvr>
                                    </p:cmd>
                                  </p:childTnLst>
                                </p:cTn>
                              </p:par>
                              <p:par>
                                <p:cTn id="74" presetID="10" presetClass="entr" presetSubtype="0" fill="hold" grpId="6" nodeType="withEffect">
                                  <p:stCondLst>
                                    <p:cond delay="50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9"/>
                </p:tgtEl>
              </p:cMediaNode>
            </p:audio>
            <p:audio>
              <p:cMediaNode vol="80000">
                <p:cTn id="80" fill="hold" display="0">
                  <p:stCondLst>
                    <p:cond delay="indefinite"/>
                  </p:stCondLst>
                  <p:endCondLst>
                    <p:cond evt="onStopAudio" delay="0">
                      <p:tgtEl>
                        <p:sldTgt/>
                      </p:tgtEl>
                    </p:cond>
                  </p:endCondLst>
                </p:cTn>
                <p:tgtEl>
                  <p:spTgt spid="11"/>
                </p:tgtEl>
              </p:cMediaNode>
            </p:audio>
          </p:childTnLst>
        </p:cTn>
      </p:par>
    </p:tnLst>
    <p:bldLst>
      <p:bldP spid="13" grpId="0" uiExpand="1" build="p"/>
      <p:bldP spid="16" grpId="0" build="p"/>
      <p:bldP spid="17" grpId="0" build="p"/>
      <p:bldP spid="10" grpId="0" animBg="1"/>
      <p:bldP spid="10" grpId="1" animBg="1"/>
      <p:bldP spid="10" grpId="2" animBg="1"/>
      <p:bldP spid="10" grpId="3" animBg="1"/>
      <p:bldP spid="10" grpId="4" animBg="1"/>
      <p:bldP spid="10" grpId="5" animBg="1"/>
      <p:bldP spid="10" grpId="6"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22899F2-5376-420B-BA39-3C912FDC498A}"/>
              </a:ext>
            </a:extLst>
          </p:cNvPr>
          <p:cNvSpPr>
            <a:spLocks noGrp="1"/>
          </p:cNvSpPr>
          <p:nvPr>
            <p:ph idx="1"/>
          </p:nvPr>
        </p:nvSpPr>
        <p:spPr>
          <a:xfrm>
            <a:off x="628649" y="1687610"/>
            <a:ext cx="7886699" cy="1481393"/>
          </a:xfrm>
        </p:spPr>
        <p:txBody>
          <a:bodyPr/>
          <a:lstStyle/>
          <a:p>
            <a:pPr marL="285750" indent="-285750">
              <a:buFont typeface="Arial" panose="020B0604020202020204" pitchFamily="34" charset="0"/>
              <a:buChar char="•"/>
            </a:pPr>
            <a:r>
              <a:rPr lang="en-AU" dirty="0"/>
              <a:t>More recent designs aimed at “capturing” vehicles and reducing impact severity</a:t>
            </a:r>
          </a:p>
          <a:p>
            <a:pPr marL="285750" indent="-285750">
              <a:buFont typeface="Arial" panose="020B0604020202020204" pitchFamily="34" charset="0"/>
              <a:buChar char="•"/>
            </a:pPr>
            <a:r>
              <a:rPr lang="en-AU" dirty="0"/>
              <a:t>Type of barrier chosen is context-important</a:t>
            </a:r>
          </a:p>
          <a:p>
            <a:pPr marL="285750" indent="-285750">
              <a:buFont typeface="Arial" panose="020B0604020202020204" pitchFamily="34" charset="0"/>
              <a:buChar char="•"/>
            </a:pPr>
            <a:r>
              <a:rPr lang="en-AU" dirty="0"/>
              <a:t>Issues with certain travel modes (e.g. motorcyclists)</a:t>
            </a:r>
          </a:p>
        </p:txBody>
      </p:sp>
      <p:sp>
        <p:nvSpPr>
          <p:cNvPr id="3" name="Title 2">
            <a:extLst>
              <a:ext uri="{FF2B5EF4-FFF2-40B4-BE49-F238E27FC236}">
                <a16:creationId xmlns:a16="http://schemas.microsoft.com/office/drawing/2014/main" id="{C65A2A71-C2C7-4FD5-A4AF-9582D8BE7406}"/>
              </a:ext>
            </a:extLst>
          </p:cNvPr>
          <p:cNvSpPr>
            <a:spLocks noGrp="1"/>
          </p:cNvSpPr>
          <p:nvPr>
            <p:ph type="title"/>
          </p:nvPr>
        </p:nvSpPr>
        <p:spPr/>
        <p:txBody>
          <a:bodyPr/>
          <a:lstStyle/>
          <a:p>
            <a:r>
              <a:rPr lang="en-AU" dirty="0"/>
              <a:t>Types of barriers</a:t>
            </a:r>
          </a:p>
        </p:txBody>
      </p:sp>
      <p:sp>
        <p:nvSpPr>
          <p:cNvPr id="4" name="Footer Placeholder 3">
            <a:extLst>
              <a:ext uri="{FF2B5EF4-FFF2-40B4-BE49-F238E27FC236}">
                <a16:creationId xmlns:a16="http://schemas.microsoft.com/office/drawing/2014/main" id="{0CFA43F5-5C4D-4FE6-889F-7F07F9C73113}"/>
              </a:ext>
            </a:extLst>
          </p:cNvPr>
          <p:cNvSpPr>
            <a:spLocks noGrp="1"/>
          </p:cNvSpPr>
          <p:nvPr>
            <p:ph type="ftr" sz="quarter" idx="10"/>
          </p:nvPr>
        </p:nvSpPr>
        <p:spPr/>
        <p:txBody>
          <a:bodyPr/>
          <a:lstStyle/>
          <a:p>
            <a:r>
              <a:rPr lang="en-US"/>
              <a:t>Module 3, Snippet 3</a:t>
            </a:r>
            <a:endParaRPr lang="en-US" dirty="0"/>
          </a:p>
        </p:txBody>
      </p:sp>
      <p:sp>
        <p:nvSpPr>
          <p:cNvPr id="5" name="Slide Number Placeholder 4">
            <a:extLst>
              <a:ext uri="{FF2B5EF4-FFF2-40B4-BE49-F238E27FC236}">
                <a16:creationId xmlns:a16="http://schemas.microsoft.com/office/drawing/2014/main" id="{0094FC5B-1C21-4DE9-8B85-60C0EC6C2126}"/>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19" name="Text Placeholder 18">
            <a:extLst>
              <a:ext uri="{FF2B5EF4-FFF2-40B4-BE49-F238E27FC236}">
                <a16:creationId xmlns:a16="http://schemas.microsoft.com/office/drawing/2014/main" id="{B7C14507-D534-42BA-A3E6-8BEBBA57D4B5}"/>
              </a:ext>
            </a:extLst>
          </p:cNvPr>
          <p:cNvSpPr>
            <a:spLocks noGrp="1"/>
          </p:cNvSpPr>
          <p:nvPr>
            <p:ph type="body" sz="quarter" idx="15"/>
          </p:nvPr>
        </p:nvSpPr>
        <p:spPr/>
        <p:txBody>
          <a:bodyPr/>
          <a:lstStyle/>
          <a:p>
            <a:r>
              <a:rPr lang="en-AU" dirty="0"/>
              <a:t>Source: Centre for Automotive Safety Research</a:t>
            </a:r>
          </a:p>
          <a:p>
            <a:endParaRPr lang="en-AU" dirty="0"/>
          </a:p>
        </p:txBody>
      </p:sp>
      <p:sp>
        <p:nvSpPr>
          <p:cNvPr id="20" name="Text Placeholder 19">
            <a:extLst>
              <a:ext uri="{FF2B5EF4-FFF2-40B4-BE49-F238E27FC236}">
                <a16:creationId xmlns:a16="http://schemas.microsoft.com/office/drawing/2014/main" id="{0D97CBEC-58B9-44EC-8ADC-B9888EC2C69C}"/>
              </a:ext>
            </a:extLst>
          </p:cNvPr>
          <p:cNvSpPr>
            <a:spLocks noGrp="1"/>
          </p:cNvSpPr>
          <p:nvPr>
            <p:ph type="body" sz="quarter" idx="16"/>
          </p:nvPr>
        </p:nvSpPr>
        <p:spPr/>
        <p:txBody>
          <a:bodyPr/>
          <a:lstStyle/>
          <a:p>
            <a:r>
              <a:rPr lang="en-AU" dirty="0"/>
              <a:t>Source: Centre for Automotive Safety Research</a:t>
            </a:r>
          </a:p>
          <a:p>
            <a:endParaRPr lang="en-AU" dirty="0"/>
          </a:p>
        </p:txBody>
      </p:sp>
      <p:sp>
        <p:nvSpPr>
          <p:cNvPr id="21" name="Text Placeholder 20">
            <a:extLst>
              <a:ext uri="{FF2B5EF4-FFF2-40B4-BE49-F238E27FC236}">
                <a16:creationId xmlns:a16="http://schemas.microsoft.com/office/drawing/2014/main" id="{F4A1EFA7-16A7-4DF6-9DA0-52369D703223}"/>
              </a:ext>
            </a:extLst>
          </p:cNvPr>
          <p:cNvSpPr>
            <a:spLocks noGrp="1"/>
          </p:cNvSpPr>
          <p:nvPr>
            <p:ph type="body" sz="quarter" idx="17"/>
          </p:nvPr>
        </p:nvSpPr>
        <p:spPr/>
        <p:txBody>
          <a:bodyPr/>
          <a:lstStyle/>
          <a:p>
            <a:r>
              <a:rPr lang="en-AU" dirty="0"/>
              <a:t>Source: Centre for Automotive Safety Research</a:t>
            </a:r>
          </a:p>
          <a:p>
            <a:endParaRPr lang="en-AU" dirty="0"/>
          </a:p>
        </p:txBody>
      </p:sp>
      <p:sp>
        <p:nvSpPr>
          <p:cNvPr id="2" name="Arrow: Right 1">
            <a:extLst>
              <a:ext uri="{FF2B5EF4-FFF2-40B4-BE49-F238E27FC236}">
                <a16:creationId xmlns:a16="http://schemas.microsoft.com/office/drawing/2014/main" id="{836714EA-C6D9-4E81-8067-5D805831B671}"/>
              </a:ext>
            </a:extLst>
          </p:cNvPr>
          <p:cNvSpPr/>
          <p:nvPr/>
        </p:nvSpPr>
        <p:spPr>
          <a:xfrm>
            <a:off x="628650" y="3550977"/>
            <a:ext cx="2520000" cy="526772"/>
          </a:xfrm>
          <a:prstGeom prst="rightArrow">
            <a:avLst/>
          </a:prstGeom>
          <a:solidFill>
            <a:srgbClr val="F8801C"/>
          </a:solidFill>
          <a:ln>
            <a:noFill/>
          </a:ln>
          <a:effectLst>
            <a:glow rad="50800">
              <a:srgbClr val="F8801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t>Higher severity</a:t>
            </a:r>
          </a:p>
        </p:txBody>
      </p:sp>
      <p:sp>
        <p:nvSpPr>
          <p:cNvPr id="13" name="Arrow: Right 12">
            <a:extLst>
              <a:ext uri="{FF2B5EF4-FFF2-40B4-BE49-F238E27FC236}">
                <a16:creationId xmlns:a16="http://schemas.microsoft.com/office/drawing/2014/main" id="{1424D7E0-6008-4FA4-AE50-C29A838F09D5}"/>
              </a:ext>
            </a:extLst>
          </p:cNvPr>
          <p:cNvSpPr/>
          <p:nvPr/>
        </p:nvSpPr>
        <p:spPr>
          <a:xfrm>
            <a:off x="3311998" y="3561801"/>
            <a:ext cx="2520000" cy="516474"/>
          </a:xfrm>
          <a:prstGeom prst="rightArrow">
            <a:avLst/>
          </a:prstGeom>
          <a:solidFill>
            <a:srgbClr val="00B050"/>
          </a:solidFill>
          <a:ln>
            <a:noFill/>
          </a:ln>
          <a:effectLst>
            <a:glow rad="50800">
              <a:srgbClr val="00B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t>Moderate severity</a:t>
            </a:r>
          </a:p>
        </p:txBody>
      </p:sp>
      <p:sp>
        <p:nvSpPr>
          <p:cNvPr id="14" name="Arrow: Right 13">
            <a:extLst>
              <a:ext uri="{FF2B5EF4-FFF2-40B4-BE49-F238E27FC236}">
                <a16:creationId xmlns:a16="http://schemas.microsoft.com/office/drawing/2014/main" id="{533DA2A3-9082-47FF-AE61-5B33D8744D9C}"/>
              </a:ext>
            </a:extLst>
          </p:cNvPr>
          <p:cNvSpPr/>
          <p:nvPr/>
        </p:nvSpPr>
        <p:spPr>
          <a:xfrm>
            <a:off x="5995346" y="3561801"/>
            <a:ext cx="2520000" cy="515947"/>
          </a:xfrm>
          <a:prstGeom prst="rightArrow">
            <a:avLst/>
          </a:prstGeom>
          <a:solidFill>
            <a:srgbClr val="01A0DF"/>
          </a:solidFill>
          <a:ln>
            <a:noFill/>
          </a:ln>
          <a:effectLst>
            <a:glow rad="50800">
              <a:srgbClr val="01A0D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t>Lower severity</a:t>
            </a:r>
          </a:p>
        </p:txBody>
      </p:sp>
      <p:sp>
        <p:nvSpPr>
          <p:cNvPr id="6" name="TextBox 5">
            <a:extLst>
              <a:ext uri="{FF2B5EF4-FFF2-40B4-BE49-F238E27FC236}">
                <a16:creationId xmlns:a16="http://schemas.microsoft.com/office/drawing/2014/main" id="{C5283C83-7C32-438E-9C66-32864A89C0C6}"/>
              </a:ext>
            </a:extLst>
          </p:cNvPr>
          <p:cNvSpPr txBox="1"/>
          <p:nvPr/>
        </p:nvSpPr>
        <p:spPr>
          <a:xfrm>
            <a:off x="919818" y="3176391"/>
            <a:ext cx="1937656" cy="369332"/>
          </a:xfrm>
          <a:prstGeom prst="rect">
            <a:avLst/>
          </a:prstGeom>
          <a:noFill/>
        </p:spPr>
        <p:txBody>
          <a:bodyPr wrap="square" rtlCol="0">
            <a:spAutoFit/>
          </a:bodyPr>
          <a:lstStyle/>
          <a:p>
            <a:pPr algn="ctr"/>
            <a:r>
              <a:rPr lang="en-AU" dirty="0">
                <a:solidFill>
                  <a:srgbClr val="F8801C"/>
                </a:solidFill>
              </a:rPr>
              <a:t>Rigid barriers</a:t>
            </a:r>
          </a:p>
        </p:txBody>
      </p:sp>
      <p:sp>
        <p:nvSpPr>
          <p:cNvPr id="22" name="TextBox 21">
            <a:extLst>
              <a:ext uri="{FF2B5EF4-FFF2-40B4-BE49-F238E27FC236}">
                <a16:creationId xmlns:a16="http://schemas.microsoft.com/office/drawing/2014/main" id="{715A6936-C999-4859-A0C4-BE9601FC2000}"/>
              </a:ext>
            </a:extLst>
          </p:cNvPr>
          <p:cNvSpPr txBox="1"/>
          <p:nvPr/>
        </p:nvSpPr>
        <p:spPr>
          <a:xfrm>
            <a:off x="3603170" y="3192468"/>
            <a:ext cx="1937656" cy="369332"/>
          </a:xfrm>
          <a:prstGeom prst="rect">
            <a:avLst/>
          </a:prstGeom>
          <a:noFill/>
        </p:spPr>
        <p:txBody>
          <a:bodyPr wrap="square" rtlCol="0">
            <a:spAutoFit/>
          </a:bodyPr>
          <a:lstStyle/>
          <a:p>
            <a:pPr algn="ctr"/>
            <a:r>
              <a:rPr lang="en-AU" dirty="0">
                <a:solidFill>
                  <a:srgbClr val="00B050"/>
                </a:solidFill>
              </a:rPr>
              <a:t>Semi-rigid barriers</a:t>
            </a:r>
          </a:p>
        </p:txBody>
      </p:sp>
      <p:sp>
        <p:nvSpPr>
          <p:cNvPr id="23" name="TextBox 22">
            <a:extLst>
              <a:ext uri="{FF2B5EF4-FFF2-40B4-BE49-F238E27FC236}">
                <a16:creationId xmlns:a16="http://schemas.microsoft.com/office/drawing/2014/main" id="{74898887-4A7C-4F81-80F4-AA6D18A8CDF3}"/>
              </a:ext>
            </a:extLst>
          </p:cNvPr>
          <p:cNvSpPr txBox="1"/>
          <p:nvPr/>
        </p:nvSpPr>
        <p:spPr>
          <a:xfrm>
            <a:off x="6286522" y="3192468"/>
            <a:ext cx="1937656" cy="369332"/>
          </a:xfrm>
          <a:prstGeom prst="rect">
            <a:avLst/>
          </a:prstGeom>
          <a:noFill/>
        </p:spPr>
        <p:txBody>
          <a:bodyPr wrap="square" rtlCol="0">
            <a:spAutoFit/>
          </a:bodyPr>
          <a:lstStyle/>
          <a:p>
            <a:pPr algn="ctr"/>
            <a:r>
              <a:rPr lang="en-AU" dirty="0">
                <a:solidFill>
                  <a:srgbClr val="01A0DF"/>
                </a:solidFill>
              </a:rPr>
              <a:t>Flexible barriers</a:t>
            </a:r>
          </a:p>
        </p:txBody>
      </p:sp>
      <p:pic>
        <p:nvPicPr>
          <p:cNvPr id="24" name="Picture Placeholder 23">
            <a:extLst>
              <a:ext uri="{FF2B5EF4-FFF2-40B4-BE49-F238E27FC236}">
                <a16:creationId xmlns:a16="http://schemas.microsoft.com/office/drawing/2014/main" id="{417972AB-64F8-49D3-9C2D-6CC633D7E83F}"/>
              </a:ext>
            </a:extLst>
          </p:cNvPr>
          <p:cNvPicPr>
            <a:picLocks noGrp="1" noChangeAspect="1" noChangeArrowheads="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bwMode="auto">
          <a:xfrm>
            <a:off x="628650" y="4275138"/>
            <a:ext cx="2519363" cy="163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a:extLst>
              <a:ext uri="{FF2B5EF4-FFF2-40B4-BE49-F238E27FC236}">
                <a16:creationId xmlns:a16="http://schemas.microsoft.com/office/drawing/2014/main" id="{ABFCDFC6-3A32-4098-B736-ADD5E012E686}"/>
              </a:ext>
            </a:extLst>
          </p:cNvPr>
          <p:cNvPicPr>
            <a:picLocks noGrp="1" noChangeAspect="1" noChangeArrowheads="1"/>
          </p:cNvPicPr>
          <p:nvPr>
            <p:ph type="pic" sz="quarter" idx="13"/>
          </p:nvPr>
        </p:nvPicPr>
        <p:blipFill>
          <a:blip r:embed="rId10" cstate="screen">
            <a:extLst>
              <a:ext uri="{28A0092B-C50C-407E-A947-70E740481C1C}">
                <a14:useLocalDpi xmlns:a14="http://schemas.microsoft.com/office/drawing/2010/main"/>
              </a:ext>
            </a:extLst>
          </a:blip>
          <a:srcRect/>
          <a:stretch>
            <a:fillRect/>
          </a:stretch>
        </p:blipFill>
        <p:spPr bwMode="auto">
          <a:xfrm>
            <a:off x="3311525" y="4275138"/>
            <a:ext cx="2520950" cy="163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a:extLst>
              <a:ext uri="{FF2B5EF4-FFF2-40B4-BE49-F238E27FC236}">
                <a16:creationId xmlns:a16="http://schemas.microsoft.com/office/drawing/2014/main" id="{A8F6DBE6-B419-4146-8856-A039CAD50969}"/>
              </a:ext>
            </a:extLst>
          </p:cNvPr>
          <p:cNvPicPr>
            <a:picLocks noGrp="1" noChangeAspect="1" noChangeArrowheads="1"/>
          </p:cNvPicPr>
          <p:nvPr>
            <p:ph type="pic" sz="quarter" idx="14"/>
          </p:nvPr>
        </p:nvPicPr>
        <p:blipFill rotWithShape="1">
          <a:blip r:embed="rId11" cstate="screen">
            <a:extLst>
              <a:ext uri="{28A0092B-C50C-407E-A947-70E740481C1C}">
                <a14:useLocalDpi xmlns:a14="http://schemas.microsoft.com/office/drawing/2010/main"/>
              </a:ext>
            </a:extLst>
          </a:blip>
          <a:srcRect/>
          <a:stretch/>
        </p:blipFill>
        <p:spPr bwMode="auto">
          <a:xfrm>
            <a:off x="5995988" y="4275138"/>
            <a:ext cx="2519362" cy="163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Arrow: Chevron 17">
            <a:extLst>
              <a:ext uri="{FF2B5EF4-FFF2-40B4-BE49-F238E27FC236}">
                <a16:creationId xmlns:a16="http://schemas.microsoft.com/office/drawing/2014/main" id="{17FDD65B-2060-412B-9DB5-3139A8A405E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8" name="TAC_MOD3_SNIP3_SLIDE_14_PARA_B">
            <a:hlinkClick r:id="" action="ppaction://media"/>
            <a:extLst>
              <a:ext uri="{FF2B5EF4-FFF2-40B4-BE49-F238E27FC236}">
                <a16:creationId xmlns:a16="http://schemas.microsoft.com/office/drawing/2014/main" id="{912BB9FC-7C95-4C7B-9A16-CE8602CF3DE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68080" y="782638"/>
            <a:ext cx="609600" cy="609600"/>
          </a:xfrm>
          <a:prstGeom prst="rect">
            <a:avLst/>
          </a:prstGeom>
        </p:spPr>
      </p:pic>
      <p:pic>
        <p:nvPicPr>
          <p:cNvPr id="9" name="TAC_MOD3_SNIP3_SLIDE_14_PARA_C">
            <a:hlinkClick r:id="" action="ppaction://media"/>
            <a:extLst>
              <a:ext uri="{FF2B5EF4-FFF2-40B4-BE49-F238E27FC236}">
                <a16:creationId xmlns:a16="http://schemas.microsoft.com/office/drawing/2014/main" id="{E55C51CC-0041-4411-A3DE-B4AB10A83E0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68080" y="1565276"/>
            <a:ext cx="609600" cy="609600"/>
          </a:xfrm>
          <a:prstGeom prst="rect">
            <a:avLst/>
          </a:prstGeom>
        </p:spPr>
      </p:pic>
      <p:pic>
        <p:nvPicPr>
          <p:cNvPr id="10" name="TAC_MOD3_SNIP3_SLIDE_14_PARA_A">
            <a:hlinkClick r:id="" action="ppaction://media"/>
            <a:extLst>
              <a:ext uri="{FF2B5EF4-FFF2-40B4-BE49-F238E27FC236}">
                <a16:creationId xmlns:a16="http://schemas.microsoft.com/office/drawing/2014/main" id="{B7AD9554-4424-4D2E-8C54-CCDBD1BE12E3}"/>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468080" y="0"/>
            <a:ext cx="609600" cy="609600"/>
          </a:xfrm>
          <a:prstGeom prst="rect">
            <a:avLst/>
          </a:prstGeom>
        </p:spPr>
      </p:pic>
    </p:spTree>
    <p:extLst>
      <p:ext uri="{BB962C8B-B14F-4D97-AF65-F5344CB8AC3E}">
        <p14:creationId xmlns:p14="http://schemas.microsoft.com/office/powerpoint/2010/main" val="78431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500"/>
                                        <p:tgtEl>
                                          <p:spTgt spid="21">
                                            <p:txEl>
                                              <p:pRg st="0" end="0"/>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2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3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childTnLst>
                                </p:cTn>
                              </p:par>
                              <p:par>
                                <p:cTn id="32" presetID="10" presetClass="entr" presetSubtype="0" fill="hold" grpId="0" nodeType="withEffect">
                                  <p:stCondLst>
                                    <p:cond delay="40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4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500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500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fade">
                                      <p:cBhvr>
                                        <p:cTn id="43" dur="500"/>
                                        <p:tgtEl>
                                          <p:spTgt spid="19">
                                            <p:txEl>
                                              <p:pRg st="0" end="0"/>
                                            </p:txEl>
                                          </p:spTgt>
                                        </p:tgtEl>
                                      </p:cBhvr>
                                    </p:animEffect>
                                  </p:childTnLst>
                                </p:cTn>
                              </p:par>
                              <p:par>
                                <p:cTn id="44" presetID="1" presetClass="mediacall" presetSubtype="0" fill="hold" nodeType="withEffect">
                                  <p:stCondLst>
                                    <p:cond delay="1000"/>
                                  </p:stCondLst>
                                  <p:childTnLst>
                                    <p:cmd type="call" cmd="playFrom(0.0)">
                                      <p:cBhvr>
                                        <p:cTn id="45" dur="50132" fill="hold"/>
                                        <p:tgtEl>
                                          <p:spTgt spid="10"/>
                                        </p:tgtEl>
                                      </p:cBhvr>
                                    </p:cmd>
                                  </p:childTnLst>
                                </p:cTn>
                              </p:par>
                            </p:childTnLst>
                          </p:cTn>
                        </p:par>
                        <p:par>
                          <p:cTn id="46" fill="hold">
                            <p:stCondLst>
                              <p:cond delay="51132"/>
                            </p:stCondLst>
                            <p:childTnLst>
                              <p:par>
                                <p:cTn id="47" presetID="3" presetClass="mediacall" presetSubtype="0" fill="hold" nodeType="afterEffect">
                                  <p:stCondLst>
                                    <p:cond delay="0"/>
                                  </p:stCondLst>
                                  <p:childTnLst>
                                    <p:cmd type="call" cmd="stop">
                                      <p:cBhvr>
                                        <p:cTn id="48" dur="1" fill="hold"/>
                                        <p:tgtEl>
                                          <p:spTgt spid="10"/>
                                        </p:tgtEl>
                                      </p:cBhvr>
                                    </p:cmd>
                                  </p:childTnLst>
                                </p:cTn>
                              </p:par>
                              <p:par>
                                <p:cTn id="49" presetID="10" presetClass="entr" presetSubtype="0" fill="hold" grpId="0" nodeType="withEffect">
                                  <p:stCondLst>
                                    <p:cond delay="5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xEl>
                                              <p:pRg st="1" end="1"/>
                                            </p:txEl>
                                          </p:spTgt>
                                        </p:tgtEl>
                                        <p:attrNameLst>
                                          <p:attrName>style.visibility</p:attrName>
                                        </p:attrNameLst>
                                      </p:cBhvr>
                                      <p:to>
                                        <p:strVal val="visible"/>
                                      </p:to>
                                    </p:set>
                                    <p:animEffect transition="in" filter="fade">
                                      <p:cBhvr>
                                        <p:cTn id="56" dur="500"/>
                                        <p:tgtEl>
                                          <p:spTgt spid="15">
                                            <p:txEl>
                                              <p:pRg st="1" end="1"/>
                                            </p:txEl>
                                          </p:spTgt>
                                        </p:tgtEl>
                                      </p:cBhvr>
                                    </p:animEffect>
                                  </p:childTnLst>
                                </p:cTn>
                              </p:par>
                              <p:par>
                                <p:cTn id="57" presetID="10" presetClass="exit" presetSubtype="0" fill="hold" grpId="1" nodeType="with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 presetClass="mediacall" presetSubtype="0" fill="hold" nodeType="withEffect">
                                  <p:stCondLst>
                                    <p:cond delay="1000"/>
                                  </p:stCondLst>
                                  <p:childTnLst>
                                    <p:cmd type="call" cmd="playFrom(0.0)">
                                      <p:cBhvr>
                                        <p:cTn id="61" dur="28535" fill="hold"/>
                                        <p:tgtEl>
                                          <p:spTgt spid="8"/>
                                        </p:tgtEl>
                                      </p:cBhvr>
                                    </p:cmd>
                                  </p:childTnLst>
                                </p:cTn>
                              </p:par>
                            </p:childTnLst>
                          </p:cTn>
                        </p:par>
                        <p:par>
                          <p:cTn id="62" fill="hold">
                            <p:stCondLst>
                              <p:cond delay="29535"/>
                            </p:stCondLst>
                            <p:childTnLst>
                              <p:par>
                                <p:cTn id="63" presetID="3" presetClass="mediacall" presetSubtype="0" fill="hold" nodeType="afterEffect">
                                  <p:stCondLst>
                                    <p:cond delay="500"/>
                                  </p:stCondLst>
                                  <p:childTnLst>
                                    <p:cmd type="call" cmd="stop">
                                      <p:cBhvr>
                                        <p:cTn id="64" dur="1" fill="hold"/>
                                        <p:tgtEl>
                                          <p:spTgt spid="8"/>
                                        </p:tgtEl>
                                      </p:cBhvr>
                                    </p:cmd>
                                  </p:childTnLst>
                                </p:cTn>
                              </p:par>
                              <p:par>
                                <p:cTn id="65" presetID="10" presetClass="entr" presetSubtype="0" fill="hold" grpId="2" nodeType="withEffect">
                                  <p:stCondLst>
                                    <p:cond delay="50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5">
                                            <p:txEl>
                                              <p:pRg st="2" end="2"/>
                                            </p:txEl>
                                          </p:spTgt>
                                        </p:tgtEl>
                                        <p:attrNameLst>
                                          <p:attrName>style.visibility</p:attrName>
                                        </p:attrNameLst>
                                      </p:cBhvr>
                                      <p:to>
                                        <p:strVal val="visible"/>
                                      </p:to>
                                    </p:set>
                                    <p:animEffect transition="in" filter="fade">
                                      <p:cBhvr>
                                        <p:cTn id="72" dur="500"/>
                                        <p:tgtEl>
                                          <p:spTgt spid="15">
                                            <p:txEl>
                                              <p:pRg st="2" end="2"/>
                                            </p:txEl>
                                          </p:spTgt>
                                        </p:tgtEl>
                                      </p:cBhvr>
                                    </p:animEffect>
                                  </p:childTnLst>
                                </p:cTn>
                              </p:par>
                              <p:par>
                                <p:cTn id="73" presetID="10" presetClass="exit" presetSubtype="0" fill="hold" grpId="3" nodeType="with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 presetClass="mediacall" presetSubtype="0" fill="hold" nodeType="withEffect">
                                  <p:stCondLst>
                                    <p:cond delay="1000"/>
                                  </p:stCondLst>
                                  <p:childTnLst>
                                    <p:cmd type="call" cmd="playFrom(0.0)">
                                      <p:cBhvr>
                                        <p:cTn id="77" dur="31899" fill="hold"/>
                                        <p:tgtEl>
                                          <p:spTgt spid="9"/>
                                        </p:tgtEl>
                                      </p:cBhvr>
                                    </p:cmd>
                                  </p:childTnLst>
                                </p:cTn>
                              </p:par>
                            </p:childTnLst>
                          </p:cTn>
                        </p:par>
                        <p:par>
                          <p:cTn id="78" fill="hold">
                            <p:stCondLst>
                              <p:cond delay="32899"/>
                            </p:stCondLst>
                            <p:childTnLst>
                              <p:par>
                                <p:cTn id="79" presetID="3" presetClass="mediacall" presetSubtype="0" fill="hold" nodeType="afterEffect">
                                  <p:stCondLst>
                                    <p:cond delay="500"/>
                                  </p:stCondLst>
                                  <p:childTnLst>
                                    <p:cmd type="call" cmd="stop">
                                      <p:cBhvr>
                                        <p:cTn id="80" dur="1" fill="hold"/>
                                        <p:tgtEl>
                                          <p:spTgt spid="9"/>
                                        </p:tgtEl>
                                      </p:cBhvr>
                                    </p:cmd>
                                  </p:childTnLst>
                                </p:cTn>
                              </p:par>
                              <p:par>
                                <p:cTn id="81" presetID="10" presetClass="entr" presetSubtype="0" fill="hold" grpId="4" nodeType="withEffect">
                                  <p:stCondLst>
                                    <p:cond delay="50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8"/>
                </p:tgtEl>
              </p:cMediaNode>
            </p:audio>
            <p:audio>
              <p:cMediaNode vol="80000">
                <p:cTn id="85" fill="hold" display="0">
                  <p:stCondLst>
                    <p:cond delay="indefinite"/>
                  </p:stCondLst>
                  <p:endCondLst>
                    <p:cond evt="onStopAudio" delay="0">
                      <p:tgtEl>
                        <p:sldTgt/>
                      </p:tgtEl>
                    </p:cond>
                  </p:endCondLst>
                </p:cTn>
                <p:tgtEl>
                  <p:spTgt spid="9"/>
                </p:tgtEl>
              </p:cMediaNode>
            </p:audio>
            <p:audio>
              <p:cMediaNode vol="80000">
                <p:cTn id="86" fill="hold" display="0">
                  <p:stCondLst>
                    <p:cond delay="indefinite"/>
                  </p:stCondLst>
                  <p:endCondLst>
                    <p:cond evt="onStopAudio" delay="0">
                      <p:tgtEl>
                        <p:sldTgt/>
                      </p:tgtEl>
                    </p:cond>
                  </p:endCondLst>
                </p:cTn>
                <p:tgtEl>
                  <p:spTgt spid="10"/>
                </p:tgtEl>
              </p:cMediaNode>
            </p:audio>
          </p:childTnLst>
        </p:cTn>
      </p:par>
    </p:tnLst>
    <p:bldLst>
      <p:bldP spid="19" grpId="0" build="p"/>
      <p:bldP spid="20" grpId="0" build="p"/>
      <p:bldP spid="21" grpId="0" build="p"/>
      <p:bldP spid="2" grpId="0" animBg="1"/>
      <p:bldP spid="13" grpId="0" animBg="1"/>
      <p:bldP spid="14" grpId="0" animBg="1"/>
      <p:bldP spid="6" grpId="0"/>
      <p:bldP spid="22" grpId="0"/>
      <p:bldP spid="23" grpId="0"/>
      <p:bldP spid="18" grpId="0" animBg="1"/>
      <p:bldP spid="18" grpId="1" animBg="1"/>
      <p:bldP spid="18" grpId="2" animBg="1"/>
      <p:bldP spid="18" grpId="3" animBg="1"/>
      <p:bldP spid="18" grpId="4"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A710FFB3-74C8-4B3D-95FA-25ADE2CADAFA}"/>
              </a:ext>
            </a:extLst>
          </p:cNvPr>
          <p:cNvSpPr>
            <a:spLocks noGrp="1"/>
          </p:cNvSpPr>
          <p:nvPr>
            <p:ph idx="1"/>
          </p:nvPr>
        </p:nvSpPr>
        <p:spPr>
          <a:xfrm>
            <a:off x="628650" y="1549593"/>
            <a:ext cx="2361251" cy="4351338"/>
          </a:xfrm>
        </p:spPr>
        <p:txBody>
          <a:bodyPr/>
          <a:lstStyle/>
          <a:p>
            <a:pPr marL="285750" indent="-285750">
              <a:buFont typeface="Arial" panose="020B0604020202020204" pitchFamily="34" charset="0"/>
              <a:buChar char="•"/>
            </a:pPr>
            <a:r>
              <a:rPr lang="en-AU" dirty="0"/>
              <a:t>Clear zones</a:t>
            </a:r>
          </a:p>
          <a:p>
            <a:pPr marL="285750" indent="-285750">
              <a:buFont typeface="Arial" panose="020B0604020202020204" pitchFamily="34" charset="0"/>
              <a:buChar char="•"/>
            </a:pPr>
            <a:r>
              <a:rPr lang="en-AU" dirty="0"/>
              <a:t>Flat, limited slope</a:t>
            </a:r>
          </a:p>
          <a:p>
            <a:pPr marL="285750" indent="-285750">
              <a:buFont typeface="Arial" panose="020B0604020202020204" pitchFamily="34" charset="0"/>
              <a:buChar char="•"/>
            </a:pPr>
            <a:r>
              <a:rPr lang="en-AU" dirty="0"/>
              <a:t>Wide separated dual carriageways</a:t>
            </a:r>
          </a:p>
          <a:p>
            <a:pPr marL="285750" indent="-285750">
              <a:buFont typeface="Arial" panose="020B0604020202020204" pitchFamily="34" charset="0"/>
              <a:buChar char="•"/>
            </a:pPr>
            <a:r>
              <a:rPr lang="en-AU" dirty="0"/>
              <a:t>Spot hazard protection (barriers)</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836D6E8B-2DA9-4C08-AC63-E5415B3197E8}"/>
              </a:ext>
            </a:extLst>
          </p:cNvPr>
          <p:cNvSpPr>
            <a:spLocks noGrp="1"/>
          </p:cNvSpPr>
          <p:nvPr>
            <p:ph type="title"/>
          </p:nvPr>
        </p:nvSpPr>
        <p:spPr/>
        <p:txBody>
          <a:bodyPr/>
          <a:lstStyle/>
          <a:p>
            <a:r>
              <a:rPr lang="en-AU" dirty="0"/>
              <a:t>Historical best practice</a:t>
            </a:r>
          </a:p>
        </p:txBody>
      </p:sp>
      <p:sp>
        <p:nvSpPr>
          <p:cNvPr id="4" name="Footer Placeholder 3">
            <a:extLst>
              <a:ext uri="{FF2B5EF4-FFF2-40B4-BE49-F238E27FC236}">
                <a16:creationId xmlns:a16="http://schemas.microsoft.com/office/drawing/2014/main" id="{D285D30E-0E4E-4F54-B973-39BC0AC7493B}"/>
              </a:ext>
            </a:extLst>
          </p:cNvPr>
          <p:cNvSpPr>
            <a:spLocks noGrp="1"/>
          </p:cNvSpPr>
          <p:nvPr>
            <p:ph type="ftr" sz="quarter" idx="10"/>
          </p:nvPr>
        </p:nvSpPr>
        <p:spPr/>
        <p:txBody>
          <a:bodyPr/>
          <a:lstStyle/>
          <a:p>
            <a:r>
              <a:rPr lang="en-US"/>
              <a:t>Module 3, Snippet 3</a:t>
            </a:r>
            <a:endParaRPr lang="en-US" dirty="0"/>
          </a:p>
        </p:txBody>
      </p:sp>
      <p:sp>
        <p:nvSpPr>
          <p:cNvPr id="36" name="Picture Placeholder 35">
            <a:extLst>
              <a:ext uri="{FF2B5EF4-FFF2-40B4-BE49-F238E27FC236}">
                <a16:creationId xmlns:a16="http://schemas.microsoft.com/office/drawing/2014/main" id="{B4D9FFCA-9AA4-481F-85F6-5F7F3CC913B7}"/>
              </a:ext>
            </a:extLst>
          </p:cNvPr>
          <p:cNvSpPr>
            <a:spLocks noGrp="1"/>
          </p:cNvSpPr>
          <p:nvPr>
            <p:ph type="pic" sz="quarter" idx="12"/>
          </p:nvPr>
        </p:nvSpPr>
        <p:spPr/>
      </p:sp>
      <p:sp>
        <p:nvSpPr>
          <p:cNvPr id="37" name="Text Placeholder 36">
            <a:extLst>
              <a:ext uri="{FF2B5EF4-FFF2-40B4-BE49-F238E27FC236}">
                <a16:creationId xmlns:a16="http://schemas.microsoft.com/office/drawing/2014/main" id="{2DAC480F-3633-4B21-85A2-D225979D52E5}"/>
              </a:ext>
            </a:extLst>
          </p:cNvPr>
          <p:cNvSpPr>
            <a:spLocks noGrp="1"/>
          </p:cNvSpPr>
          <p:nvPr>
            <p:ph type="body" sz="quarter" idx="13"/>
          </p:nvPr>
        </p:nvSpPr>
        <p:spPr>
          <a:xfrm>
            <a:off x="3065349" y="5900931"/>
            <a:ext cx="3865562" cy="179387"/>
          </a:xfrm>
        </p:spPr>
        <p:txBody>
          <a:bodyPr/>
          <a:lstStyle/>
          <a:p>
            <a:r>
              <a:rPr lang="en-AU" dirty="0"/>
              <a:t>Source: Centre for Automotive Safety Research</a:t>
            </a:r>
          </a:p>
        </p:txBody>
      </p:sp>
      <p:sp>
        <p:nvSpPr>
          <p:cNvPr id="11" name="Slide Number Placeholder 10">
            <a:extLst>
              <a:ext uri="{FF2B5EF4-FFF2-40B4-BE49-F238E27FC236}">
                <a16:creationId xmlns:a16="http://schemas.microsoft.com/office/drawing/2014/main" id="{E5A94FE3-9FD6-45BB-B3A0-706399D56BCC}"/>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15</a:t>
            </a:fld>
            <a:endParaRPr lang="en-US" dirty="0"/>
          </a:p>
        </p:txBody>
      </p:sp>
      <p:pic>
        <p:nvPicPr>
          <p:cNvPr id="33" name="Picture 32">
            <a:extLst>
              <a:ext uri="{FF2B5EF4-FFF2-40B4-BE49-F238E27FC236}">
                <a16:creationId xmlns:a16="http://schemas.microsoft.com/office/drawing/2014/main" id="{3EC54B34-1081-42AF-A970-C8F4ACB8B15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065349" y="1496213"/>
            <a:ext cx="2563318" cy="4392000"/>
          </a:xfrm>
          <a:prstGeom prst="rect">
            <a:avLst/>
          </a:prstGeom>
        </p:spPr>
      </p:pic>
      <p:pic>
        <p:nvPicPr>
          <p:cNvPr id="34" name="Picture 33">
            <a:extLst>
              <a:ext uri="{FF2B5EF4-FFF2-40B4-BE49-F238E27FC236}">
                <a16:creationId xmlns:a16="http://schemas.microsoft.com/office/drawing/2014/main" id="{9CEA7CEC-0D82-404E-B63F-C523BC1FFC2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04115" y="1496213"/>
            <a:ext cx="2824058" cy="4392000"/>
          </a:xfrm>
          <a:prstGeom prst="rect">
            <a:avLst/>
          </a:prstGeom>
        </p:spPr>
      </p:pic>
      <p:sp>
        <p:nvSpPr>
          <p:cNvPr id="2" name="Arrow: Down 1">
            <a:extLst>
              <a:ext uri="{FF2B5EF4-FFF2-40B4-BE49-F238E27FC236}">
                <a16:creationId xmlns:a16="http://schemas.microsoft.com/office/drawing/2014/main" id="{D7B58071-65A3-421B-A0E6-EE813597E980}"/>
              </a:ext>
            </a:extLst>
          </p:cNvPr>
          <p:cNvSpPr/>
          <p:nvPr/>
        </p:nvSpPr>
        <p:spPr>
          <a:xfrm>
            <a:off x="4686300" y="3501713"/>
            <a:ext cx="133350" cy="381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Down 11">
            <a:extLst>
              <a:ext uri="{FF2B5EF4-FFF2-40B4-BE49-F238E27FC236}">
                <a16:creationId xmlns:a16="http://schemas.microsoft.com/office/drawing/2014/main" id="{D4CA4583-0B3E-4554-8C54-4BC544A581BB}"/>
              </a:ext>
            </a:extLst>
          </p:cNvPr>
          <p:cNvSpPr/>
          <p:nvPr/>
        </p:nvSpPr>
        <p:spPr>
          <a:xfrm rot="10800000">
            <a:off x="4458494" y="3501713"/>
            <a:ext cx="133350" cy="381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rrow: Down 12">
            <a:extLst>
              <a:ext uri="{FF2B5EF4-FFF2-40B4-BE49-F238E27FC236}">
                <a16:creationId xmlns:a16="http://schemas.microsoft.com/office/drawing/2014/main" id="{8CE8FE4F-C4E3-4698-9DF9-F6085152AA5E}"/>
              </a:ext>
            </a:extLst>
          </p:cNvPr>
          <p:cNvSpPr/>
          <p:nvPr/>
        </p:nvSpPr>
        <p:spPr>
          <a:xfrm>
            <a:off x="7930242" y="3501713"/>
            <a:ext cx="133350" cy="381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Down 13">
            <a:extLst>
              <a:ext uri="{FF2B5EF4-FFF2-40B4-BE49-F238E27FC236}">
                <a16:creationId xmlns:a16="http://schemas.microsoft.com/office/drawing/2014/main" id="{51AFA3B5-5ED9-49DC-8545-53BB3147BDEE}"/>
              </a:ext>
            </a:extLst>
          </p:cNvPr>
          <p:cNvSpPr/>
          <p:nvPr/>
        </p:nvSpPr>
        <p:spPr>
          <a:xfrm rot="10800000">
            <a:off x="6892811" y="3501713"/>
            <a:ext cx="133350" cy="381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Arrow Connector 6">
            <a:extLst>
              <a:ext uri="{FF2B5EF4-FFF2-40B4-BE49-F238E27FC236}">
                <a16:creationId xmlns:a16="http://schemas.microsoft.com/office/drawing/2014/main" id="{520015FB-5476-4396-BD82-DD0806B46C31}"/>
              </a:ext>
            </a:extLst>
          </p:cNvPr>
          <p:cNvCxnSpPr/>
          <p:nvPr/>
        </p:nvCxnSpPr>
        <p:spPr>
          <a:xfrm>
            <a:off x="2253198" y="1724628"/>
            <a:ext cx="1655180" cy="0"/>
          </a:xfrm>
          <a:prstGeom prst="straightConnector1">
            <a:avLst/>
          </a:prstGeom>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BB42B9-4F33-45EE-B9B7-A456493B762D}"/>
              </a:ext>
            </a:extLst>
          </p:cNvPr>
          <p:cNvCxnSpPr/>
          <p:nvPr/>
        </p:nvCxnSpPr>
        <p:spPr>
          <a:xfrm>
            <a:off x="2253198" y="3080795"/>
            <a:ext cx="1655180" cy="0"/>
          </a:xfrm>
          <a:prstGeom prst="straightConnector1">
            <a:avLst/>
          </a:prstGeom>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CE0CD4-1785-4C4C-9758-FE309977373D}"/>
              </a:ext>
            </a:extLst>
          </p:cNvPr>
          <p:cNvCxnSpPr/>
          <p:nvPr/>
        </p:nvCxnSpPr>
        <p:spPr>
          <a:xfrm>
            <a:off x="2989901" y="2478912"/>
            <a:ext cx="4500000" cy="0"/>
          </a:xfrm>
          <a:prstGeom prst="straightConnector1">
            <a:avLst/>
          </a:prstGeom>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Arrow: Chevron 18">
            <a:extLst>
              <a:ext uri="{FF2B5EF4-FFF2-40B4-BE49-F238E27FC236}">
                <a16:creationId xmlns:a16="http://schemas.microsoft.com/office/drawing/2014/main" id="{143DDE54-08CD-4E78-9977-5B88F1ADAE7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3_SLIDE_15_PARA_A">
            <a:hlinkClick r:id="" action="ppaction://media"/>
            <a:extLst>
              <a:ext uri="{FF2B5EF4-FFF2-40B4-BE49-F238E27FC236}">
                <a16:creationId xmlns:a16="http://schemas.microsoft.com/office/drawing/2014/main" id="{2F4815B9-8519-4D4A-B34F-96A40EA4E2E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31338" y="0"/>
            <a:ext cx="609600" cy="609600"/>
          </a:xfrm>
          <a:prstGeom prst="rect">
            <a:avLst/>
          </a:prstGeom>
        </p:spPr>
      </p:pic>
      <p:pic>
        <p:nvPicPr>
          <p:cNvPr id="6" name="TAC_MOD3_SNIP3_SLIDE_15_PARA_B">
            <a:hlinkClick r:id="" action="ppaction://media"/>
            <a:extLst>
              <a:ext uri="{FF2B5EF4-FFF2-40B4-BE49-F238E27FC236}">
                <a16:creationId xmlns:a16="http://schemas.microsoft.com/office/drawing/2014/main" id="{E99091B1-6B64-4744-9E53-903301E52C6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31338" y="773472"/>
            <a:ext cx="609600" cy="609600"/>
          </a:xfrm>
          <a:prstGeom prst="rect">
            <a:avLst/>
          </a:prstGeom>
        </p:spPr>
      </p:pic>
      <p:pic>
        <p:nvPicPr>
          <p:cNvPr id="8" name="TAC_MOD3_SNIP3_SLIDE_15_PARA_C">
            <a:hlinkClick r:id="" action="ppaction://media"/>
            <a:extLst>
              <a:ext uri="{FF2B5EF4-FFF2-40B4-BE49-F238E27FC236}">
                <a16:creationId xmlns:a16="http://schemas.microsoft.com/office/drawing/2014/main" id="{56C35771-5BA0-49CC-B3B9-59E627B7A1E4}"/>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431338" y="1549593"/>
            <a:ext cx="609600" cy="609600"/>
          </a:xfrm>
          <a:prstGeom prst="rect">
            <a:avLst/>
          </a:prstGeom>
        </p:spPr>
      </p:pic>
      <p:pic>
        <p:nvPicPr>
          <p:cNvPr id="9" name="TAC_MOD3_SNIP3_SLIDE_15_PARA_D">
            <a:hlinkClick r:id="" action="ppaction://media"/>
            <a:extLst>
              <a:ext uri="{FF2B5EF4-FFF2-40B4-BE49-F238E27FC236}">
                <a16:creationId xmlns:a16="http://schemas.microsoft.com/office/drawing/2014/main" id="{3207D242-6EC9-4445-A8DB-9A8A58FEDC8A}"/>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431338" y="2325714"/>
            <a:ext cx="609600" cy="609600"/>
          </a:xfrm>
          <a:prstGeom prst="rect">
            <a:avLst/>
          </a:prstGeom>
        </p:spPr>
      </p:pic>
    </p:spTree>
    <p:extLst>
      <p:ext uri="{BB962C8B-B14F-4D97-AF65-F5344CB8AC3E}">
        <p14:creationId xmlns:p14="http://schemas.microsoft.com/office/powerpoint/2010/main" val="391741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1000"/>
                                  </p:stCondLst>
                                  <p:childTnLst>
                                    <p:cmd type="call" cmd="playFrom(0.0)">
                                      <p:cBhvr>
                                        <p:cTn id="12" dur="5190" fill="hold"/>
                                        <p:tgtEl>
                                          <p:spTgt spid="5"/>
                                        </p:tgtEl>
                                      </p:cBhvr>
                                    </p:cmd>
                                  </p:childTnLst>
                                </p:cTn>
                              </p:par>
                            </p:childTnLst>
                          </p:cTn>
                        </p:par>
                        <p:par>
                          <p:cTn id="13" fill="hold">
                            <p:stCondLst>
                              <p:cond delay="6190"/>
                            </p:stCondLst>
                            <p:childTnLst>
                              <p:par>
                                <p:cTn id="14" presetID="3" presetClass="mediacall" presetSubtype="0" fill="hold" nodeType="afterEffect">
                                  <p:stCondLst>
                                    <p:cond delay="500"/>
                                  </p:stCondLst>
                                  <p:childTnLst>
                                    <p:cmd type="call" cmd="stop">
                                      <p:cBhvr>
                                        <p:cTn id="15" dur="1" fill="hold"/>
                                        <p:tgtEl>
                                          <p:spTgt spid="5"/>
                                        </p:tgtEl>
                                      </p:cBhvr>
                                    </p:cmd>
                                  </p:childTnLst>
                                </p:cTn>
                              </p:par>
                              <p:par>
                                <p:cTn id="16" presetID="10" presetClass="entr" presetSubtype="0" fill="hold" grpId="0"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xEl>
                                              <p:pRg st="1" end="1"/>
                                            </p:txEl>
                                          </p:spTgt>
                                        </p:tgtEl>
                                        <p:attrNameLst>
                                          <p:attrName>style.visibility</p:attrName>
                                        </p:attrNameLst>
                                      </p:cBhvr>
                                      <p:to>
                                        <p:strVal val="visible"/>
                                      </p:to>
                                    </p:set>
                                    <p:animEffect transition="in" filter="fade">
                                      <p:cBhvr>
                                        <p:cTn id="23" dur="500"/>
                                        <p:tgtEl>
                                          <p:spTgt spid="35">
                                            <p:txEl>
                                              <p:pRg st="1" end="1"/>
                                            </p:txEl>
                                          </p:spTgt>
                                        </p:tgtEl>
                                      </p:cBhvr>
                                    </p:animEffect>
                                  </p:childTnLst>
                                </p:cTn>
                              </p:par>
                              <p:par>
                                <p:cTn id="24" presetID="10" presetClass="exit" presetSubtype="0" fill="hold" grpId="1" nodeType="with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 presetClass="mediacall" presetSubtype="0" fill="hold" nodeType="withEffect">
                                  <p:stCondLst>
                                    <p:cond delay="1000"/>
                                  </p:stCondLst>
                                  <p:childTnLst>
                                    <p:cmd type="call" cmd="playFrom(0.0)">
                                      <p:cBhvr>
                                        <p:cTn id="28" dur="17971" fill="hold"/>
                                        <p:tgtEl>
                                          <p:spTgt spid="6"/>
                                        </p:tgtEl>
                                      </p:cBhvr>
                                    </p:cmd>
                                  </p:childTnLst>
                                </p:cTn>
                              </p:par>
                            </p:childTnLst>
                          </p:cTn>
                        </p:par>
                        <p:par>
                          <p:cTn id="29" fill="hold">
                            <p:stCondLst>
                              <p:cond delay="18971"/>
                            </p:stCondLst>
                            <p:childTnLst>
                              <p:par>
                                <p:cTn id="30" presetID="3" presetClass="mediacall" presetSubtype="0" fill="hold" nodeType="afterEffect">
                                  <p:stCondLst>
                                    <p:cond delay="500"/>
                                  </p:stCondLst>
                                  <p:childTnLst>
                                    <p:cmd type="call" cmd="stop">
                                      <p:cBhvr>
                                        <p:cTn id="31" dur="1" fill="hold"/>
                                        <p:tgtEl>
                                          <p:spTgt spid="6"/>
                                        </p:tgtEl>
                                      </p:cBhvr>
                                    </p:cmd>
                                  </p:childTnLst>
                                </p:cTn>
                              </p:par>
                              <p:par>
                                <p:cTn id="32" presetID="10" presetClass="entr" presetSubtype="0" fill="hold" grpId="2" nodeType="withEffect">
                                  <p:stCondLst>
                                    <p:cond delay="50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fade">
                                      <p:cBhvr>
                                        <p:cTn id="39" dur="500"/>
                                        <p:tgtEl>
                                          <p:spTgt spid="35">
                                            <p:txEl>
                                              <p:pRg st="2" end="2"/>
                                            </p:txEl>
                                          </p:spTgt>
                                        </p:tgtEl>
                                      </p:cBhvr>
                                    </p:animEffect>
                                  </p:childTnLst>
                                </p:cTn>
                              </p:par>
                              <p:par>
                                <p:cTn id="40" presetID="10" presetClass="exit" presetSubtype="0" fill="hold"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3" nodeType="with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 presetClass="mediacall" presetSubtype="0" fill="hold" nodeType="withEffect">
                                  <p:stCondLst>
                                    <p:cond delay="1000"/>
                                  </p:stCondLst>
                                  <p:childTnLst>
                                    <p:cmd type="call" cmd="playFrom(0.0)">
                                      <p:cBhvr>
                                        <p:cTn id="50" dur="14111" fill="hold"/>
                                        <p:tgtEl>
                                          <p:spTgt spid="8"/>
                                        </p:tgtEl>
                                      </p:cBhvr>
                                    </p:cmd>
                                  </p:childTnLst>
                                </p:cTn>
                              </p:par>
                            </p:childTnLst>
                          </p:cTn>
                        </p:par>
                        <p:par>
                          <p:cTn id="51" fill="hold">
                            <p:stCondLst>
                              <p:cond delay="15111"/>
                            </p:stCondLst>
                            <p:childTnLst>
                              <p:par>
                                <p:cTn id="52" presetID="3" presetClass="mediacall" presetSubtype="0" fill="hold" nodeType="afterEffect">
                                  <p:stCondLst>
                                    <p:cond delay="500"/>
                                  </p:stCondLst>
                                  <p:childTnLst>
                                    <p:cmd type="call" cmd="stop">
                                      <p:cBhvr>
                                        <p:cTn id="53" dur="1" fill="hold"/>
                                        <p:tgtEl>
                                          <p:spTgt spid="8"/>
                                        </p:tgtEl>
                                      </p:cBhvr>
                                    </p:cmd>
                                  </p:childTnLst>
                                </p:cTn>
                              </p:par>
                              <p:par>
                                <p:cTn id="54" presetID="10" presetClass="entr" presetSubtype="0" fill="hold" grpId="4" nodeType="withEffect">
                                  <p:stCondLst>
                                    <p:cond delay="50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5">
                                            <p:txEl>
                                              <p:pRg st="3" end="3"/>
                                            </p:txEl>
                                          </p:spTgt>
                                        </p:tgtEl>
                                        <p:attrNameLst>
                                          <p:attrName>style.visibility</p:attrName>
                                        </p:attrNameLst>
                                      </p:cBhvr>
                                      <p:to>
                                        <p:strVal val="visible"/>
                                      </p:to>
                                    </p:set>
                                    <p:animEffect transition="in" filter="fade">
                                      <p:cBhvr>
                                        <p:cTn id="61" dur="500"/>
                                        <p:tgtEl>
                                          <p:spTgt spid="35">
                                            <p:txEl>
                                              <p:pRg st="3" end="3"/>
                                            </p:txEl>
                                          </p:spTgt>
                                        </p:tgtEl>
                                      </p:cBhvr>
                                    </p:animEffect>
                                  </p:childTnLst>
                                </p:cTn>
                              </p:par>
                              <p:par>
                                <p:cTn id="62" presetID="10" presetClass="exit" presetSubtype="0" fill="hold"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0" presetClass="exit" presetSubtype="0" fill="hold" grpId="5"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0" presetClass="entr" presetSubtype="0" fill="hold" nodeType="withEffect">
                                  <p:stCondLst>
                                    <p:cond delay="50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 presetClass="mediacall" presetSubtype="0" fill="hold" nodeType="withEffect">
                                  <p:stCondLst>
                                    <p:cond delay="1000"/>
                                  </p:stCondLst>
                                  <p:childTnLst>
                                    <p:cmd type="call" cmd="playFrom(0.0)">
                                      <p:cBhvr>
                                        <p:cTn id="72" dur="10928" fill="hold"/>
                                        <p:tgtEl>
                                          <p:spTgt spid="9"/>
                                        </p:tgtEl>
                                      </p:cBhvr>
                                    </p:cmd>
                                  </p:childTnLst>
                                </p:cTn>
                              </p:par>
                            </p:childTnLst>
                          </p:cTn>
                        </p:par>
                        <p:par>
                          <p:cTn id="73" fill="hold">
                            <p:stCondLst>
                              <p:cond delay="11928"/>
                            </p:stCondLst>
                            <p:childTnLst>
                              <p:par>
                                <p:cTn id="74" presetID="3" presetClass="mediacall" presetSubtype="0" fill="hold" nodeType="afterEffect">
                                  <p:stCondLst>
                                    <p:cond delay="500"/>
                                  </p:stCondLst>
                                  <p:childTnLst>
                                    <p:cmd type="call" cmd="stop">
                                      <p:cBhvr>
                                        <p:cTn id="75" dur="1" fill="hold"/>
                                        <p:tgtEl>
                                          <p:spTgt spid="9"/>
                                        </p:tgtEl>
                                      </p:cBhvr>
                                    </p:cmd>
                                  </p:childTnLst>
                                </p:cTn>
                              </p:par>
                              <p:par>
                                <p:cTn id="76" presetID="10" presetClass="entr" presetSubtype="0" fill="hold" grpId="6" nodeType="withEffect">
                                  <p:stCondLst>
                                    <p:cond delay="50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5"/>
                </p:tgtEl>
              </p:cMediaNode>
            </p:audio>
            <p:audio>
              <p:cMediaNode vol="80000">
                <p:cTn id="80" fill="hold" display="0">
                  <p:stCondLst>
                    <p:cond delay="indefinite"/>
                  </p:stCondLst>
                  <p:endCondLst>
                    <p:cond evt="onStopAudio" delay="0">
                      <p:tgtEl>
                        <p:sldTgt/>
                      </p:tgtEl>
                    </p:cond>
                  </p:endCondLst>
                </p:cTn>
                <p:tgtEl>
                  <p:spTgt spid="6"/>
                </p:tgtEl>
              </p:cMediaNode>
            </p:audio>
            <p:audio>
              <p:cMediaNode vol="80000">
                <p:cTn id="81" fill="hold" display="0">
                  <p:stCondLst>
                    <p:cond delay="indefinite"/>
                  </p:stCondLst>
                  <p:endCondLst>
                    <p:cond evt="onStopAudio" delay="0">
                      <p:tgtEl>
                        <p:sldTgt/>
                      </p:tgtEl>
                    </p:cond>
                  </p:endCondLst>
                </p:cTn>
                <p:tgtEl>
                  <p:spTgt spid="8"/>
                </p:tgtEl>
              </p:cMediaNode>
            </p:audio>
            <p:audio>
              <p:cMediaNode vol="80000">
                <p:cTn id="82" fill="hold" display="0">
                  <p:stCondLst>
                    <p:cond delay="indefinite"/>
                  </p:stCondLst>
                  <p:endCondLst>
                    <p:cond evt="onStopAudio" delay="0">
                      <p:tgtEl>
                        <p:sldTgt/>
                      </p:tgtEl>
                    </p:cond>
                  </p:endCondLst>
                </p:cTn>
                <p:tgtEl>
                  <p:spTgt spid="9"/>
                </p:tgtEl>
              </p:cMediaNode>
            </p:audio>
          </p:childTnLst>
        </p:cTn>
      </p:par>
    </p:tnLst>
    <p:bldLst>
      <p:bldP spid="35" grpId="0" uiExpand="1" build="p"/>
      <p:bldP spid="19" grpId="0" animBg="1"/>
      <p:bldP spid="19" grpId="1" animBg="1"/>
      <p:bldP spid="19" grpId="2" animBg="1"/>
      <p:bldP spid="19" grpId="3" animBg="1"/>
      <p:bldP spid="19" grpId="4" animBg="1"/>
      <p:bldP spid="19" grpId="5" animBg="1"/>
      <p:bldP spid="19" grpId="6"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A710FFB3-74C8-4B3D-95FA-25ADE2CADAFA}"/>
              </a:ext>
            </a:extLst>
          </p:cNvPr>
          <p:cNvSpPr>
            <a:spLocks noGrp="1"/>
          </p:cNvSpPr>
          <p:nvPr>
            <p:ph idx="1"/>
          </p:nvPr>
        </p:nvSpPr>
        <p:spPr>
          <a:xfrm>
            <a:off x="628650" y="1549593"/>
            <a:ext cx="2361251" cy="4351338"/>
          </a:xfrm>
        </p:spPr>
        <p:txBody>
          <a:bodyPr/>
          <a:lstStyle/>
          <a:p>
            <a:pPr marL="285750" indent="-285750">
              <a:buFont typeface="Arial" panose="020B0604020202020204" pitchFamily="34" charset="0"/>
              <a:buChar char="•"/>
            </a:pPr>
            <a:r>
              <a:rPr lang="en-AU" dirty="0"/>
              <a:t>Full length flexible barriers</a:t>
            </a:r>
          </a:p>
          <a:p>
            <a:pPr marL="285750" indent="-285750">
              <a:buFont typeface="Arial" panose="020B0604020202020204" pitchFamily="34" charset="0"/>
              <a:buChar char="•"/>
            </a:pPr>
            <a:r>
              <a:rPr lang="en-AU" dirty="0"/>
              <a:t>Median and roadside</a:t>
            </a:r>
          </a:p>
          <a:p>
            <a:pPr marL="285750" indent="-285750">
              <a:buFont typeface="Arial" panose="020B0604020202020204" pitchFamily="34" charset="0"/>
              <a:buChar char="•"/>
            </a:pPr>
            <a:r>
              <a:rPr lang="en-AU" dirty="0"/>
              <a:t>Wide, flat run out areas where barriers not feasible</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836D6E8B-2DA9-4C08-AC63-E5415B3197E8}"/>
              </a:ext>
            </a:extLst>
          </p:cNvPr>
          <p:cNvSpPr>
            <a:spLocks noGrp="1"/>
          </p:cNvSpPr>
          <p:nvPr>
            <p:ph type="title"/>
          </p:nvPr>
        </p:nvSpPr>
        <p:spPr/>
        <p:txBody>
          <a:bodyPr/>
          <a:lstStyle/>
          <a:p>
            <a:r>
              <a:rPr lang="en-AU" dirty="0"/>
              <a:t>Safe System best practice</a:t>
            </a:r>
          </a:p>
        </p:txBody>
      </p:sp>
      <p:sp>
        <p:nvSpPr>
          <p:cNvPr id="4" name="Footer Placeholder 3">
            <a:extLst>
              <a:ext uri="{FF2B5EF4-FFF2-40B4-BE49-F238E27FC236}">
                <a16:creationId xmlns:a16="http://schemas.microsoft.com/office/drawing/2014/main" id="{D285D30E-0E4E-4F54-B973-39BC0AC7493B}"/>
              </a:ext>
            </a:extLst>
          </p:cNvPr>
          <p:cNvSpPr>
            <a:spLocks noGrp="1"/>
          </p:cNvSpPr>
          <p:nvPr>
            <p:ph type="ftr" sz="quarter" idx="10"/>
          </p:nvPr>
        </p:nvSpPr>
        <p:spPr/>
        <p:txBody>
          <a:bodyPr/>
          <a:lstStyle/>
          <a:p>
            <a:r>
              <a:rPr lang="en-US"/>
              <a:t>Module 3, Snippet 3</a:t>
            </a:r>
            <a:endParaRPr lang="en-US" dirty="0"/>
          </a:p>
        </p:txBody>
      </p:sp>
      <p:sp>
        <p:nvSpPr>
          <p:cNvPr id="36" name="Picture Placeholder 35">
            <a:extLst>
              <a:ext uri="{FF2B5EF4-FFF2-40B4-BE49-F238E27FC236}">
                <a16:creationId xmlns:a16="http://schemas.microsoft.com/office/drawing/2014/main" id="{B4D9FFCA-9AA4-481F-85F6-5F7F3CC913B7}"/>
              </a:ext>
            </a:extLst>
          </p:cNvPr>
          <p:cNvSpPr>
            <a:spLocks noGrp="1"/>
          </p:cNvSpPr>
          <p:nvPr>
            <p:ph type="pic" sz="quarter" idx="12"/>
          </p:nvPr>
        </p:nvSpPr>
        <p:spPr/>
      </p:sp>
      <p:sp>
        <p:nvSpPr>
          <p:cNvPr id="37" name="Text Placeholder 36">
            <a:extLst>
              <a:ext uri="{FF2B5EF4-FFF2-40B4-BE49-F238E27FC236}">
                <a16:creationId xmlns:a16="http://schemas.microsoft.com/office/drawing/2014/main" id="{2DAC480F-3633-4B21-85A2-D225979D52E5}"/>
              </a:ext>
            </a:extLst>
          </p:cNvPr>
          <p:cNvSpPr>
            <a:spLocks noGrp="1"/>
          </p:cNvSpPr>
          <p:nvPr>
            <p:ph type="body" sz="quarter" idx="13"/>
          </p:nvPr>
        </p:nvSpPr>
        <p:spPr>
          <a:xfrm>
            <a:off x="3065349" y="5900931"/>
            <a:ext cx="3865562" cy="179387"/>
          </a:xfrm>
        </p:spPr>
        <p:txBody>
          <a:bodyPr/>
          <a:lstStyle/>
          <a:p>
            <a:r>
              <a:rPr lang="en-AU" dirty="0"/>
              <a:t>Source: Centre for Automotive Safety Research</a:t>
            </a:r>
          </a:p>
        </p:txBody>
      </p:sp>
      <p:sp>
        <p:nvSpPr>
          <p:cNvPr id="11" name="Slide Number Placeholder 10">
            <a:extLst>
              <a:ext uri="{FF2B5EF4-FFF2-40B4-BE49-F238E27FC236}">
                <a16:creationId xmlns:a16="http://schemas.microsoft.com/office/drawing/2014/main" id="{E5A94FE3-9FD6-45BB-B3A0-706399D56BCC}"/>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16</a:t>
            </a:fld>
            <a:endParaRPr lang="en-US" dirty="0"/>
          </a:p>
        </p:txBody>
      </p:sp>
      <p:pic>
        <p:nvPicPr>
          <p:cNvPr id="40" name="Picture 39">
            <a:extLst>
              <a:ext uri="{FF2B5EF4-FFF2-40B4-BE49-F238E27FC236}">
                <a16:creationId xmlns:a16="http://schemas.microsoft.com/office/drawing/2014/main" id="{EB0C005B-BDAE-4FB6-A7ED-73DB862C0D2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065349" y="1496212"/>
            <a:ext cx="2486365" cy="4392000"/>
          </a:xfrm>
          <a:prstGeom prst="rect">
            <a:avLst/>
          </a:prstGeom>
        </p:spPr>
      </p:pic>
      <p:pic>
        <p:nvPicPr>
          <p:cNvPr id="42" name="Picture 41">
            <a:extLst>
              <a:ext uri="{FF2B5EF4-FFF2-40B4-BE49-F238E27FC236}">
                <a16:creationId xmlns:a16="http://schemas.microsoft.com/office/drawing/2014/main" id="{22B08C8E-9D7F-4EE8-81F8-C061C5EDC2E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648680" y="1496212"/>
            <a:ext cx="2863948" cy="4392000"/>
          </a:xfrm>
          <a:prstGeom prst="rect">
            <a:avLst/>
          </a:prstGeom>
        </p:spPr>
      </p:pic>
      <p:sp>
        <p:nvSpPr>
          <p:cNvPr id="10" name="Arrow: Down 9">
            <a:extLst>
              <a:ext uri="{FF2B5EF4-FFF2-40B4-BE49-F238E27FC236}">
                <a16:creationId xmlns:a16="http://schemas.microsoft.com/office/drawing/2014/main" id="{997B990E-FCCF-4143-B7CE-B1D8F347F1CE}"/>
              </a:ext>
            </a:extLst>
          </p:cNvPr>
          <p:cNvSpPr/>
          <p:nvPr/>
        </p:nvSpPr>
        <p:spPr>
          <a:xfrm>
            <a:off x="4686300" y="3501713"/>
            <a:ext cx="133350" cy="381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Down 11">
            <a:extLst>
              <a:ext uri="{FF2B5EF4-FFF2-40B4-BE49-F238E27FC236}">
                <a16:creationId xmlns:a16="http://schemas.microsoft.com/office/drawing/2014/main" id="{1AAE6C0F-60D5-40F0-9AA0-9A5EF1DB9489}"/>
              </a:ext>
            </a:extLst>
          </p:cNvPr>
          <p:cNvSpPr/>
          <p:nvPr/>
        </p:nvSpPr>
        <p:spPr>
          <a:xfrm rot="10800000">
            <a:off x="4258469" y="3501713"/>
            <a:ext cx="133350" cy="381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rrow: Down 12">
            <a:extLst>
              <a:ext uri="{FF2B5EF4-FFF2-40B4-BE49-F238E27FC236}">
                <a16:creationId xmlns:a16="http://schemas.microsoft.com/office/drawing/2014/main" id="{BF81EDDB-D807-4D68-8B16-CF8745A37AE0}"/>
              </a:ext>
            </a:extLst>
          </p:cNvPr>
          <p:cNvSpPr/>
          <p:nvPr/>
        </p:nvSpPr>
        <p:spPr>
          <a:xfrm>
            <a:off x="7596867" y="3501713"/>
            <a:ext cx="133350" cy="381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Down 13">
            <a:extLst>
              <a:ext uri="{FF2B5EF4-FFF2-40B4-BE49-F238E27FC236}">
                <a16:creationId xmlns:a16="http://schemas.microsoft.com/office/drawing/2014/main" id="{222136B4-F3BD-4AB3-A1C4-EC4339D41FC5}"/>
              </a:ext>
            </a:extLst>
          </p:cNvPr>
          <p:cNvSpPr/>
          <p:nvPr/>
        </p:nvSpPr>
        <p:spPr>
          <a:xfrm rot="10800000">
            <a:off x="6911861" y="3501713"/>
            <a:ext cx="133350" cy="381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 name="Straight Arrow Connector 14">
            <a:extLst>
              <a:ext uri="{FF2B5EF4-FFF2-40B4-BE49-F238E27FC236}">
                <a16:creationId xmlns:a16="http://schemas.microsoft.com/office/drawing/2014/main" id="{E0B29250-9D1D-4126-8019-6EB2B53CF529}"/>
              </a:ext>
            </a:extLst>
          </p:cNvPr>
          <p:cNvCxnSpPr/>
          <p:nvPr/>
        </p:nvCxnSpPr>
        <p:spPr>
          <a:xfrm>
            <a:off x="1905957" y="1967696"/>
            <a:ext cx="1980000" cy="0"/>
          </a:xfrm>
          <a:prstGeom prst="straightConnector1">
            <a:avLst/>
          </a:prstGeom>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554ECFF-954B-484C-BE37-705CB8311640}"/>
              </a:ext>
            </a:extLst>
          </p:cNvPr>
          <p:cNvCxnSpPr/>
          <p:nvPr/>
        </p:nvCxnSpPr>
        <p:spPr>
          <a:xfrm>
            <a:off x="2227650" y="3451183"/>
            <a:ext cx="1116000" cy="0"/>
          </a:xfrm>
          <a:prstGeom prst="straightConnector1">
            <a:avLst/>
          </a:prstGeom>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A9976E4-4AE7-47B8-958D-6D22DA553245}"/>
              </a:ext>
            </a:extLst>
          </p:cNvPr>
          <p:cNvCxnSpPr/>
          <p:nvPr/>
        </p:nvCxnSpPr>
        <p:spPr>
          <a:xfrm>
            <a:off x="2092501" y="2594657"/>
            <a:ext cx="2412000" cy="0"/>
          </a:xfrm>
          <a:prstGeom prst="straightConnector1">
            <a:avLst/>
          </a:prstGeom>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Arrow: Chevron 17">
            <a:extLst>
              <a:ext uri="{FF2B5EF4-FFF2-40B4-BE49-F238E27FC236}">
                <a16:creationId xmlns:a16="http://schemas.microsoft.com/office/drawing/2014/main" id="{0A373DC2-E20C-4DF2-A486-56CB61B45CF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16_PARA_A">
            <a:hlinkClick r:id="" action="ppaction://media"/>
            <a:extLst>
              <a:ext uri="{FF2B5EF4-FFF2-40B4-BE49-F238E27FC236}">
                <a16:creationId xmlns:a16="http://schemas.microsoft.com/office/drawing/2014/main" id="{E7B71FCC-A2FA-471F-8E36-5CD0339AA75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45913" y="0"/>
            <a:ext cx="609600" cy="609600"/>
          </a:xfrm>
          <a:prstGeom prst="rect">
            <a:avLst/>
          </a:prstGeom>
        </p:spPr>
      </p:pic>
      <p:pic>
        <p:nvPicPr>
          <p:cNvPr id="5" name="TAC_MOD3_SNIP3_SLIDE_16_PARA_B">
            <a:hlinkClick r:id="" action="ppaction://media"/>
            <a:extLst>
              <a:ext uri="{FF2B5EF4-FFF2-40B4-BE49-F238E27FC236}">
                <a16:creationId xmlns:a16="http://schemas.microsoft.com/office/drawing/2014/main" id="{1EB57507-2474-4D8C-A624-FE9198EF33F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45913" y="791182"/>
            <a:ext cx="609600" cy="609600"/>
          </a:xfrm>
          <a:prstGeom prst="rect">
            <a:avLst/>
          </a:prstGeom>
        </p:spPr>
      </p:pic>
      <p:pic>
        <p:nvPicPr>
          <p:cNvPr id="6" name="TAC_MOD3_SNIP3_SLIDE_16_PARA_C">
            <a:hlinkClick r:id="" action="ppaction://media"/>
            <a:extLst>
              <a:ext uri="{FF2B5EF4-FFF2-40B4-BE49-F238E27FC236}">
                <a16:creationId xmlns:a16="http://schemas.microsoft.com/office/drawing/2014/main" id="{2EFDD519-A3C4-40B1-A910-642AC7789BE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45913" y="1582364"/>
            <a:ext cx="609600" cy="609600"/>
          </a:xfrm>
          <a:prstGeom prst="rect">
            <a:avLst/>
          </a:prstGeom>
        </p:spPr>
      </p:pic>
    </p:spTree>
    <p:extLst>
      <p:ext uri="{BB962C8B-B14F-4D97-AF65-F5344CB8AC3E}">
        <p14:creationId xmlns:p14="http://schemas.microsoft.com/office/powerpoint/2010/main" val="11138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 presetClass="mediacall" presetSubtype="0" fill="hold" nodeType="withEffect">
                                  <p:stCondLst>
                                    <p:cond delay="1000"/>
                                  </p:stCondLst>
                                  <p:childTnLst>
                                    <p:cmd type="call" cmd="playFrom(0.0)">
                                      <p:cBhvr>
                                        <p:cTn id="12" dur="22744" fill="hold"/>
                                        <p:tgtEl>
                                          <p:spTgt spid="2"/>
                                        </p:tgtEl>
                                      </p:cBhvr>
                                    </p:cmd>
                                  </p:childTnLst>
                                </p:cTn>
                              </p:par>
                            </p:childTnLst>
                          </p:cTn>
                        </p:par>
                        <p:par>
                          <p:cTn id="13" fill="hold">
                            <p:stCondLst>
                              <p:cond delay="23744"/>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xEl>
                                              <p:pRg st="1" end="1"/>
                                            </p:txEl>
                                          </p:spTgt>
                                        </p:tgtEl>
                                        <p:attrNameLst>
                                          <p:attrName>style.visibility</p:attrName>
                                        </p:attrNameLst>
                                      </p:cBhvr>
                                      <p:to>
                                        <p:strVal val="visible"/>
                                      </p:to>
                                    </p:set>
                                    <p:animEffect transition="in" filter="fade">
                                      <p:cBhvr>
                                        <p:cTn id="23" dur="500"/>
                                        <p:tgtEl>
                                          <p:spTgt spid="35">
                                            <p:txEl>
                                              <p:pRg st="1" end="1"/>
                                            </p:txEl>
                                          </p:spTgt>
                                        </p:tgtEl>
                                      </p:cBhvr>
                                    </p:animEffect>
                                  </p:childTnLst>
                                </p:cTn>
                              </p:par>
                              <p:par>
                                <p:cTn id="24" presetID="10" presetClass="exit" presetSubtype="0" fill="hold"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1000"/>
                                  </p:stCondLst>
                                  <p:childTnLst>
                                    <p:cmd type="call" cmd="playFrom(0.0)">
                                      <p:cBhvr>
                                        <p:cTn id="34" dur="12389" fill="hold"/>
                                        <p:tgtEl>
                                          <p:spTgt spid="5"/>
                                        </p:tgtEl>
                                      </p:cBhvr>
                                    </p:cmd>
                                  </p:childTnLst>
                                </p:cTn>
                              </p:par>
                            </p:childTnLst>
                          </p:cTn>
                        </p:par>
                        <p:par>
                          <p:cTn id="35" fill="hold">
                            <p:stCondLst>
                              <p:cond delay="13389"/>
                            </p:stCondLst>
                            <p:childTnLst>
                              <p:par>
                                <p:cTn id="36" presetID="3" presetClass="mediacall" presetSubtype="0" fill="hold" nodeType="afterEffect">
                                  <p:stCondLst>
                                    <p:cond delay="500"/>
                                  </p:stCondLst>
                                  <p:childTnLst>
                                    <p:cmd type="call" cmd="stop">
                                      <p:cBhvr>
                                        <p:cTn id="37" dur="1" fill="hold"/>
                                        <p:tgtEl>
                                          <p:spTgt spid="5"/>
                                        </p:tgtEl>
                                      </p:cBhvr>
                                    </p:cmd>
                                  </p:childTnLst>
                                </p:cTn>
                              </p:par>
                              <p:par>
                                <p:cTn id="38" presetID="10" presetClass="entr" presetSubtype="0" fill="hold" grpId="2" nodeType="withEffect">
                                  <p:stCondLst>
                                    <p:cond delay="5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xEl>
                                              <p:pRg st="2" end="2"/>
                                            </p:txEl>
                                          </p:spTgt>
                                        </p:tgtEl>
                                        <p:attrNameLst>
                                          <p:attrName>style.visibility</p:attrName>
                                        </p:attrNameLst>
                                      </p:cBhvr>
                                      <p:to>
                                        <p:strVal val="visible"/>
                                      </p:to>
                                    </p:set>
                                    <p:animEffect transition="in" filter="fade">
                                      <p:cBhvr>
                                        <p:cTn id="45" dur="500"/>
                                        <p:tgtEl>
                                          <p:spTgt spid="35">
                                            <p:txEl>
                                              <p:pRg st="2" end="2"/>
                                            </p:txEl>
                                          </p:spTgt>
                                        </p:tgtEl>
                                      </p:cBhvr>
                                    </p:animEffect>
                                  </p:childTnLst>
                                </p:cTn>
                              </p:par>
                              <p:par>
                                <p:cTn id="46" presetID="10" presetClass="exit" presetSubtype="0" fill="hold"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grpId="3"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ntr" presetSubtype="0" fill="hold"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 presetClass="mediacall" presetSubtype="0" fill="hold" nodeType="withEffect">
                                  <p:stCondLst>
                                    <p:cond delay="1000"/>
                                  </p:stCondLst>
                                  <p:childTnLst>
                                    <p:cmd type="call" cmd="playFrom(0.0)">
                                      <p:cBhvr>
                                        <p:cTn id="56" dur="9439" fill="hold"/>
                                        <p:tgtEl>
                                          <p:spTgt spid="6"/>
                                        </p:tgtEl>
                                      </p:cBhvr>
                                    </p:cmd>
                                  </p:childTnLst>
                                </p:cTn>
                              </p:par>
                            </p:childTnLst>
                          </p:cTn>
                        </p:par>
                        <p:par>
                          <p:cTn id="57" fill="hold">
                            <p:stCondLst>
                              <p:cond delay="10439"/>
                            </p:stCondLst>
                            <p:childTnLst>
                              <p:par>
                                <p:cTn id="58" presetID="3" presetClass="mediacall" presetSubtype="0" fill="hold" nodeType="afterEffect">
                                  <p:stCondLst>
                                    <p:cond delay="500"/>
                                  </p:stCondLst>
                                  <p:childTnLst>
                                    <p:cmd type="call" cmd="stop">
                                      <p:cBhvr>
                                        <p:cTn id="59" dur="1" fill="hold"/>
                                        <p:tgtEl>
                                          <p:spTgt spid="6"/>
                                        </p:tgtEl>
                                      </p:cBhvr>
                                    </p:cmd>
                                  </p:childTnLst>
                                </p:cTn>
                              </p:par>
                              <p:par>
                                <p:cTn id="60" presetID="10" presetClass="entr" presetSubtype="0" fill="hold" grpId="4" nodeType="withEffect">
                                  <p:stCondLst>
                                    <p:cond delay="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
                </p:tgtEl>
              </p:cMediaNode>
            </p:audio>
            <p:audio>
              <p:cMediaNode vol="80000">
                <p:cTn id="64" fill="hold" display="0">
                  <p:stCondLst>
                    <p:cond delay="indefinite"/>
                  </p:stCondLst>
                  <p:endCondLst>
                    <p:cond evt="onStopAudio" delay="0">
                      <p:tgtEl>
                        <p:sldTgt/>
                      </p:tgtEl>
                    </p:cond>
                  </p:endCondLst>
                </p:cTn>
                <p:tgtEl>
                  <p:spTgt spid="5"/>
                </p:tgtEl>
              </p:cMediaNode>
            </p:audio>
            <p:audio>
              <p:cMediaNode vol="80000">
                <p:cTn id="65" fill="hold" display="0">
                  <p:stCondLst>
                    <p:cond delay="indefinite"/>
                  </p:stCondLst>
                  <p:endCondLst>
                    <p:cond evt="onStopAudio" delay="0">
                      <p:tgtEl>
                        <p:sldTgt/>
                      </p:tgtEl>
                    </p:cond>
                  </p:endCondLst>
                </p:cTn>
                <p:tgtEl>
                  <p:spTgt spid="6"/>
                </p:tgtEl>
              </p:cMediaNode>
            </p:audio>
          </p:childTnLst>
        </p:cTn>
      </p:par>
    </p:tnLst>
    <p:bldLst>
      <p:bldP spid="35" grpId="0" uiExpand="1" build="p"/>
      <p:bldP spid="18" grpId="0" animBg="1"/>
      <p:bldP spid="18" grpId="1" animBg="1"/>
      <p:bldP spid="18" grpId="2" animBg="1"/>
      <p:bldP spid="18" grpId="3" animBg="1"/>
      <p:bldP spid="18"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FCE2DD5-0ABF-4412-B06F-940EEDFB0F28}"/>
              </a:ext>
            </a:extLst>
          </p:cNvPr>
          <p:cNvSpPr>
            <a:spLocks noGrp="1"/>
          </p:cNvSpPr>
          <p:nvPr>
            <p:ph type="body" sz="quarter" idx="10"/>
          </p:nvPr>
        </p:nvSpPr>
        <p:spPr/>
        <p:txBody>
          <a:bodyPr/>
          <a:lstStyle/>
          <a:p>
            <a:r>
              <a:rPr lang="en-AU" dirty="0"/>
              <a:t>Primary treatments</a:t>
            </a:r>
          </a:p>
        </p:txBody>
      </p:sp>
      <p:sp>
        <p:nvSpPr>
          <p:cNvPr id="7" name="Slide Number Placeholder 6">
            <a:extLst>
              <a:ext uri="{FF2B5EF4-FFF2-40B4-BE49-F238E27FC236}">
                <a16:creationId xmlns:a16="http://schemas.microsoft.com/office/drawing/2014/main" id="{07597012-B408-4053-BCCF-CC201B66A270}"/>
              </a:ext>
            </a:extLst>
          </p:cNvPr>
          <p:cNvSpPr>
            <a:spLocks noGrp="1"/>
          </p:cNvSpPr>
          <p:nvPr>
            <p:ph type="sldNum" sz="quarter" idx="11"/>
          </p:nvPr>
        </p:nvSpPr>
        <p:spPr/>
        <p:txBody>
          <a:bodyPr/>
          <a:lstStyle/>
          <a:p>
            <a:fld id="{A9D36E53-D99A-0F41-B3E8-EF235B9A2E23}" type="slidenum">
              <a:rPr lang="en-US" smtClean="0"/>
              <a:pPr/>
              <a:t>17</a:t>
            </a:fld>
            <a:endParaRPr lang="en-US" dirty="0"/>
          </a:p>
        </p:txBody>
      </p:sp>
      <p:sp>
        <p:nvSpPr>
          <p:cNvPr id="4" name="Footer Placeholder 3">
            <a:extLst>
              <a:ext uri="{FF2B5EF4-FFF2-40B4-BE49-F238E27FC236}">
                <a16:creationId xmlns:a16="http://schemas.microsoft.com/office/drawing/2014/main" id="{FFABAA71-B0B7-49D9-BE84-7AA4BA63ABCE}"/>
              </a:ext>
            </a:extLst>
          </p:cNvPr>
          <p:cNvSpPr>
            <a:spLocks noGrp="1"/>
          </p:cNvSpPr>
          <p:nvPr>
            <p:ph type="ftr" sz="quarter" idx="12"/>
          </p:nvPr>
        </p:nvSpPr>
        <p:spPr/>
        <p:txBody>
          <a:bodyPr/>
          <a:lstStyle/>
          <a:p>
            <a:r>
              <a:rPr lang="en-US"/>
              <a:t>Module 3, Snippet 3</a:t>
            </a:r>
            <a:endParaRPr lang="en-US" dirty="0"/>
          </a:p>
        </p:txBody>
      </p:sp>
      <p:pic>
        <p:nvPicPr>
          <p:cNvPr id="2" name="TAC_MOD3_SNIP3_SLIDE_17_PARA_A">
            <a:hlinkClick r:id="" action="ppaction://media"/>
            <a:extLst>
              <a:ext uri="{FF2B5EF4-FFF2-40B4-BE49-F238E27FC236}">
                <a16:creationId xmlns:a16="http://schemas.microsoft.com/office/drawing/2014/main" id="{1B84D56E-BF40-467C-972C-9BAD0F30C0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7586" y="0"/>
            <a:ext cx="609600" cy="609600"/>
          </a:xfrm>
          <a:prstGeom prst="rect">
            <a:avLst/>
          </a:prstGeom>
        </p:spPr>
      </p:pic>
    </p:spTree>
    <p:extLst>
      <p:ext uri="{BB962C8B-B14F-4D97-AF65-F5344CB8AC3E}">
        <p14:creationId xmlns:p14="http://schemas.microsoft.com/office/powerpoint/2010/main" val="4251203275"/>
      </p:ext>
    </p:extLst>
  </p:cSld>
  <p:clrMapOvr>
    <a:masterClrMapping/>
  </p:clrMapOvr>
  <mc:AlternateContent xmlns:mc="http://schemas.openxmlformats.org/markup-compatibility/2006" xmlns:p14="http://schemas.microsoft.com/office/powerpoint/2010/main">
    <mc:Choice Requires="p14">
      <p:transition spd="med" p14:dur="700" advTm="7980">
        <p:fade/>
      </p:transition>
    </mc:Choice>
    <mc:Fallback xmlns="">
      <p:transition spd="med" advTm="7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491" fill="hold"/>
                                        <p:tgtEl>
                                          <p:spTgt spid="2"/>
                                        </p:tgtEl>
                                      </p:cBhvr>
                                    </p:cmd>
                                  </p:childTnLst>
                                </p:cTn>
                              </p:par>
                            </p:childTnLst>
                          </p:cTn>
                        </p:par>
                        <p:par>
                          <p:cTn id="7" fill="hold">
                            <p:stCondLst>
                              <p:cond delay="6491"/>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E5E71BC2-6A2D-446C-9C4B-A9ED4554BD69}"/>
              </a:ext>
            </a:extLst>
          </p:cNvPr>
          <p:cNvSpPr>
            <a:spLocks noGrp="1"/>
          </p:cNvSpPr>
          <p:nvPr>
            <p:ph idx="1"/>
          </p:nvPr>
        </p:nvSpPr>
        <p:spPr/>
        <p:txBody>
          <a:bodyPr/>
          <a:lstStyle/>
          <a:p>
            <a:pPr marL="285750" indent="-285750">
              <a:buFont typeface="Arial" panose="020B0604020202020204" pitchFamily="34" charset="0"/>
              <a:buChar char="•"/>
            </a:pPr>
            <a:r>
              <a:rPr lang="en-AU" dirty="0"/>
              <a:t>Standardised cross sections for safe rural roads and urban expressways/freeways</a:t>
            </a:r>
          </a:p>
          <a:p>
            <a:pPr marL="285750" indent="-285750">
              <a:buFont typeface="Arial" panose="020B0604020202020204" pitchFamily="34" charset="0"/>
              <a:buChar char="•"/>
            </a:pPr>
            <a:r>
              <a:rPr lang="en-AU" dirty="0"/>
              <a:t>Selection dependent on role, volume and strategic importance of the road</a:t>
            </a:r>
          </a:p>
          <a:p>
            <a:pPr marL="285750" indent="-285750">
              <a:buFont typeface="Arial" panose="020B0604020202020204" pitchFamily="34" charset="0"/>
              <a:buChar char="•"/>
            </a:pPr>
            <a:r>
              <a:rPr lang="en-AU" dirty="0"/>
              <a:t>Need to consider travel modes (e.g. containment of heavy vehicles)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3BF970F8-7257-41C0-9348-9F6FD0063CD4}"/>
              </a:ext>
            </a:extLst>
          </p:cNvPr>
          <p:cNvSpPr>
            <a:spLocks noGrp="1"/>
          </p:cNvSpPr>
          <p:nvPr>
            <p:ph type="title"/>
          </p:nvPr>
        </p:nvSpPr>
        <p:spPr/>
        <p:txBody>
          <a:bodyPr/>
          <a:lstStyle/>
          <a:p>
            <a:r>
              <a:rPr lang="en-AU" dirty="0"/>
              <a:t>Safe cross sections</a:t>
            </a:r>
          </a:p>
        </p:txBody>
      </p:sp>
      <p:sp>
        <p:nvSpPr>
          <p:cNvPr id="4" name="Footer Placeholder 3">
            <a:extLst>
              <a:ext uri="{FF2B5EF4-FFF2-40B4-BE49-F238E27FC236}">
                <a16:creationId xmlns:a16="http://schemas.microsoft.com/office/drawing/2014/main" id="{938A4E84-23C1-4A74-9AA4-13003368CDAA}"/>
              </a:ext>
            </a:extLst>
          </p:cNvPr>
          <p:cNvSpPr>
            <a:spLocks noGrp="1"/>
          </p:cNvSpPr>
          <p:nvPr>
            <p:ph type="ftr" sz="quarter" idx="10"/>
          </p:nvPr>
        </p:nvSpPr>
        <p:spPr/>
        <p:txBody>
          <a:bodyPr/>
          <a:lstStyle/>
          <a:p>
            <a:r>
              <a:rPr lang="en-US"/>
              <a:t>Module 3, Snippet 3</a:t>
            </a:r>
            <a:endParaRPr lang="en-US" dirty="0"/>
          </a:p>
        </p:txBody>
      </p:sp>
      <p:sp>
        <p:nvSpPr>
          <p:cNvPr id="17" name="Text Placeholder 16">
            <a:extLst>
              <a:ext uri="{FF2B5EF4-FFF2-40B4-BE49-F238E27FC236}">
                <a16:creationId xmlns:a16="http://schemas.microsoft.com/office/drawing/2014/main" id="{CB88BDC4-8B58-4FF2-A039-50F6F5637F33}"/>
              </a:ext>
            </a:extLst>
          </p:cNvPr>
          <p:cNvSpPr>
            <a:spLocks noGrp="1"/>
          </p:cNvSpPr>
          <p:nvPr>
            <p:ph type="body" sz="quarter" idx="15"/>
          </p:nvPr>
        </p:nvSpPr>
        <p:spPr/>
        <p:txBody>
          <a:bodyPr/>
          <a:lstStyle/>
          <a:p>
            <a:r>
              <a:rPr lang="en-AU" dirty="0"/>
              <a:t>Source: Centre for Automotive Safety Research</a:t>
            </a:r>
          </a:p>
        </p:txBody>
      </p:sp>
      <p:sp>
        <p:nvSpPr>
          <p:cNvPr id="18" name="Text Placeholder 17">
            <a:extLst>
              <a:ext uri="{FF2B5EF4-FFF2-40B4-BE49-F238E27FC236}">
                <a16:creationId xmlns:a16="http://schemas.microsoft.com/office/drawing/2014/main" id="{72B853A9-4505-4302-999F-DFB575982699}"/>
              </a:ext>
            </a:extLst>
          </p:cNvPr>
          <p:cNvSpPr>
            <a:spLocks noGrp="1"/>
          </p:cNvSpPr>
          <p:nvPr>
            <p:ph type="body" sz="quarter" idx="16"/>
          </p:nvPr>
        </p:nvSpPr>
        <p:spPr/>
        <p:txBody>
          <a:bodyPr/>
          <a:lstStyle/>
          <a:p>
            <a:r>
              <a:rPr lang="en-AU" dirty="0"/>
              <a:t>Source: Safe System Solutions</a:t>
            </a:r>
          </a:p>
        </p:txBody>
      </p:sp>
      <p:sp>
        <p:nvSpPr>
          <p:cNvPr id="19" name="Text Placeholder 18">
            <a:extLst>
              <a:ext uri="{FF2B5EF4-FFF2-40B4-BE49-F238E27FC236}">
                <a16:creationId xmlns:a16="http://schemas.microsoft.com/office/drawing/2014/main" id="{29B3F7E4-5956-4EEE-87E3-A218948E4FAB}"/>
              </a:ext>
            </a:extLst>
          </p:cNvPr>
          <p:cNvSpPr>
            <a:spLocks noGrp="1"/>
          </p:cNvSpPr>
          <p:nvPr>
            <p:ph type="body" sz="quarter" idx="17"/>
          </p:nvPr>
        </p:nvSpPr>
        <p:spPr/>
        <p:txBody>
          <a:bodyPr/>
          <a:lstStyle/>
          <a:p>
            <a:r>
              <a:rPr lang="en-AU" dirty="0"/>
              <a:t>Source: Centre for Automotive Safety Research</a:t>
            </a:r>
          </a:p>
        </p:txBody>
      </p:sp>
      <p:sp>
        <p:nvSpPr>
          <p:cNvPr id="11" name="Slide Number Placeholder 10">
            <a:extLst>
              <a:ext uri="{FF2B5EF4-FFF2-40B4-BE49-F238E27FC236}">
                <a16:creationId xmlns:a16="http://schemas.microsoft.com/office/drawing/2014/main" id="{44D4BDED-5295-4BC9-9EA6-D73BB99428C7}"/>
              </a:ext>
            </a:extLst>
          </p:cNvPr>
          <p:cNvSpPr>
            <a:spLocks noGrp="1"/>
          </p:cNvSpPr>
          <p:nvPr>
            <p:ph type="sldNum" sz="quarter" idx="11"/>
          </p:nvPr>
        </p:nvSpPr>
        <p:spPr/>
        <p:txBody>
          <a:bodyPr/>
          <a:lstStyle/>
          <a:p>
            <a:fld id="{A9D36E53-D99A-0F41-B3E8-EF235B9A2E23}" type="slidenum">
              <a:rPr lang="en-US" smtClean="0"/>
              <a:pPr/>
              <a:t>18</a:t>
            </a:fld>
            <a:endParaRPr lang="en-US" dirty="0"/>
          </a:p>
        </p:txBody>
      </p:sp>
      <p:pic>
        <p:nvPicPr>
          <p:cNvPr id="12" name="Picture Placeholder 11" descr="A path with trees on the side of a road&#10;&#10;Description automatically generated">
            <a:extLst>
              <a:ext uri="{FF2B5EF4-FFF2-40B4-BE49-F238E27FC236}">
                <a16:creationId xmlns:a16="http://schemas.microsoft.com/office/drawing/2014/main" id="{93109840-67DD-4DF4-AB18-4A988F7CA240}"/>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a:stretch>
            <a:fillRect/>
          </a:stretch>
        </p:blipFill>
        <p:spPr>
          <a:xfrm>
            <a:off x="3311525" y="3429000"/>
            <a:ext cx="2520950" cy="2482850"/>
          </a:xfrm>
        </p:spPr>
      </p:pic>
      <p:pic>
        <p:nvPicPr>
          <p:cNvPr id="16" name="Picture Placeholder 15" descr="A view of the side of a road&#10;&#10;Description automatically generated">
            <a:extLst>
              <a:ext uri="{FF2B5EF4-FFF2-40B4-BE49-F238E27FC236}">
                <a16:creationId xmlns:a16="http://schemas.microsoft.com/office/drawing/2014/main" id="{7F3AF719-2AED-41C1-8D75-A3439829314A}"/>
              </a:ext>
            </a:extLst>
          </p:cNvPr>
          <p:cNvPicPr>
            <a:picLocks noGrp="1" noChangeAspect="1"/>
          </p:cNvPicPr>
          <p:nvPr>
            <p:ph type="pic" sz="quarter" idx="14"/>
          </p:nvPr>
        </p:nvPicPr>
        <p:blipFill>
          <a:blip r:embed="rId10" cstate="screen">
            <a:extLst>
              <a:ext uri="{28A0092B-C50C-407E-A947-70E740481C1C}">
                <a14:useLocalDpi xmlns:a14="http://schemas.microsoft.com/office/drawing/2010/main"/>
              </a:ext>
            </a:extLst>
          </a:blip>
          <a:srcRect/>
          <a:stretch>
            <a:fillRect/>
          </a:stretch>
        </p:blipFill>
        <p:spPr>
          <a:xfrm>
            <a:off x="5995988" y="3429000"/>
            <a:ext cx="2519362" cy="2482850"/>
          </a:xfrm>
        </p:spPr>
      </p:pic>
      <p:pic>
        <p:nvPicPr>
          <p:cNvPr id="27" name="Picture Placeholder 26" descr="An empty road&#10;&#10;Description automatically generated">
            <a:extLst>
              <a:ext uri="{FF2B5EF4-FFF2-40B4-BE49-F238E27FC236}">
                <a16:creationId xmlns:a16="http://schemas.microsoft.com/office/drawing/2014/main" id="{03CB749C-3BE8-4E08-BF81-9EE28ED48770}"/>
              </a:ext>
            </a:extLst>
          </p:cNvPr>
          <p:cNvPicPr>
            <a:picLocks noGrp="1" noChangeAspect="1"/>
          </p:cNvPicPr>
          <p:nvPr>
            <p:ph type="pic" sz="quarter" idx="12"/>
          </p:nvPr>
        </p:nvPicPr>
        <p:blipFill rotWithShape="1">
          <a:blip r:embed="rId11" cstate="screen">
            <a:extLst>
              <a:ext uri="{28A0092B-C50C-407E-A947-70E740481C1C}">
                <a14:useLocalDpi xmlns:a14="http://schemas.microsoft.com/office/drawing/2010/main"/>
              </a:ext>
            </a:extLst>
          </a:blip>
          <a:srcRect/>
          <a:stretch/>
        </p:blipFill>
        <p:spPr>
          <a:xfrm>
            <a:off x="628650" y="3429000"/>
            <a:ext cx="2519363" cy="2482850"/>
          </a:xfrm>
        </p:spPr>
      </p:pic>
      <p:sp>
        <p:nvSpPr>
          <p:cNvPr id="2" name="Oval 1">
            <a:extLst>
              <a:ext uri="{FF2B5EF4-FFF2-40B4-BE49-F238E27FC236}">
                <a16:creationId xmlns:a16="http://schemas.microsoft.com/office/drawing/2014/main" id="{6FDD5CF7-DE76-4BF8-A555-F851D519E4CA}"/>
              </a:ext>
            </a:extLst>
          </p:cNvPr>
          <p:cNvSpPr/>
          <p:nvPr/>
        </p:nvSpPr>
        <p:spPr>
          <a:xfrm>
            <a:off x="6131489" y="3751545"/>
            <a:ext cx="900000" cy="900000"/>
          </a:xfrm>
          <a:prstGeom prst="ellipse">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2000" b="1" dirty="0">
                <a:solidFill>
                  <a:schemeClr val="tx1"/>
                </a:solidFill>
              </a:rPr>
              <a:t>Lower</a:t>
            </a:r>
            <a:br>
              <a:rPr lang="en-AU" sz="2000" b="1" dirty="0">
                <a:solidFill>
                  <a:schemeClr val="tx1"/>
                </a:solidFill>
              </a:rPr>
            </a:br>
            <a:r>
              <a:rPr lang="en-AU" sz="2000" b="1" dirty="0">
                <a:solidFill>
                  <a:schemeClr val="tx1"/>
                </a:solidFill>
              </a:rPr>
              <a:t>speed</a:t>
            </a:r>
          </a:p>
        </p:txBody>
      </p:sp>
      <p:sp>
        <p:nvSpPr>
          <p:cNvPr id="13" name="Arrow: Chevron 12">
            <a:extLst>
              <a:ext uri="{FF2B5EF4-FFF2-40B4-BE49-F238E27FC236}">
                <a16:creationId xmlns:a16="http://schemas.microsoft.com/office/drawing/2014/main" id="{09285FA7-BD00-40F1-B9FA-5FC4B1729AF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3_SLIDE_18_PARA_A">
            <a:hlinkClick r:id="" action="ppaction://media"/>
            <a:extLst>
              <a:ext uri="{FF2B5EF4-FFF2-40B4-BE49-F238E27FC236}">
                <a16:creationId xmlns:a16="http://schemas.microsoft.com/office/drawing/2014/main" id="{E7BBD4B0-0D5A-47F3-84A5-FA6310FFF8A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56668" y="0"/>
            <a:ext cx="609600" cy="609600"/>
          </a:xfrm>
          <a:prstGeom prst="rect">
            <a:avLst/>
          </a:prstGeom>
        </p:spPr>
      </p:pic>
      <p:pic>
        <p:nvPicPr>
          <p:cNvPr id="7" name="TAC_MOD3_SNIP3_SLIDE_18_PARA_C">
            <a:hlinkClick r:id="" action="ppaction://media"/>
            <a:extLst>
              <a:ext uri="{FF2B5EF4-FFF2-40B4-BE49-F238E27FC236}">
                <a16:creationId xmlns:a16="http://schemas.microsoft.com/office/drawing/2014/main" id="{D9EE325A-78D4-4E44-8AA7-8B59937820E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56668" y="1549593"/>
            <a:ext cx="609600" cy="609600"/>
          </a:xfrm>
          <a:prstGeom prst="rect">
            <a:avLst/>
          </a:prstGeom>
        </p:spPr>
      </p:pic>
      <p:pic>
        <p:nvPicPr>
          <p:cNvPr id="8" name="TAC_MOD3_SNIP3_SLIDE_18_PARA_B">
            <a:hlinkClick r:id="" action="ppaction://media"/>
            <a:extLst>
              <a:ext uri="{FF2B5EF4-FFF2-40B4-BE49-F238E27FC236}">
                <a16:creationId xmlns:a16="http://schemas.microsoft.com/office/drawing/2014/main" id="{26ABF0ED-EFA5-4A1F-9A7B-04E97398020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56668" y="773472"/>
            <a:ext cx="609600" cy="609600"/>
          </a:xfrm>
          <a:prstGeom prst="rect">
            <a:avLst/>
          </a:prstGeom>
        </p:spPr>
      </p:pic>
    </p:spTree>
    <p:extLst>
      <p:ext uri="{BB962C8B-B14F-4D97-AF65-F5344CB8AC3E}">
        <p14:creationId xmlns:p14="http://schemas.microsoft.com/office/powerpoint/2010/main" val="302134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fade">
                                      <p:cBhvr>
                                        <p:cTn id="10" dur="500"/>
                                        <p:tgtEl>
                                          <p:spTgt spid="19">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cTn>
                              </p:par>
                              <p:par>
                                <p:cTn id="17" presetID="10" presetClass="entr" presetSubtype="0" fill="hold" nodeType="withEffect">
                                  <p:stCondLst>
                                    <p:cond delay="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par>
                                <p:cTn id="23" presetID="10" presetClass="entr" presetSubtype="0" fill="hold" nodeType="withEffect">
                                  <p:stCondLst>
                                    <p:cond delay="3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 presetClass="mediacall" presetSubtype="0" fill="hold" nodeType="withEffect">
                                  <p:stCondLst>
                                    <p:cond delay="1000"/>
                                  </p:stCondLst>
                                  <p:childTnLst>
                                    <p:cmd type="call" cmd="playFrom(0.0)">
                                      <p:cBhvr>
                                        <p:cTn id="30" dur="32186" fill="hold"/>
                                        <p:tgtEl>
                                          <p:spTgt spid="5"/>
                                        </p:tgtEl>
                                      </p:cBhvr>
                                    </p:cmd>
                                  </p:childTnLst>
                                </p:cTn>
                              </p:par>
                            </p:childTnLst>
                          </p:cTn>
                        </p:par>
                        <p:par>
                          <p:cTn id="31" fill="hold">
                            <p:stCondLst>
                              <p:cond delay="33186"/>
                            </p:stCondLst>
                            <p:childTnLst>
                              <p:par>
                                <p:cTn id="32" presetID="3" presetClass="mediacall" presetSubtype="0" fill="hold" nodeType="afterEffect">
                                  <p:stCondLst>
                                    <p:cond delay="500"/>
                                  </p:stCondLst>
                                  <p:childTnLst>
                                    <p:cmd type="call" cmd="stop">
                                      <p:cBhvr>
                                        <p:cTn id="33" dur="1" fill="hold"/>
                                        <p:tgtEl>
                                          <p:spTgt spid="5"/>
                                        </p:tgtEl>
                                      </p:cBhvr>
                                    </p:cmd>
                                  </p:childTnLst>
                                </p:cTn>
                              </p:par>
                              <p:par>
                                <p:cTn id="34" presetID="10" presetClass="entr" presetSubtype="0"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1" end="1"/>
                                            </p:txEl>
                                          </p:spTgt>
                                        </p:tgtEl>
                                        <p:attrNameLst>
                                          <p:attrName>style.visibility</p:attrName>
                                        </p:attrNameLst>
                                      </p:cBhvr>
                                      <p:to>
                                        <p:strVal val="visible"/>
                                      </p:to>
                                    </p:set>
                                    <p:animEffect transition="in" filter="fade">
                                      <p:cBhvr>
                                        <p:cTn id="41" dur="500"/>
                                        <p:tgtEl>
                                          <p:spTgt spid="21">
                                            <p:txEl>
                                              <p:pRg st="1" end="1"/>
                                            </p:txEl>
                                          </p:spTgt>
                                        </p:tgtEl>
                                      </p:cBhvr>
                                    </p:animEffect>
                                  </p:childTnLst>
                                </p:cTn>
                              </p:par>
                              <p:par>
                                <p:cTn id="42" presetID="10" presetClass="exit" presetSubtype="0" fill="hold" grpId="1"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 presetClass="mediacall" presetSubtype="0" fill="hold" nodeType="withEffect">
                                  <p:stCondLst>
                                    <p:cond delay="1000"/>
                                  </p:stCondLst>
                                  <p:childTnLst>
                                    <p:cmd type="call" cmd="playFrom(0.0)">
                                      <p:cBhvr>
                                        <p:cTn id="46" dur="25613" fill="hold"/>
                                        <p:tgtEl>
                                          <p:spTgt spid="8"/>
                                        </p:tgtEl>
                                      </p:cBhvr>
                                    </p:cmd>
                                  </p:childTnLst>
                                </p:cTn>
                              </p:par>
                            </p:childTnLst>
                          </p:cTn>
                        </p:par>
                        <p:par>
                          <p:cTn id="47" fill="hold">
                            <p:stCondLst>
                              <p:cond delay="26613"/>
                            </p:stCondLst>
                            <p:childTnLst>
                              <p:par>
                                <p:cTn id="48" presetID="3" presetClass="mediacall" presetSubtype="0" fill="hold" nodeType="afterEffect">
                                  <p:stCondLst>
                                    <p:cond delay="0"/>
                                  </p:stCondLst>
                                  <p:childTnLst>
                                    <p:cmd type="call" cmd="stop">
                                      <p:cBhvr>
                                        <p:cTn id="49" dur="1" fill="hold"/>
                                        <p:tgtEl>
                                          <p:spTgt spid="8"/>
                                        </p:tgtEl>
                                      </p:cBhvr>
                                    </p:cmd>
                                  </p:childTnLst>
                                </p:cTn>
                              </p:par>
                              <p:par>
                                <p:cTn id="50" presetID="10" presetClass="entr" presetSubtype="0" fill="hold" grpId="2" nodeType="withEffect">
                                  <p:stCondLst>
                                    <p:cond delay="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xEl>
                                              <p:pRg st="2" end="2"/>
                                            </p:txEl>
                                          </p:spTgt>
                                        </p:tgtEl>
                                        <p:attrNameLst>
                                          <p:attrName>style.visibility</p:attrName>
                                        </p:attrNameLst>
                                      </p:cBhvr>
                                      <p:to>
                                        <p:strVal val="visible"/>
                                      </p:to>
                                    </p:set>
                                    <p:animEffect transition="in" filter="fade">
                                      <p:cBhvr>
                                        <p:cTn id="57" dur="500"/>
                                        <p:tgtEl>
                                          <p:spTgt spid="21">
                                            <p:txEl>
                                              <p:pRg st="2" end="2"/>
                                            </p:txEl>
                                          </p:spTgt>
                                        </p:tgtEl>
                                      </p:cBhvr>
                                    </p:animEffect>
                                  </p:childTnLst>
                                </p:cTn>
                              </p:par>
                              <p:par>
                                <p:cTn id="58" presetID="10" presetClass="exit" presetSubtype="0" fill="hold" grpId="3" nodeType="with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 presetClass="mediacall" presetSubtype="0" fill="hold" nodeType="withEffect">
                                  <p:stCondLst>
                                    <p:cond delay="1000"/>
                                  </p:stCondLst>
                                  <p:childTnLst>
                                    <p:cmd type="call" cmd="playFrom(0.0)">
                                      <p:cBhvr>
                                        <p:cTn id="62" dur="21857" fill="hold"/>
                                        <p:tgtEl>
                                          <p:spTgt spid="7"/>
                                        </p:tgtEl>
                                      </p:cBhvr>
                                    </p:cmd>
                                  </p:childTnLst>
                                </p:cTn>
                              </p:par>
                            </p:childTnLst>
                          </p:cTn>
                        </p:par>
                        <p:par>
                          <p:cTn id="63" fill="hold">
                            <p:stCondLst>
                              <p:cond delay="22857"/>
                            </p:stCondLst>
                            <p:childTnLst>
                              <p:par>
                                <p:cTn id="64" presetID="3" presetClass="mediacall" presetSubtype="0" fill="hold" nodeType="afterEffect">
                                  <p:stCondLst>
                                    <p:cond delay="500"/>
                                  </p:stCondLst>
                                  <p:childTnLst>
                                    <p:cmd type="call" cmd="stop">
                                      <p:cBhvr>
                                        <p:cTn id="65" dur="1" fill="hold"/>
                                        <p:tgtEl>
                                          <p:spTgt spid="7"/>
                                        </p:tgtEl>
                                      </p:cBhvr>
                                    </p:cmd>
                                  </p:childTnLst>
                                </p:cTn>
                              </p:par>
                              <p:par>
                                <p:cTn id="66" presetID="10" presetClass="entr" presetSubtype="0" fill="hold" grpId="4" nodeType="withEffect">
                                  <p:stCondLst>
                                    <p:cond delay="50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5"/>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childTnLst>
        </p:cTn>
      </p:par>
    </p:tnLst>
    <p:bldLst>
      <p:bldP spid="17" grpId="0" build="p"/>
      <p:bldP spid="18" grpId="0" build="p"/>
      <p:bldP spid="19" grpId="0" build="p"/>
      <p:bldP spid="2" grpId="0" animBg="1"/>
      <p:bldP spid="13" grpId="0" animBg="1"/>
      <p:bldP spid="13" grpId="1" animBg="1"/>
      <p:bldP spid="13" grpId="2" animBg="1"/>
      <p:bldP spid="13" grpId="3" animBg="1"/>
      <p:bldP spid="13" grpId="4"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C6598094-637D-493B-BD90-530C079FB10C}"/>
              </a:ext>
            </a:extLst>
          </p:cNvPr>
          <p:cNvSpPr>
            <a:spLocks noGrp="1"/>
          </p:cNvSpPr>
          <p:nvPr>
            <p:ph idx="1"/>
          </p:nvPr>
        </p:nvSpPr>
        <p:spPr>
          <a:xfrm>
            <a:off x="628649" y="1549591"/>
            <a:ext cx="5832536" cy="1751763"/>
          </a:xfrm>
        </p:spPr>
        <p:txBody>
          <a:bodyPr>
            <a:normAutofit/>
          </a:bodyPr>
          <a:lstStyle/>
          <a:p>
            <a:pPr marL="285750" indent="-285750">
              <a:buFont typeface="Arial" panose="020B0604020202020204" pitchFamily="34" charset="0"/>
              <a:buChar char="•"/>
            </a:pPr>
            <a:r>
              <a:rPr lang="en-AU" sz="1900" dirty="0"/>
              <a:t>Possible for the highest priority roads</a:t>
            </a:r>
          </a:p>
          <a:p>
            <a:pPr marL="285750" indent="-285750">
              <a:buFont typeface="Arial" panose="020B0604020202020204" pitchFamily="34" charset="0"/>
              <a:buChar char="•"/>
            </a:pPr>
            <a:r>
              <a:rPr lang="en-AU" sz="1900" dirty="0"/>
              <a:t>Based on employment of continuous, flexible barriers</a:t>
            </a:r>
            <a:endParaRPr lang="en-AU" sz="2000" dirty="0"/>
          </a:p>
          <a:p>
            <a:pPr marL="285750" indent="-285750">
              <a:buFont typeface="Arial" panose="020B0604020202020204" pitchFamily="34" charset="0"/>
              <a:buChar char="•"/>
            </a:pPr>
            <a:r>
              <a:rPr lang="en-AU" sz="1900" dirty="0"/>
              <a:t>Other supporting treatments may also be utilised</a:t>
            </a:r>
          </a:p>
        </p:txBody>
      </p:sp>
      <p:sp>
        <p:nvSpPr>
          <p:cNvPr id="3" name="Title 2">
            <a:extLst>
              <a:ext uri="{FF2B5EF4-FFF2-40B4-BE49-F238E27FC236}">
                <a16:creationId xmlns:a16="http://schemas.microsoft.com/office/drawing/2014/main" id="{8369EE02-0D8F-40F1-A7C9-33A079671C36}"/>
              </a:ext>
            </a:extLst>
          </p:cNvPr>
          <p:cNvSpPr>
            <a:spLocks noGrp="1"/>
          </p:cNvSpPr>
          <p:nvPr>
            <p:ph type="title"/>
          </p:nvPr>
        </p:nvSpPr>
        <p:spPr/>
        <p:txBody>
          <a:bodyPr/>
          <a:lstStyle/>
          <a:p>
            <a:r>
              <a:rPr lang="en-AU" dirty="0"/>
              <a:t>Safe cross sections</a:t>
            </a:r>
          </a:p>
        </p:txBody>
      </p:sp>
      <p:sp>
        <p:nvSpPr>
          <p:cNvPr id="4" name="Footer Placeholder 3">
            <a:extLst>
              <a:ext uri="{FF2B5EF4-FFF2-40B4-BE49-F238E27FC236}">
                <a16:creationId xmlns:a16="http://schemas.microsoft.com/office/drawing/2014/main" id="{EEB21B53-3765-47FD-AD6C-5AF7B9841736}"/>
              </a:ext>
            </a:extLst>
          </p:cNvPr>
          <p:cNvSpPr>
            <a:spLocks noGrp="1"/>
          </p:cNvSpPr>
          <p:nvPr>
            <p:ph type="ftr" sz="quarter" idx="10"/>
          </p:nvPr>
        </p:nvSpPr>
        <p:spPr/>
        <p:txBody>
          <a:bodyPr/>
          <a:lstStyle/>
          <a:p>
            <a:r>
              <a:rPr lang="en-US"/>
              <a:t>Module 3, Snippet 3</a:t>
            </a:r>
            <a:endParaRPr lang="en-US" dirty="0"/>
          </a:p>
        </p:txBody>
      </p:sp>
      <p:sp>
        <p:nvSpPr>
          <p:cNvPr id="2" name="Picture Placeholder 1">
            <a:extLst>
              <a:ext uri="{FF2B5EF4-FFF2-40B4-BE49-F238E27FC236}">
                <a16:creationId xmlns:a16="http://schemas.microsoft.com/office/drawing/2014/main" id="{3A56A2F4-F66A-4291-8BE0-82C42C0B7A2C}"/>
              </a:ext>
            </a:extLst>
          </p:cNvPr>
          <p:cNvSpPr>
            <a:spLocks noGrp="1"/>
          </p:cNvSpPr>
          <p:nvPr>
            <p:ph type="pic" sz="quarter" idx="12"/>
          </p:nvPr>
        </p:nvSpPr>
        <p:spPr>
          <a:xfrm>
            <a:off x="6547449" y="1549591"/>
            <a:ext cx="1967901" cy="1751763"/>
          </a:xfrm>
        </p:spPr>
      </p:sp>
      <p:sp>
        <p:nvSpPr>
          <p:cNvPr id="23" name="Text Placeholder 22">
            <a:extLst>
              <a:ext uri="{FF2B5EF4-FFF2-40B4-BE49-F238E27FC236}">
                <a16:creationId xmlns:a16="http://schemas.microsoft.com/office/drawing/2014/main" id="{42B57CB3-9AB9-4BEE-A642-C42149A6B92D}"/>
              </a:ext>
            </a:extLst>
          </p:cNvPr>
          <p:cNvSpPr>
            <a:spLocks noGrp="1"/>
          </p:cNvSpPr>
          <p:nvPr>
            <p:ph type="body" sz="quarter" idx="15"/>
          </p:nvPr>
        </p:nvSpPr>
        <p:spPr/>
        <p:txBody>
          <a:bodyPr/>
          <a:lstStyle/>
          <a:p>
            <a:r>
              <a:rPr lang="en-AU" dirty="0"/>
              <a:t>Source: Regional Roads Victoria/SSRIP</a:t>
            </a:r>
          </a:p>
        </p:txBody>
      </p:sp>
      <p:sp>
        <p:nvSpPr>
          <p:cNvPr id="11" name="Slide Number Placeholder 10">
            <a:extLst>
              <a:ext uri="{FF2B5EF4-FFF2-40B4-BE49-F238E27FC236}">
                <a16:creationId xmlns:a16="http://schemas.microsoft.com/office/drawing/2014/main" id="{3DB19444-A1B0-441E-A23D-7B2CAB99D952}"/>
              </a:ext>
            </a:extLst>
          </p:cNvPr>
          <p:cNvSpPr>
            <a:spLocks noGrp="1"/>
          </p:cNvSpPr>
          <p:nvPr>
            <p:ph type="sldNum" sz="quarter" idx="11"/>
          </p:nvPr>
        </p:nvSpPr>
        <p:spPr/>
        <p:txBody>
          <a:bodyPr/>
          <a:lstStyle/>
          <a:p>
            <a:fld id="{A9D36E53-D99A-0F41-B3E8-EF235B9A2E23}" type="slidenum">
              <a:rPr lang="en-US" smtClean="0"/>
              <a:pPr/>
              <a:t>19</a:t>
            </a:fld>
            <a:endParaRPr lang="en-US" dirty="0"/>
          </a:p>
        </p:txBody>
      </p:sp>
      <p:sp>
        <p:nvSpPr>
          <p:cNvPr id="6" name="Picture Placeholder 5">
            <a:extLst>
              <a:ext uri="{FF2B5EF4-FFF2-40B4-BE49-F238E27FC236}">
                <a16:creationId xmlns:a16="http://schemas.microsoft.com/office/drawing/2014/main" id="{D18CC82F-B31E-416E-878D-4BAC985DE6FF}"/>
              </a:ext>
            </a:extLst>
          </p:cNvPr>
          <p:cNvSpPr>
            <a:spLocks noGrp="1"/>
          </p:cNvSpPr>
          <p:nvPr>
            <p:ph type="pic" sz="quarter" idx="13"/>
          </p:nvPr>
        </p:nvSpPr>
        <p:spPr>
          <a:xfrm>
            <a:off x="628649" y="3429000"/>
            <a:ext cx="7886701" cy="2471931"/>
          </a:xfrm>
        </p:spPr>
      </p:sp>
      <p:pic>
        <p:nvPicPr>
          <p:cNvPr id="15" name="Picture 14">
            <a:extLst>
              <a:ext uri="{FF2B5EF4-FFF2-40B4-BE49-F238E27FC236}">
                <a16:creationId xmlns:a16="http://schemas.microsoft.com/office/drawing/2014/main" id="{168E667C-F629-4000-853A-8547A446F4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8649" y="3418629"/>
            <a:ext cx="7886701" cy="2046000"/>
          </a:xfrm>
          <a:prstGeom prst="rect">
            <a:avLst/>
          </a:prstGeom>
          <a:effectLst/>
        </p:spPr>
      </p:pic>
      <p:sp>
        <p:nvSpPr>
          <p:cNvPr id="10" name="Arrow: Chevron 9">
            <a:extLst>
              <a:ext uri="{FF2B5EF4-FFF2-40B4-BE49-F238E27FC236}">
                <a16:creationId xmlns:a16="http://schemas.microsoft.com/office/drawing/2014/main" id="{790DD672-A1B4-424C-A981-747B3025995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3_SLIDE_19_PARA_A">
            <a:hlinkClick r:id="" action="ppaction://media"/>
            <a:extLst>
              <a:ext uri="{FF2B5EF4-FFF2-40B4-BE49-F238E27FC236}">
                <a16:creationId xmlns:a16="http://schemas.microsoft.com/office/drawing/2014/main" id="{BD646C00-C6DD-4056-BDE1-EAA36DACB8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22578" y="0"/>
            <a:ext cx="609600" cy="609600"/>
          </a:xfrm>
          <a:prstGeom prst="rect">
            <a:avLst/>
          </a:prstGeom>
        </p:spPr>
      </p:pic>
      <p:pic>
        <p:nvPicPr>
          <p:cNvPr id="7" name="TAC_MOD3_SNIP3_SLIDE_19_PARA_B">
            <a:hlinkClick r:id="" action="ppaction://media"/>
            <a:extLst>
              <a:ext uri="{FF2B5EF4-FFF2-40B4-BE49-F238E27FC236}">
                <a16:creationId xmlns:a16="http://schemas.microsoft.com/office/drawing/2014/main" id="{DB21A856-87FF-47B1-AD01-24B7F7242E1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22578" y="760413"/>
            <a:ext cx="609600" cy="609600"/>
          </a:xfrm>
          <a:prstGeom prst="rect">
            <a:avLst/>
          </a:prstGeom>
        </p:spPr>
      </p:pic>
      <p:pic>
        <p:nvPicPr>
          <p:cNvPr id="8" name="TAC_MOD3_SNIP3_SLIDE_19_PARA_C">
            <a:hlinkClick r:id="" action="ppaction://media"/>
            <a:extLst>
              <a:ext uri="{FF2B5EF4-FFF2-40B4-BE49-F238E27FC236}">
                <a16:creationId xmlns:a16="http://schemas.microsoft.com/office/drawing/2014/main" id="{EF8DFAE1-F77F-4C71-B687-4E74351E2865}"/>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422578" y="1520826"/>
            <a:ext cx="609600" cy="609600"/>
          </a:xfrm>
          <a:prstGeom prst="rect">
            <a:avLst/>
          </a:prstGeom>
        </p:spPr>
      </p:pic>
    </p:spTree>
    <p:extLst>
      <p:ext uri="{BB962C8B-B14F-4D97-AF65-F5344CB8AC3E}">
        <p14:creationId xmlns:p14="http://schemas.microsoft.com/office/powerpoint/2010/main" val="125495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500"/>
                                        <p:tgtEl>
                                          <p:spTgt spid="23">
                                            <p:txEl>
                                              <p:pRg st="0" end="0"/>
                                            </p:txEl>
                                          </p:spTgt>
                                        </p:tgtEl>
                                      </p:cBhvr>
                                    </p:animEffect>
                                  </p:childTnLst>
                                </p:cTn>
                              </p:par>
                              <p:par>
                                <p:cTn id="14" presetID="1" presetClass="mediacall" presetSubtype="0" fill="hold" nodeType="withEffect">
                                  <p:stCondLst>
                                    <p:cond delay="1000"/>
                                  </p:stCondLst>
                                  <p:childTnLst>
                                    <p:cmd type="call" cmd="playFrom(0.0)">
                                      <p:cBhvr>
                                        <p:cTn id="15" dur="30282" fill="hold"/>
                                        <p:tgtEl>
                                          <p:spTgt spid="5"/>
                                        </p:tgtEl>
                                      </p:cBhvr>
                                    </p:cmd>
                                  </p:childTnLst>
                                </p:cTn>
                              </p:par>
                            </p:childTnLst>
                          </p:cTn>
                        </p:par>
                        <p:par>
                          <p:cTn id="16" fill="hold">
                            <p:stCondLst>
                              <p:cond delay="31282"/>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fade">
                                      <p:cBhvr>
                                        <p:cTn id="26" dur="500"/>
                                        <p:tgtEl>
                                          <p:spTgt spid="20">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6187" fill="hold"/>
                                        <p:tgtEl>
                                          <p:spTgt spid="7"/>
                                        </p:tgtEl>
                                      </p:cBhvr>
                                    </p:cmd>
                                  </p:childTnLst>
                                </p:cTn>
                              </p:par>
                            </p:childTnLst>
                          </p:cTn>
                        </p:par>
                        <p:par>
                          <p:cTn id="32" fill="hold">
                            <p:stCondLst>
                              <p:cond delay="27187"/>
                            </p:stCondLst>
                            <p:childTnLst>
                              <p:par>
                                <p:cTn id="33" presetID="3" presetClass="mediacall" presetSubtype="0" fill="hold" nodeType="afterEffect">
                                  <p:stCondLst>
                                    <p:cond delay="500"/>
                                  </p:stCondLst>
                                  <p:childTnLst>
                                    <p:cmd type="call" cmd="stop">
                                      <p:cBhvr>
                                        <p:cTn id="34" dur="1" fill="hold"/>
                                        <p:tgtEl>
                                          <p:spTgt spid="7"/>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2" end="2"/>
                                            </p:txEl>
                                          </p:spTgt>
                                        </p:tgtEl>
                                        <p:attrNameLst>
                                          <p:attrName>style.visibility</p:attrName>
                                        </p:attrNameLst>
                                      </p:cBhvr>
                                      <p:to>
                                        <p:strVal val="visible"/>
                                      </p:to>
                                    </p:set>
                                    <p:animEffect transition="in" filter="fade">
                                      <p:cBhvr>
                                        <p:cTn id="42" dur="500"/>
                                        <p:tgtEl>
                                          <p:spTgt spid="20">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21544" fill="hold"/>
                                        <p:tgtEl>
                                          <p:spTgt spid="8"/>
                                        </p:tgtEl>
                                      </p:cBhvr>
                                    </p:cmd>
                                  </p:childTnLst>
                                </p:cTn>
                              </p:par>
                            </p:childTnLst>
                          </p:cTn>
                        </p:par>
                        <p:par>
                          <p:cTn id="48" fill="hold">
                            <p:stCondLst>
                              <p:cond delay="22544"/>
                            </p:stCondLst>
                            <p:childTnLst>
                              <p:par>
                                <p:cTn id="49" presetID="3" presetClass="mediacall" presetSubtype="0" fill="hold" nodeType="afterEffect">
                                  <p:stCondLst>
                                    <p:cond delay="500"/>
                                  </p:stCondLst>
                                  <p:childTnLst>
                                    <p:cmd type="call" cmd="stop">
                                      <p:cBhvr>
                                        <p:cTn id="50" dur="1" fill="hold"/>
                                        <p:tgtEl>
                                          <p:spTgt spid="8"/>
                                        </p:tgtEl>
                                      </p:cBhvr>
                                    </p:cmd>
                                  </p:childTnLst>
                                </p:cTn>
                              </p:par>
                              <p:par>
                                <p:cTn id="51" presetID="10" presetClass="entr" presetSubtype="0" fill="hold" grpId="4" nodeType="withEffect">
                                  <p:stCondLst>
                                    <p:cond delay="5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
                </p:tgtEl>
              </p:cMediaNode>
            </p:audio>
            <p:audio>
              <p:cMediaNode vol="80000">
                <p:cTn id="55" fill="hold" display="0">
                  <p:stCondLst>
                    <p:cond delay="indefinite"/>
                  </p:stCondLst>
                  <p:endCondLst>
                    <p:cond evt="onStopAudio" delay="0">
                      <p:tgtEl>
                        <p:sldTgt/>
                      </p:tgtEl>
                    </p:cond>
                  </p:endCondLst>
                </p:cTn>
                <p:tgtEl>
                  <p:spTgt spid="7"/>
                </p:tgtEl>
              </p:cMediaNode>
            </p:audio>
            <p:audio>
              <p:cMediaNode vol="80000">
                <p:cTn id="56" fill="hold" display="0">
                  <p:stCondLst>
                    <p:cond delay="indefinite"/>
                  </p:stCondLst>
                  <p:endCondLst>
                    <p:cond evt="onStopAudio" delay="0">
                      <p:tgtEl>
                        <p:sldTgt/>
                      </p:tgtEl>
                    </p:cond>
                  </p:endCondLst>
                </p:cTn>
                <p:tgtEl>
                  <p:spTgt spid="8"/>
                </p:tgtEl>
              </p:cMediaNode>
            </p:audio>
          </p:childTnLst>
        </p:cTn>
      </p:par>
    </p:tnLst>
    <p:bldLst>
      <p:bldP spid="20" grpId="0" uiExpand="1" build="p"/>
      <p:bldP spid="23" grpId="0" build="p"/>
      <p:bldP spid="10" grpId="0" animBg="1"/>
      <p:bldP spid="10" grpId="1" animBg="1"/>
      <p:bldP spid="10" grpId="2" animBg="1"/>
      <p:bldP spid="10" grpId="3" animBg="1"/>
      <p:bldP spid="10" grpId="4"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02F98-27CD-45A6-872F-DFAFD3620E45}"/>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74028162-0458-4A05-BA08-1A846745184B}"/>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0817B3A-3F90-49DF-BC13-D6D8311374D5}"/>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7F715091-C7C4-4D4B-ABAF-03C0EDE7DFB9}"/>
              </a:ext>
            </a:extLst>
          </p:cNvPr>
          <p:cNvSpPr>
            <a:spLocks noGrp="1"/>
          </p:cNvSpPr>
          <p:nvPr>
            <p:ph type="ftr" sz="quarter" idx="13"/>
          </p:nvPr>
        </p:nvSpPr>
        <p:spPr/>
        <p:txBody>
          <a:bodyPr/>
          <a:lstStyle/>
          <a:p>
            <a:r>
              <a:rPr lang="en-US"/>
              <a:t>Module 3, Snippet 3</a:t>
            </a:r>
            <a:endParaRPr lang="en-US" dirty="0"/>
          </a:p>
        </p:txBody>
      </p:sp>
      <p:sp>
        <p:nvSpPr>
          <p:cNvPr id="6" name="Arrow: Chevron 5">
            <a:extLst>
              <a:ext uri="{FF2B5EF4-FFF2-40B4-BE49-F238E27FC236}">
                <a16:creationId xmlns:a16="http://schemas.microsoft.com/office/drawing/2014/main" id="{75142648-E76A-4E03-B6FA-F55837E8D5E7}"/>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90823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C6598094-637D-493B-BD90-530C079FB10C}"/>
              </a:ext>
            </a:extLst>
          </p:cNvPr>
          <p:cNvSpPr>
            <a:spLocks noGrp="1"/>
          </p:cNvSpPr>
          <p:nvPr>
            <p:ph idx="1"/>
          </p:nvPr>
        </p:nvSpPr>
        <p:spPr>
          <a:xfrm>
            <a:off x="628649" y="1549591"/>
            <a:ext cx="5832536" cy="1751763"/>
          </a:xfrm>
        </p:spPr>
        <p:txBody>
          <a:bodyPr>
            <a:normAutofit/>
          </a:bodyPr>
          <a:lstStyle/>
          <a:p>
            <a:pPr marL="285750" indent="-285750">
              <a:buFont typeface="Arial" panose="020B0604020202020204" pitchFamily="34" charset="0"/>
              <a:buChar char="•"/>
            </a:pPr>
            <a:r>
              <a:rPr lang="en-AU" sz="1900" dirty="0"/>
              <a:t>Undivided highways and high volume/arterial roads</a:t>
            </a:r>
          </a:p>
          <a:p>
            <a:pPr marL="285750" indent="-285750">
              <a:buFont typeface="Arial" panose="020B0604020202020204" pitchFamily="34" charset="0"/>
              <a:buChar char="•"/>
            </a:pPr>
            <a:r>
              <a:rPr lang="en-AU" sz="1900" dirty="0"/>
              <a:t>Roadside and centreline barriers</a:t>
            </a:r>
          </a:p>
          <a:p>
            <a:pPr marL="285750" indent="-285750">
              <a:buFont typeface="Arial" panose="020B0604020202020204" pitchFamily="34" charset="0"/>
              <a:buChar char="•"/>
            </a:pPr>
            <a:r>
              <a:rPr lang="en-AU" sz="1900" dirty="0"/>
              <a:t>Adequately sized sealed shoulders</a:t>
            </a:r>
          </a:p>
          <a:p>
            <a:pPr marL="285750" indent="-285750">
              <a:buFont typeface="Arial" panose="020B0604020202020204" pitchFamily="34" charset="0"/>
              <a:buChar char="•"/>
            </a:pPr>
            <a:r>
              <a:rPr lang="en-AU" sz="1900" dirty="0"/>
              <a:t>Regular passing lanes</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8369EE02-0D8F-40F1-A7C9-33A079671C36}"/>
              </a:ext>
            </a:extLst>
          </p:cNvPr>
          <p:cNvSpPr>
            <a:spLocks noGrp="1"/>
          </p:cNvSpPr>
          <p:nvPr>
            <p:ph type="title"/>
          </p:nvPr>
        </p:nvSpPr>
        <p:spPr/>
        <p:txBody>
          <a:bodyPr/>
          <a:lstStyle/>
          <a:p>
            <a:r>
              <a:rPr lang="en-AU" dirty="0"/>
              <a:t>Safe cross sections</a:t>
            </a:r>
          </a:p>
        </p:txBody>
      </p:sp>
      <p:sp>
        <p:nvSpPr>
          <p:cNvPr id="4" name="Footer Placeholder 3">
            <a:extLst>
              <a:ext uri="{FF2B5EF4-FFF2-40B4-BE49-F238E27FC236}">
                <a16:creationId xmlns:a16="http://schemas.microsoft.com/office/drawing/2014/main" id="{EEB21B53-3765-47FD-AD6C-5AF7B9841736}"/>
              </a:ext>
            </a:extLst>
          </p:cNvPr>
          <p:cNvSpPr>
            <a:spLocks noGrp="1"/>
          </p:cNvSpPr>
          <p:nvPr>
            <p:ph type="ftr" sz="quarter" idx="10"/>
          </p:nvPr>
        </p:nvSpPr>
        <p:spPr/>
        <p:txBody>
          <a:bodyPr/>
          <a:lstStyle/>
          <a:p>
            <a:r>
              <a:rPr lang="en-US"/>
              <a:t>Module 3, Snippet 3</a:t>
            </a:r>
            <a:endParaRPr lang="en-US" dirty="0"/>
          </a:p>
        </p:txBody>
      </p:sp>
      <p:sp>
        <p:nvSpPr>
          <p:cNvPr id="2" name="Picture Placeholder 1">
            <a:extLst>
              <a:ext uri="{FF2B5EF4-FFF2-40B4-BE49-F238E27FC236}">
                <a16:creationId xmlns:a16="http://schemas.microsoft.com/office/drawing/2014/main" id="{3A56A2F4-F66A-4291-8BE0-82C42C0B7A2C}"/>
              </a:ext>
            </a:extLst>
          </p:cNvPr>
          <p:cNvSpPr>
            <a:spLocks noGrp="1"/>
          </p:cNvSpPr>
          <p:nvPr>
            <p:ph type="pic" sz="quarter" idx="12"/>
          </p:nvPr>
        </p:nvSpPr>
        <p:spPr>
          <a:xfrm>
            <a:off x="6547449" y="1549591"/>
            <a:ext cx="1967901" cy="1751763"/>
          </a:xfrm>
        </p:spPr>
      </p:sp>
      <p:sp>
        <p:nvSpPr>
          <p:cNvPr id="23" name="Text Placeholder 22">
            <a:extLst>
              <a:ext uri="{FF2B5EF4-FFF2-40B4-BE49-F238E27FC236}">
                <a16:creationId xmlns:a16="http://schemas.microsoft.com/office/drawing/2014/main" id="{42B57CB3-9AB9-4BEE-A642-C42149A6B92D}"/>
              </a:ext>
            </a:extLst>
          </p:cNvPr>
          <p:cNvSpPr>
            <a:spLocks noGrp="1"/>
          </p:cNvSpPr>
          <p:nvPr>
            <p:ph type="body" sz="quarter" idx="15"/>
          </p:nvPr>
        </p:nvSpPr>
        <p:spPr/>
        <p:txBody>
          <a:bodyPr/>
          <a:lstStyle/>
          <a:p>
            <a:r>
              <a:rPr lang="en-AU" dirty="0"/>
              <a:t>Source: Regional Roads Victoria/SSRIP</a:t>
            </a:r>
          </a:p>
        </p:txBody>
      </p:sp>
      <p:sp>
        <p:nvSpPr>
          <p:cNvPr id="11" name="Slide Number Placeholder 10">
            <a:extLst>
              <a:ext uri="{FF2B5EF4-FFF2-40B4-BE49-F238E27FC236}">
                <a16:creationId xmlns:a16="http://schemas.microsoft.com/office/drawing/2014/main" id="{3DB19444-A1B0-441E-A23D-7B2CAB99D952}"/>
              </a:ext>
            </a:extLst>
          </p:cNvPr>
          <p:cNvSpPr>
            <a:spLocks noGrp="1"/>
          </p:cNvSpPr>
          <p:nvPr>
            <p:ph type="sldNum" sz="quarter" idx="11"/>
          </p:nvPr>
        </p:nvSpPr>
        <p:spPr/>
        <p:txBody>
          <a:bodyPr/>
          <a:lstStyle/>
          <a:p>
            <a:fld id="{A9D36E53-D99A-0F41-B3E8-EF235B9A2E23}" type="slidenum">
              <a:rPr lang="en-US" smtClean="0"/>
              <a:pPr/>
              <a:t>20</a:t>
            </a:fld>
            <a:endParaRPr lang="en-US" dirty="0"/>
          </a:p>
        </p:txBody>
      </p:sp>
      <p:sp>
        <p:nvSpPr>
          <p:cNvPr id="6" name="Picture Placeholder 5">
            <a:extLst>
              <a:ext uri="{FF2B5EF4-FFF2-40B4-BE49-F238E27FC236}">
                <a16:creationId xmlns:a16="http://schemas.microsoft.com/office/drawing/2014/main" id="{D18CC82F-B31E-416E-878D-4BAC985DE6FF}"/>
              </a:ext>
            </a:extLst>
          </p:cNvPr>
          <p:cNvSpPr>
            <a:spLocks noGrp="1"/>
          </p:cNvSpPr>
          <p:nvPr>
            <p:ph type="pic" sz="quarter" idx="13"/>
          </p:nvPr>
        </p:nvSpPr>
        <p:spPr>
          <a:xfrm>
            <a:off x="628649" y="3429000"/>
            <a:ext cx="7886701" cy="2471931"/>
          </a:xfrm>
        </p:spPr>
      </p:sp>
      <p:pic>
        <p:nvPicPr>
          <p:cNvPr id="10" name="Picture 9">
            <a:extLst>
              <a:ext uri="{FF2B5EF4-FFF2-40B4-BE49-F238E27FC236}">
                <a16:creationId xmlns:a16="http://schemas.microsoft.com/office/drawing/2014/main" id="{6FDA8BC0-333E-4EC2-9643-2354164E08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8649" y="3428999"/>
            <a:ext cx="7886700" cy="2264229"/>
          </a:xfrm>
          <a:prstGeom prst="rect">
            <a:avLst/>
          </a:prstGeom>
        </p:spPr>
      </p:pic>
      <p:sp>
        <p:nvSpPr>
          <p:cNvPr id="12" name="Arrow: Chevron 11">
            <a:extLst>
              <a:ext uri="{FF2B5EF4-FFF2-40B4-BE49-F238E27FC236}">
                <a16:creationId xmlns:a16="http://schemas.microsoft.com/office/drawing/2014/main" id="{49EB824E-7393-44AA-A149-52458BFA6A6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3_SLIDE_20_PARA_A">
            <a:hlinkClick r:id="" action="ppaction://media"/>
            <a:extLst>
              <a:ext uri="{FF2B5EF4-FFF2-40B4-BE49-F238E27FC236}">
                <a16:creationId xmlns:a16="http://schemas.microsoft.com/office/drawing/2014/main" id="{959D6A07-83C4-48EC-8FFA-83856785B97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45575" y="0"/>
            <a:ext cx="609600" cy="609600"/>
          </a:xfrm>
          <a:prstGeom prst="rect">
            <a:avLst/>
          </a:prstGeom>
        </p:spPr>
      </p:pic>
      <p:pic>
        <p:nvPicPr>
          <p:cNvPr id="7" name="TAC_MOD3_SNIP3_SLIDE_20_PARA_B">
            <a:hlinkClick r:id="" action="ppaction://media"/>
            <a:extLst>
              <a:ext uri="{FF2B5EF4-FFF2-40B4-BE49-F238E27FC236}">
                <a16:creationId xmlns:a16="http://schemas.microsoft.com/office/drawing/2014/main" id="{DDA9094B-7EBB-492B-A5FF-956D9F8B66A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45575" y="773472"/>
            <a:ext cx="609600" cy="609600"/>
          </a:xfrm>
          <a:prstGeom prst="rect">
            <a:avLst/>
          </a:prstGeom>
        </p:spPr>
      </p:pic>
      <p:pic>
        <p:nvPicPr>
          <p:cNvPr id="8" name="TAC_MOD3_SNIP3_SLIDE_20_PARA_C">
            <a:hlinkClick r:id="" action="ppaction://media"/>
            <a:extLst>
              <a:ext uri="{FF2B5EF4-FFF2-40B4-BE49-F238E27FC236}">
                <a16:creationId xmlns:a16="http://schemas.microsoft.com/office/drawing/2014/main" id="{D1FAABB1-6CB6-4C92-9597-8DFE6DA7CF75}"/>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45575" y="1549591"/>
            <a:ext cx="609600" cy="609600"/>
          </a:xfrm>
          <a:prstGeom prst="rect">
            <a:avLst/>
          </a:prstGeom>
        </p:spPr>
      </p:pic>
    </p:spTree>
    <p:extLst>
      <p:ext uri="{BB962C8B-B14F-4D97-AF65-F5344CB8AC3E}">
        <p14:creationId xmlns:p14="http://schemas.microsoft.com/office/powerpoint/2010/main" val="47618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500"/>
                                        <p:tgtEl>
                                          <p:spTgt spid="23">
                                            <p:txEl>
                                              <p:pRg st="0" end="0"/>
                                            </p:txEl>
                                          </p:spTgt>
                                        </p:tgtEl>
                                      </p:cBhvr>
                                    </p:animEffect>
                                  </p:childTnLst>
                                </p:cTn>
                              </p:par>
                              <p:par>
                                <p:cTn id="14" presetID="1" presetClass="mediacall" presetSubtype="0" fill="hold" nodeType="withEffect">
                                  <p:stCondLst>
                                    <p:cond delay="1000"/>
                                  </p:stCondLst>
                                  <p:childTnLst>
                                    <p:cmd type="call" cmd="playFrom(0.0)">
                                      <p:cBhvr>
                                        <p:cTn id="15" dur="17867" fill="hold"/>
                                        <p:tgtEl>
                                          <p:spTgt spid="5"/>
                                        </p:tgtEl>
                                      </p:cBhvr>
                                    </p:cmd>
                                  </p:childTnLst>
                                </p:cTn>
                              </p:par>
                            </p:childTnLst>
                          </p:cTn>
                        </p:par>
                        <p:par>
                          <p:cTn id="16" fill="hold">
                            <p:stCondLst>
                              <p:cond delay="18867"/>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fade">
                                      <p:cBhvr>
                                        <p:cTn id="26" dur="500"/>
                                        <p:tgtEl>
                                          <p:spTgt spid="20">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0" nodeType="withEffect">
                                  <p:stCondLst>
                                    <p:cond delay="100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par>
                                <p:cTn id="33" presetID="1" presetClass="mediacall" presetSubtype="0" fill="hold" nodeType="withEffect">
                                  <p:stCondLst>
                                    <p:cond delay="1000"/>
                                  </p:stCondLst>
                                  <p:childTnLst>
                                    <p:cmd type="call" cmd="playFrom(0.0)">
                                      <p:cBhvr>
                                        <p:cTn id="34" dur="15024" fill="hold"/>
                                        <p:tgtEl>
                                          <p:spTgt spid="7"/>
                                        </p:tgtEl>
                                      </p:cBhvr>
                                    </p:cmd>
                                  </p:childTnLst>
                                </p:cTn>
                              </p:par>
                            </p:childTnLst>
                          </p:cTn>
                        </p:par>
                        <p:par>
                          <p:cTn id="35" fill="hold">
                            <p:stCondLst>
                              <p:cond delay="16024"/>
                            </p:stCondLst>
                            <p:childTnLst>
                              <p:par>
                                <p:cTn id="36" presetID="3" presetClass="mediacall" presetSubtype="0" fill="hold" nodeType="afterEffect">
                                  <p:stCondLst>
                                    <p:cond delay="500"/>
                                  </p:stCondLst>
                                  <p:childTnLst>
                                    <p:cmd type="call" cmd="stop">
                                      <p:cBhvr>
                                        <p:cTn id="37" dur="1" fill="hold"/>
                                        <p:tgtEl>
                                          <p:spTgt spid="7"/>
                                        </p:tgtEl>
                                      </p:cBhvr>
                                    </p:cmd>
                                  </p:childTnLst>
                                </p:cTn>
                              </p:par>
                              <p:par>
                                <p:cTn id="38" presetID="10" presetClass="entr" presetSubtype="0" fill="hold" grpId="2" nodeType="with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xEl>
                                              <p:pRg st="3" end="3"/>
                                            </p:txEl>
                                          </p:spTgt>
                                        </p:tgtEl>
                                        <p:attrNameLst>
                                          <p:attrName>style.visibility</p:attrName>
                                        </p:attrNameLst>
                                      </p:cBhvr>
                                      <p:to>
                                        <p:strVal val="visible"/>
                                      </p:to>
                                    </p:set>
                                    <p:animEffect transition="in" filter="fade">
                                      <p:cBhvr>
                                        <p:cTn id="45" dur="500"/>
                                        <p:tgtEl>
                                          <p:spTgt spid="20">
                                            <p:txEl>
                                              <p:pRg st="3" end="3"/>
                                            </p:txEl>
                                          </p:spTgt>
                                        </p:tgtEl>
                                      </p:cBhvr>
                                    </p:animEffect>
                                  </p:childTnLst>
                                </p:cTn>
                              </p:par>
                              <p:par>
                                <p:cTn id="46" presetID="10" presetClass="exit" presetSubtype="0" fill="hold" grpId="3"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 presetClass="mediacall" presetSubtype="0" fill="hold" nodeType="withEffect">
                                  <p:stCondLst>
                                    <p:cond delay="1000"/>
                                  </p:stCondLst>
                                  <p:childTnLst>
                                    <p:cmd type="call" cmd="playFrom(0.0)">
                                      <p:cBhvr>
                                        <p:cTn id="50" dur="24387" fill="hold"/>
                                        <p:tgtEl>
                                          <p:spTgt spid="8"/>
                                        </p:tgtEl>
                                      </p:cBhvr>
                                    </p:cmd>
                                  </p:childTnLst>
                                </p:cTn>
                              </p:par>
                            </p:childTnLst>
                          </p:cTn>
                        </p:par>
                        <p:par>
                          <p:cTn id="51" fill="hold">
                            <p:stCondLst>
                              <p:cond delay="25387"/>
                            </p:stCondLst>
                            <p:childTnLst>
                              <p:par>
                                <p:cTn id="52" presetID="3" presetClass="mediacall" presetSubtype="0" fill="hold" nodeType="afterEffect">
                                  <p:stCondLst>
                                    <p:cond delay="500"/>
                                  </p:stCondLst>
                                  <p:childTnLst>
                                    <p:cmd type="call" cmd="stop">
                                      <p:cBhvr>
                                        <p:cTn id="53" dur="1" fill="hold"/>
                                        <p:tgtEl>
                                          <p:spTgt spid="8"/>
                                        </p:tgtEl>
                                      </p:cBhvr>
                                    </p:cmd>
                                  </p:childTnLst>
                                </p:cTn>
                              </p:par>
                              <p:par>
                                <p:cTn id="54" presetID="10" presetClass="entr" presetSubtype="0" fill="hold" grpId="4" nodeType="withEffect">
                                  <p:stCondLst>
                                    <p:cond delay="50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5"/>
                </p:tgtEl>
              </p:cMediaNode>
            </p:audio>
            <p:audio>
              <p:cMediaNode vol="80000">
                <p:cTn id="58" fill="hold" display="0">
                  <p:stCondLst>
                    <p:cond delay="indefinite"/>
                  </p:stCondLst>
                  <p:endCondLst>
                    <p:cond evt="onStopAudio" delay="0">
                      <p:tgtEl>
                        <p:sldTgt/>
                      </p:tgtEl>
                    </p:cond>
                  </p:endCondLst>
                </p:cTn>
                <p:tgtEl>
                  <p:spTgt spid="7"/>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20" grpId="0" uiExpand="1" build="p"/>
      <p:bldP spid="23" grpId="0" build="p"/>
      <p:bldP spid="12" grpId="0" animBg="1"/>
      <p:bldP spid="12" grpId="1" animBg="1"/>
      <p:bldP spid="12" grpId="2" animBg="1"/>
      <p:bldP spid="12" grpId="3" animBg="1"/>
      <p:bldP spid="12" grpId="4"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C6598094-637D-493B-BD90-530C079FB10C}"/>
              </a:ext>
            </a:extLst>
          </p:cNvPr>
          <p:cNvSpPr>
            <a:spLocks noGrp="1"/>
          </p:cNvSpPr>
          <p:nvPr>
            <p:ph idx="1"/>
          </p:nvPr>
        </p:nvSpPr>
        <p:spPr>
          <a:xfrm>
            <a:off x="617858" y="1549591"/>
            <a:ext cx="7897492" cy="1751763"/>
          </a:xfrm>
        </p:spPr>
        <p:txBody>
          <a:bodyPr>
            <a:normAutofit/>
          </a:bodyPr>
          <a:lstStyle/>
          <a:p>
            <a:pPr marL="285750" indent="-285750">
              <a:buFont typeface="Arial" panose="020B0604020202020204" pitchFamily="34" charset="0"/>
              <a:buChar char="•"/>
            </a:pPr>
            <a:r>
              <a:rPr lang="en-AU" sz="1900" dirty="0"/>
              <a:t>Other undivided rural roads</a:t>
            </a:r>
          </a:p>
          <a:p>
            <a:pPr marL="285750" indent="-285750">
              <a:buFont typeface="Arial" panose="020B0604020202020204" pitchFamily="34" charset="0"/>
              <a:buChar char="•"/>
            </a:pPr>
            <a:r>
              <a:rPr lang="en-AU" sz="1900" dirty="0"/>
              <a:t>Reliance on speed management</a:t>
            </a:r>
          </a:p>
          <a:p>
            <a:pPr marL="285750" indent="-285750">
              <a:buFont typeface="Arial" panose="020B0604020202020204" pitchFamily="34" charset="0"/>
              <a:buChar char="•"/>
            </a:pPr>
            <a:r>
              <a:rPr lang="en-AU" sz="1900" dirty="0"/>
              <a:t>Targeted infrastructure treatments</a:t>
            </a:r>
          </a:p>
          <a:p>
            <a:pPr marL="285750" indent="-285750">
              <a:buFont typeface="Arial" panose="020B0604020202020204" pitchFamily="34" charset="0"/>
              <a:buChar char="•"/>
            </a:pPr>
            <a:r>
              <a:rPr lang="en-AU" sz="1900" dirty="0"/>
              <a:t>Higher speeds possible as infrastructure and vehicle technology improves</a:t>
            </a:r>
          </a:p>
        </p:txBody>
      </p:sp>
      <p:sp>
        <p:nvSpPr>
          <p:cNvPr id="3" name="Title 2">
            <a:extLst>
              <a:ext uri="{FF2B5EF4-FFF2-40B4-BE49-F238E27FC236}">
                <a16:creationId xmlns:a16="http://schemas.microsoft.com/office/drawing/2014/main" id="{8369EE02-0D8F-40F1-A7C9-33A079671C36}"/>
              </a:ext>
            </a:extLst>
          </p:cNvPr>
          <p:cNvSpPr>
            <a:spLocks noGrp="1"/>
          </p:cNvSpPr>
          <p:nvPr>
            <p:ph type="title"/>
          </p:nvPr>
        </p:nvSpPr>
        <p:spPr>
          <a:xfrm>
            <a:off x="617859" y="365126"/>
            <a:ext cx="7886700" cy="816693"/>
          </a:xfrm>
        </p:spPr>
        <p:txBody>
          <a:bodyPr/>
          <a:lstStyle/>
          <a:p>
            <a:r>
              <a:rPr lang="en-AU" dirty="0"/>
              <a:t>Safe cross sections</a:t>
            </a:r>
          </a:p>
        </p:txBody>
      </p:sp>
      <p:sp>
        <p:nvSpPr>
          <p:cNvPr id="4" name="Footer Placeholder 3">
            <a:extLst>
              <a:ext uri="{FF2B5EF4-FFF2-40B4-BE49-F238E27FC236}">
                <a16:creationId xmlns:a16="http://schemas.microsoft.com/office/drawing/2014/main" id="{EEB21B53-3765-47FD-AD6C-5AF7B9841736}"/>
              </a:ext>
            </a:extLst>
          </p:cNvPr>
          <p:cNvSpPr>
            <a:spLocks noGrp="1"/>
          </p:cNvSpPr>
          <p:nvPr>
            <p:ph type="ftr" sz="quarter" idx="10"/>
          </p:nvPr>
        </p:nvSpPr>
        <p:spPr>
          <a:xfrm>
            <a:off x="617859" y="6218334"/>
            <a:ext cx="3086100" cy="365125"/>
          </a:xfrm>
        </p:spPr>
        <p:txBody>
          <a:bodyPr/>
          <a:lstStyle/>
          <a:p>
            <a:r>
              <a:rPr lang="en-US"/>
              <a:t>Module 3, Snippet 3</a:t>
            </a:r>
            <a:endParaRPr lang="en-US" dirty="0"/>
          </a:p>
        </p:txBody>
      </p:sp>
      <p:sp>
        <p:nvSpPr>
          <p:cNvPr id="23" name="Text Placeholder 22">
            <a:extLst>
              <a:ext uri="{FF2B5EF4-FFF2-40B4-BE49-F238E27FC236}">
                <a16:creationId xmlns:a16="http://schemas.microsoft.com/office/drawing/2014/main" id="{42B57CB3-9AB9-4BEE-A642-C42149A6B92D}"/>
              </a:ext>
            </a:extLst>
          </p:cNvPr>
          <p:cNvSpPr>
            <a:spLocks noGrp="1"/>
          </p:cNvSpPr>
          <p:nvPr>
            <p:ph type="body" sz="quarter" idx="15"/>
          </p:nvPr>
        </p:nvSpPr>
        <p:spPr>
          <a:xfrm>
            <a:off x="617858" y="5911301"/>
            <a:ext cx="3865562" cy="179387"/>
          </a:xfrm>
        </p:spPr>
        <p:txBody>
          <a:bodyPr/>
          <a:lstStyle/>
          <a:p>
            <a:r>
              <a:rPr lang="en-AU" dirty="0"/>
              <a:t>Source: Regional Roads Victoria/SSRIP</a:t>
            </a:r>
          </a:p>
        </p:txBody>
      </p:sp>
      <p:sp>
        <p:nvSpPr>
          <p:cNvPr id="11" name="Slide Number Placeholder 10">
            <a:extLst>
              <a:ext uri="{FF2B5EF4-FFF2-40B4-BE49-F238E27FC236}">
                <a16:creationId xmlns:a16="http://schemas.microsoft.com/office/drawing/2014/main" id="{3DB19444-A1B0-441E-A23D-7B2CAB99D952}"/>
              </a:ext>
            </a:extLst>
          </p:cNvPr>
          <p:cNvSpPr>
            <a:spLocks noGrp="1"/>
          </p:cNvSpPr>
          <p:nvPr>
            <p:ph type="sldNum" sz="quarter" idx="11"/>
          </p:nvPr>
        </p:nvSpPr>
        <p:spPr>
          <a:xfrm>
            <a:off x="5446502" y="6218334"/>
            <a:ext cx="2057400" cy="365125"/>
          </a:xfrm>
        </p:spPr>
        <p:txBody>
          <a:bodyPr/>
          <a:lstStyle/>
          <a:p>
            <a:fld id="{A9D36E53-D99A-0F41-B3E8-EF235B9A2E23}" type="slidenum">
              <a:rPr lang="en-US" smtClean="0"/>
              <a:pPr/>
              <a:t>21</a:t>
            </a:fld>
            <a:endParaRPr lang="en-US" dirty="0"/>
          </a:p>
        </p:txBody>
      </p:sp>
      <p:sp>
        <p:nvSpPr>
          <p:cNvPr id="6" name="Picture Placeholder 5">
            <a:extLst>
              <a:ext uri="{FF2B5EF4-FFF2-40B4-BE49-F238E27FC236}">
                <a16:creationId xmlns:a16="http://schemas.microsoft.com/office/drawing/2014/main" id="{D18CC82F-B31E-416E-878D-4BAC985DE6FF}"/>
              </a:ext>
            </a:extLst>
          </p:cNvPr>
          <p:cNvSpPr>
            <a:spLocks noGrp="1"/>
          </p:cNvSpPr>
          <p:nvPr>
            <p:ph type="pic" sz="quarter" idx="13"/>
          </p:nvPr>
        </p:nvSpPr>
        <p:spPr>
          <a:xfrm>
            <a:off x="617858" y="3429000"/>
            <a:ext cx="7886701" cy="2471931"/>
          </a:xfrm>
        </p:spPr>
      </p:sp>
      <p:pic>
        <p:nvPicPr>
          <p:cNvPr id="10" name="Picture 9">
            <a:extLst>
              <a:ext uri="{FF2B5EF4-FFF2-40B4-BE49-F238E27FC236}">
                <a16:creationId xmlns:a16="http://schemas.microsoft.com/office/drawing/2014/main" id="{71AACCDD-BEFD-4A19-9B5C-B8391A3FC84D}"/>
              </a:ext>
            </a:extLst>
          </p:cNvPr>
          <p:cNvPicPr>
            <a:picLocks noChangeAspect="1"/>
          </p:cNvPicPr>
          <p:nvPr/>
        </p:nvPicPr>
        <p:blipFill>
          <a:blip r:embed="rId9"/>
          <a:stretch>
            <a:fillRect/>
          </a:stretch>
        </p:blipFill>
        <p:spPr>
          <a:xfrm>
            <a:off x="617857" y="3418630"/>
            <a:ext cx="7897493" cy="2492671"/>
          </a:xfrm>
          <a:prstGeom prst="rect">
            <a:avLst/>
          </a:prstGeom>
        </p:spPr>
      </p:pic>
      <p:sp>
        <p:nvSpPr>
          <p:cNvPr id="5" name="Oval 4">
            <a:extLst>
              <a:ext uri="{FF2B5EF4-FFF2-40B4-BE49-F238E27FC236}">
                <a16:creationId xmlns:a16="http://schemas.microsoft.com/office/drawing/2014/main" id="{68707F84-9F5D-49B6-A04E-F198370F0B9B}"/>
              </a:ext>
            </a:extLst>
          </p:cNvPr>
          <p:cNvSpPr/>
          <p:nvPr/>
        </p:nvSpPr>
        <p:spPr>
          <a:xfrm>
            <a:off x="2852738" y="4548187"/>
            <a:ext cx="154800" cy="15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tx1"/>
                </a:solidFill>
                <a:latin typeface="+mj-lt"/>
              </a:rPr>
              <a:t>?</a:t>
            </a:r>
            <a:endParaRPr lang="en-AU" b="1" dirty="0">
              <a:solidFill>
                <a:schemeClr val="tx1"/>
              </a:solidFill>
              <a:latin typeface="+mj-lt"/>
            </a:endParaRPr>
          </a:p>
        </p:txBody>
      </p:sp>
      <p:sp>
        <p:nvSpPr>
          <p:cNvPr id="12" name="Arrow: Chevron 11">
            <a:extLst>
              <a:ext uri="{FF2B5EF4-FFF2-40B4-BE49-F238E27FC236}">
                <a16:creationId xmlns:a16="http://schemas.microsoft.com/office/drawing/2014/main" id="{F3779397-5C96-43F8-BBE1-60F15C7E96F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3_SNIP3_SLIDE_21_PARA_A">
            <a:hlinkClick r:id="" action="ppaction://media"/>
            <a:extLst>
              <a:ext uri="{FF2B5EF4-FFF2-40B4-BE49-F238E27FC236}">
                <a16:creationId xmlns:a16="http://schemas.microsoft.com/office/drawing/2014/main" id="{7C67DC35-932B-47E6-BF88-FA8935F0AC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45690" y="0"/>
            <a:ext cx="609600" cy="609600"/>
          </a:xfrm>
          <a:prstGeom prst="rect">
            <a:avLst/>
          </a:prstGeom>
        </p:spPr>
      </p:pic>
      <p:pic>
        <p:nvPicPr>
          <p:cNvPr id="8" name="TAC_MOD3_SNIP3_SLIDE_21_PARA_B">
            <a:hlinkClick r:id="" action="ppaction://media"/>
            <a:extLst>
              <a:ext uri="{FF2B5EF4-FFF2-40B4-BE49-F238E27FC236}">
                <a16:creationId xmlns:a16="http://schemas.microsoft.com/office/drawing/2014/main" id="{B9F41DD8-F7A0-4F5B-AD3F-4B888A75746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45690" y="773472"/>
            <a:ext cx="609600" cy="609600"/>
          </a:xfrm>
          <a:prstGeom prst="rect">
            <a:avLst/>
          </a:prstGeom>
        </p:spPr>
      </p:pic>
      <p:pic>
        <p:nvPicPr>
          <p:cNvPr id="9" name="TAC_MOD3_SNIP3_SLIDE_21_PARA_C">
            <a:hlinkClick r:id="" action="ppaction://media"/>
            <a:extLst>
              <a:ext uri="{FF2B5EF4-FFF2-40B4-BE49-F238E27FC236}">
                <a16:creationId xmlns:a16="http://schemas.microsoft.com/office/drawing/2014/main" id="{8E87E1FC-EA77-4B28-B74F-AA88DB14CFF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45690" y="1546944"/>
            <a:ext cx="609600" cy="609600"/>
          </a:xfrm>
          <a:prstGeom prst="rect">
            <a:avLst/>
          </a:prstGeom>
        </p:spPr>
      </p:pic>
    </p:spTree>
    <p:extLst>
      <p:ext uri="{BB962C8B-B14F-4D97-AF65-F5344CB8AC3E}">
        <p14:creationId xmlns:p14="http://schemas.microsoft.com/office/powerpoint/2010/main" val="86181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fade">
                                      <p:cBhvr>
                                        <p:cTn id="16" dur="500"/>
                                        <p:tgtEl>
                                          <p:spTgt spid="23">
                                            <p:txEl>
                                              <p:pRg st="0" end="0"/>
                                            </p:txEl>
                                          </p:spTgt>
                                        </p:tgtEl>
                                      </p:cBhvr>
                                    </p:animEffect>
                                  </p:childTnLst>
                                </p:cTn>
                              </p:par>
                              <p:par>
                                <p:cTn id="17" presetID="1" presetClass="mediacall" presetSubtype="0" fill="hold" nodeType="withEffect">
                                  <p:stCondLst>
                                    <p:cond delay="1000"/>
                                  </p:stCondLst>
                                  <p:childTnLst>
                                    <p:cmd type="call" cmd="playFrom(0.0)">
                                      <p:cBhvr>
                                        <p:cTn id="18" dur="28535" fill="hold"/>
                                        <p:tgtEl>
                                          <p:spTgt spid="7"/>
                                        </p:tgtEl>
                                      </p:cBhvr>
                                    </p:cmd>
                                  </p:childTnLst>
                                </p:cTn>
                              </p:par>
                            </p:childTnLst>
                          </p:cTn>
                        </p:par>
                        <p:par>
                          <p:cTn id="19" fill="hold">
                            <p:stCondLst>
                              <p:cond delay="29535"/>
                            </p:stCondLst>
                            <p:childTnLst>
                              <p:par>
                                <p:cTn id="20" presetID="3" presetClass="mediacall" presetSubtype="0" fill="hold" nodeType="afterEffect">
                                  <p:stCondLst>
                                    <p:cond delay="500"/>
                                  </p:stCondLst>
                                  <p:childTnLst>
                                    <p:cmd type="call" cmd="stop">
                                      <p:cBhvr>
                                        <p:cTn id="21" dur="1" fill="hold"/>
                                        <p:tgtEl>
                                          <p:spTgt spid="7"/>
                                        </p:tgtEl>
                                      </p:cBhvr>
                                    </p:cmd>
                                  </p:childTnLst>
                                </p:cTn>
                              </p:par>
                              <p:par>
                                <p:cTn id="22" presetID="10" presetClass="entr" presetSubtype="0" fill="hold" grpId="0" nodeType="with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fade">
                                      <p:cBhvr>
                                        <p:cTn id="29" dur="500"/>
                                        <p:tgtEl>
                                          <p:spTgt spid="20">
                                            <p:txEl>
                                              <p:pRg st="1" end="1"/>
                                            </p:txEl>
                                          </p:spTgt>
                                        </p:tgtEl>
                                      </p:cBhvr>
                                    </p:animEffec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ntr" presetSubtype="0" fill="hold" grpId="0" nodeType="withEffect">
                                  <p:stCondLst>
                                    <p:cond delay="100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fade">
                                      <p:cBhvr>
                                        <p:cTn id="35" dur="500"/>
                                        <p:tgtEl>
                                          <p:spTgt spid="20">
                                            <p:txEl>
                                              <p:pRg st="2" end="2"/>
                                            </p:txEl>
                                          </p:spTgt>
                                        </p:tgtEl>
                                      </p:cBhvr>
                                    </p:animEffect>
                                  </p:childTnLst>
                                </p:cTn>
                              </p:par>
                              <p:par>
                                <p:cTn id="36" presetID="1" presetClass="mediacall" presetSubtype="0" fill="hold" nodeType="withEffect">
                                  <p:stCondLst>
                                    <p:cond delay="1000"/>
                                  </p:stCondLst>
                                  <p:childTnLst>
                                    <p:cmd type="call" cmd="playFrom(0.0)">
                                      <p:cBhvr>
                                        <p:cTn id="37" dur="32317" fill="hold"/>
                                        <p:tgtEl>
                                          <p:spTgt spid="8"/>
                                        </p:tgtEl>
                                      </p:cBhvr>
                                    </p:cmd>
                                  </p:childTnLst>
                                </p:cTn>
                              </p:par>
                            </p:childTnLst>
                          </p:cTn>
                        </p:par>
                        <p:par>
                          <p:cTn id="38" fill="hold">
                            <p:stCondLst>
                              <p:cond delay="33317"/>
                            </p:stCondLst>
                            <p:childTnLst>
                              <p:par>
                                <p:cTn id="39" presetID="3" presetClass="mediacall" presetSubtype="0" fill="hold" nodeType="afterEffect">
                                  <p:stCondLst>
                                    <p:cond delay="500"/>
                                  </p:stCondLst>
                                  <p:childTnLst>
                                    <p:cmd type="call" cmd="stop">
                                      <p:cBhvr>
                                        <p:cTn id="40" dur="1" fill="hold"/>
                                        <p:tgtEl>
                                          <p:spTgt spid="8"/>
                                        </p:tgtEl>
                                      </p:cBhvr>
                                    </p:cmd>
                                  </p:childTnLst>
                                </p:cTn>
                              </p:par>
                              <p:par>
                                <p:cTn id="41" presetID="10" presetClass="entr" presetSubtype="0" fill="hold" grpId="2"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xEl>
                                              <p:pRg st="3" end="3"/>
                                            </p:txEl>
                                          </p:spTgt>
                                        </p:tgtEl>
                                        <p:attrNameLst>
                                          <p:attrName>style.visibility</p:attrName>
                                        </p:attrNameLst>
                                      </p:cBhvr>
                                      <p:to>
                                        <p:strVal val="visible"/>
                                      </p:to>
                                    </p:set>
                                    <p:animEffect transition="in" filter="fade">
                                      <p:cBhvr>
                                        <p:cTn id="48" dur="500"/>
                                        <p:tgtEl>
                                          <p:spTgt spid="20">
                                            <p:txEl>
                                              <p:pRg st="3" end="3"/>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23735" fill="hold"/>
                                        <p:tgtEl>
                                          <p:spTgt spid="9"/>
                                        </p:tgtEl>
                                      </p:cBhvr>
                                    </p:cmd>
                                  </p:childTnLst>
                                </p:cTn>
                              </p:par>
                            </p:childTnLst>
                          </p:cTn>
                        </p:par>
                        <p:par>
                          <p:cTn id="54" fill="hold">
                            <p:stCondLst>
                              <p:cond delay="24735"/>
                            </p:stCondLst>
                            <p:childTnLst>
                              <p:par>
                                <p:cTn id="55" presetID="3" presetClass="mediacall" presetSubtype="0" fill="hold" nodeType="afterEffect">
                                  <p:stCondLst>
                                    <p:cond delay="500"/>
                                  </p:stCondLst>
                                  <p:childTnLst>
                                    <p:cmd type="call" cmd="stop">
                                      <p:cBhvr>
                                        <p:cTn id="56" dur="1" fill="hold"/>
                                        <p:tgtEl>
                                          <p:spTgt spid="9"/>
                                        </p:tgtEl>
                                      </p:cBhvr>
                                    </p:cmd>
                                  </p:childTnLst>
                                </p:cTn>
                              </p:par>
                              <p:par>
                                <p:cTn id="57" presetID="10" presetClass="entr" presetSubtype="0" fill="hold" grpId="4" nodeType="withEffect">
                                  <p:stCondLst>
                                    <p:cond delay="50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7"/>
                </p:tgtEl>
              </p:cMediaNode>
            </p:audio>
            <p:audio>
              <p:cMediaNode vol="80000">
                <p:cTn id="61" fill="hold" display="0">
                  <p:stCondLst>
                    <p:cond delay="indefinite"/>
                  </p:stCondLst>
                  <p:endCondLst>
                    <p:cond evt="onStopAudio" delay="0">
                      <p:tgtEl>
                        <p:sldTgt/>
                      </p:tgtEl>
                    </p:cond>
                  </p:endCondLst>
                </p:cTn>
                <p:tgtEl>
                  <p:spTgt spid="8"/>
                </p:tgtEl>
              </p:cMediaNode>
            </p:audio>
            <p:audio>
              <p:cMediaNode vol="80000">
                <p:cTn id="62" fill="hold" display="0">
                  <p:stCondLst>
                    <p:cond delay="indefinite"/>
                  </p:stCondLst>
                  <p:endCondLst>
                    <p:cond evt="onStopAudio" delay="0">
                      <p:tgtEl>
                        <p:sldTgt/>
                      </p:tgtEl>
                    </p:cond>
                  </p:endCondLst>
                </p:cTn>
                <p:tgtEl>
                  <p:spTgt spid="9"/>
                </p:tgtEl>
              </p:cMediaNode>
            </p:audio>
          </p:childTnLst>
        </p:cTn>
      </p:par>
    </p:tnLst>
    <p:bldLst>
      <p:bldP spid="20" grpId="0" uiExpand="1" build="p"/>
      <p:bldP spid="23" grpId="0" build="p"/>
      <p:bldP spid="5" grpId="0" animBg="1"/>
      <p:bldP spid="12" grpId="0" animBg="1"/>
      <p:bldP spid="12" grpId="1" animBg="1"/>
      <p:bldP spid="12" grpId="2" animBg="1"/>
      <p:bldP spid="12" grpId="3" animBg="1"/>
      <p:bldP spid="12" grpId="4"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7E21E4B-18C3-4AD2-802A-8A3EFBB376BF}"/>
              </a:ext>
            </a:extLst>
          </p:cNvPr>
          <p:cNvSpPr txBox="1"/>
          <p:nvPr/>
        </p:nvSpPr>
        <p:spPr>
          <a:xfrm rot="3180000">
            <a:off x="3154982" y="1625382"/>
            <a:ext cx="2880000" cy="3086100"/>
          </a:xfrm>
          <a:prstGeom prst="rect">
            <a:avLst/>
          </a:prstGeom>
          <a:noFill/>
        </p:spPr>
        <p:txBody>
          <a:bodyPr wrap="square" rtlCol="0">
            <a:prstTxWarp prst="textArchUp">
              <a:avLst/>
            </a:prstTxWarp>
            <a:spAutoFit/>
          </a:bodyPr>
          <a:lstStyle/>
          <a:p>
            <a:pPr algn="ctr"/>
            <a:r>
              <a:rPr lang="en-AU" sz="2400" dirty="0">
                <a:solidFill>
                  <a:schemeClr val="bg1"/>
                </a:solidFill>
                <a:latin typeface="+mj-lt"/>
              </a:rPr>
              <a:t>Speed down</a:t>
            </a:r>
          </a:p>
        </p:txBody>
      </p:sp>
      <p:sp>
        <p:nvSpPr>
          <p:cNvPr id="13" name="TextBox 12">
            <a:extLst>
              <a:ext uri="{FF2B5EF4-FFF2-40B4-BE49-F238E27FC236}">
                <a16:creationId xmlns:a16="http://schemas.microsoft.com/office/drawing/2014/main" id="{EEE3137B-0CBE-4F6B-8506-5797CDDA0D26}"/>
              </a:ext>
            </a:extLst>
          </p:cNvPr>
          <p:cNvSpPr txBox="1"/>
          <p:nvPr/>
        </p:nvSpPr>
        <p:spPr>
          <a:xfrm rot="18404304">
            <a:off x="3153947" y="1655361"/>
            <a:ext cx="2880000" cy="3086100"/>
          </a:xfrm>
          <a:prstGeom prst="rect">
            <a:avLst/>
          </a:prstGeom>
          <a:noFill/>
        </p:spPr>
        <p:txBody>
          <a:bodyPr wrap="square" rtlCol="0">
            <a:prstTxWarp prst="textArchUp">
              <a:avLst/>
            </a:prstTxWarp>
            <a:spAutoFit/>
          </a:bodyPr>
          <a:lstStyle/>
          <a:p>
            <a:pPr algn="ctr"/>
            <a:r>
              <a:rPr lang="en-AU" sz="2400" dirty="0">
                <a:solidFill>
                  <a:schemeClr val="bg1"/>
                </a:solidFill>
                <a:latin typeface="+mj-lt"/>
              </a:rPr>
              <a:t>Design up</a:t>
            </a:r>
          </a:p>
        </p:txBody>
      </p:sp>
      <p:sp>
        <p:nvSpPr>
          <p:cNvPr id="9" name="Title 8">
            <a:extLst>
              <a:ext uri="{FF2B5EF4-FFF2-40B4-BE49-F238E27FC236}">
                <a16:creationId xmlns:a16="http://schemas.microsoft.com/office/drawing/2014/main" id="{AEA0C80C-8CFD-4099-A80D-C2D1DD5D7EC0}"/>
              </a:ext>
            </a:extLst>
          </p:cNvPr>
          <p:cNvSpPr>
            <a:spLocks noGrp="1"/>
          </p:cNvSpPr>
          <p:nvPr>
            <p:ph type="title"/>
          </p:nvPr>
        </p:nvSpPr>
        <p:spPr/>
        <p:txBody>
          <a:bodyPr/>
          <a:lstStyle/>
          <a:p>
            <a:r>
              <a:rPr lang="en-AU" dirty="0"/>
              <a:t>A Safe System approach</a:t>
            </a:r>
          </a:p>
        </p:txBody>
      </p:sp>
      <p:sp>
        <p:nvSpPr>
          <p:cNvPr id="4" name="Footer Placeholder 3">
            <a:extLst>
              <a:ext uri="{FF2B5EF4-FFF2-40B4-BE49-F238E27FC236}">
                <a16:creationId xmlns:a16="http://schemas.microsoft.com/office/drawing/2014/main" id="{EFC9B511-A99F-495A-953E-FB6139A9EDFF}"/>
              </a:ext>
            </a:extLst>
          </p:cNvPr>
          <p:cNvSpPr>
            <a:spLocks noGrp="1"/>
          </p:cNvSpPr>
          <p:nvPr>
            <p:ph type="ftr" sz="quarter" idx="10"/>
          </p:nvPr>
        </p:nvSpPr>
        <p:spPr/>
        <p:txBody>
          <a:bodyPr/>
          <a:lstStyle/>
          <a:p>
            <a:r>
              <a:rPr lang="en-US"/>
              <a:t>Module 3, Snippet 3</a:t>
            </a:r>
            <a:endParaRPr lang="en-US" dirty="0"/>
          </a:p>
        </p:txBody>
      </p:sp>
      <p:sp>
        <p:nvSpPr>
          <p:cNvPr id="8" name="Slide Number Placeholder 7">
            <a:extLst>
              <a:ext uri="{FF2B5EF4-FFF2-40B4-BE49-F238E27FC236}">
                <a16:creationId xmlns:a16="http://schemas.microsoft.com/office/drawing/2014/main" id="{3B53D54D-9F0A-40E9-BE41-D16896E5B5F1}"/>
              </a:ext>
            </a:extLst>
          </p:cNvPr>
          <p:cNvSpPr>
            <a:spLocks noGrp="1"/>
          </p:cNvSpPr>
          <p:nvPr>
            <p:ph type="sldNum" sz="quarter" idx="11"/>
          </p:nvPr>
        </p:nvSpPr>
        <p:spPr/>
        <p:txBody>
          <a:bodyPr/>
          <a:lstStyle/>
          <a:p>
            <a:fld id="{A9D36E53-D99A-0F41-B3E8-EF235B9A2E23}" type="slidenum">
              <a:rPr lang="en-US" smtClean="0"/>
              <a:pPr/>
              <a:t>22</a:t>
            </a:fld>
            <a:endParaRPr lang="en-US" dirty="0"/>
          </a:p>
        </p:txBody>
      </p:sp>
      <p:sp>
        <p:nvSpPr>
          <p:cNvPr id="11" name="Oval 10">
            <a:extLst>
              <a:ext uri="{FF2B5EF4-FFF2-40B4-BE49-F238E27FC236}">
                <a16:creationId xmlns:a16="http://schemas.microsoft.com/office/drawing/2014/main" id="{E70681D3-3BAD-41CB-9849-9B916FCBF04F}"/>
              </a:ext>
            </a:extLst>
          </p:cNvPr>
          <p:cNvSpPr/>
          <p:nvPr/>
        </p:nvSpPr>
        <p:spPr>
          <a:xfrm>
            <a:off x="3874983" y="2448431"/>
            <a:ext cx="1440000" cy="1440000"/>
          </a:xfrm>
          <a:prstGeom prst="ellipse">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1900" dirty="0">
                <a:latin typeface="+mj-lt"/>
              </a:rPr>
              <a:t>Safe mobility</a:t>
            </a:r>
          </a:p>
        </p:txBody>
      </p:sp>
      <p:sp>
        <p:nvSpPr>
          <p:cNvPr id="12" name="Arrow: Circular 11">
            <a:extLst>
              <a:ext uri="{FF2B5EF4-FFF2-40B4-BE49-F238E27FC236}">
                <a16:creationId xmlns:a16="http://schemas.microsoft.com/office/drawing/2014/main" id="{781C27FA-8A70-4AFB-9348-B3412C3A2805}"/>
              </a:ext>
            </a:extLst>
          </p:cNvPr>
          <p:cNvSpPr/>
          <p:nvPr/>
        </p:nvSpPr>
        <p:spPr>
          <a:xfrm rot="16200000">
            <a:off x="3154984" y="1728432"/>
            <a:ext cx="2880000" cy="2880000"/>
          </a:xfrm>
          <a:prstGeom prst="circularArrow">
            <a:avLst>
              <a:gd name="adj1" fmla="val 13466"/>
              <a:gd name="adj2" fmla="val 1142319"/>
              <a:gd name="adj3" fmla="val 20325020"/>
              <a:gd name="adj4" fmla="val 11201395"/>
              <a:gd name="adj5" fmla="val 11619"/>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6" name="Arrow: Circular 15">
            <a:extLst>
              <a:ext uri="{FF2B5EF4-FFF2-40B4-BE49-F238E27FC236}">
                <a16:creationId xmlns:a16="http://schemas.microsoft.com/office/drawing/2014/main" id="{52AC5CC7-DDF1-4BEA-9FAD-1E855EF67979}"/>
              </a:ext>
            </a:extLst>
          </p:cNvPr>
          <p:cNvSpPr/>
          <p:nvPr/>
        </p:nvSpPr>
        <p:spPr>
          <a:xfrm rot="5400000">
            <a:off x="3154983" y="1728431"/>
            <a:ext cx="2880000" cy="2880000"/>
          </a:xfrm>
          <a:prstGeom prst="circularArrow">
            <a:avLst>
              <a:gd name="adj1" fmla="val 13466"/>
              <a:gd name="adj2" fmla="val 1142319"/>
              <a:gd name="adj3" fmla="val 20325020"/>
              <a:gd name="adj4" fmla="val 11171040"/>
              <a:gd name="adj5" fmla="val 11619"/>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pic>
        <p:nvPicPr>
          <p:cNvPr id="18" name="Picture 17" descr="An empty road&#10;&#10;Description automatically generated">
            <a:extLst>
              <a:ext uri="{FF2B5EF4-FFF2-40B4-BE49-F238E27FC236}">
                <a16:creationId xmlns:a16="http://schemas.microsoft.com/office/drawing/2014/main" id="{66ED92AB-9E07-46EB-8198-640E0108F5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5915" y="3119860"/>
            <a:ext cx="2592000" cy="1728000"/>
          </a:xfrm>
          <a:prstGeom prst="rect">
            <a:avLst/>
          </a:prstGeom>
          <a:effectLst/>
          <a:scene3d>
            <a:camera prst="perspectiveRight"/>
            <a:lightRig rig="threePt" dir="t"/>
          </a:scene3d>
        </p:spPr>
      </p:pic>
      <p:pic>
        <p:nvPicPr>
          <p:cNvPr id="19" name="Content Placeholder 10">
            <a:extLst>
              <a:ext uri="{FF2B5EF4-FFF2-40B4-BE49-F238E27FC236}">
                <a16:creationId xmlns:a16="http://schemas.microsoft.com/office/drawing/2014/main" id="{9197567D-B851-47B6-A560-70C07420B911}"/>
              </a:ext>
            </a:extLst>
          </p:cNvPr>
          <p:cNvPicPr>
            <a:picLocks noGrp="1"/>
          </p:cNvPicPr>
          <p:nvPr>
            <p:ph idx="1"/>
          </p:nvPr>
        </p:nvPicPr>
        <p:blipFill>
          <a:blip r:embed="rId12" cstate="screen">
            <a:extLst>
              <a:ext uri="{28A0092B-C50C-407E-A947-70E740481C1C}">
                <a14:useLocalDpi xmlns:a14="http://schemas.microsoft.com/office/drawing/2010/main"/>
              </a:ext>
            </a:extLst>
          </a:blip>
          <a:stretch>
            <a:fillRect/>
          </a:stretch>
        </p:blipFill>
        <p:spPr>
          <a:xfrm>
            <a:off x="6077762" y="3114171"/>
            <a:ext cx="2592000" cy="1728000"/>
          </a:xfrm>
          <a:scene3d>
            <a:camera prst="perspectiveLeft"/>
            <a:lightRig rig="threePt" dir="t"/>
          </a:scene3d>
        </p:spPr>
      </p:pic>
      <p:sp>
        <p:nvSpPr>
          <p:cNvPr id="33" name="Rectangle 32">
            <a:extLst>
              <a:ext uri="{FF2B5EF4-FFF2-40B4-BE49-F238E27FC236}">
                <a16:creationId xmlns:a16="http://schemas.microsoft.com/office/drawing/2014/main" id="{428AFE28-373E-4C1A-908D-383EBC2ABFE1}"/>
              </a:ext>
            </a:extLst>
          </p:cNvPr>
          <p:cNvSpPr/>
          <p:nvPr/>
        </p:nvSpPr>
        <p:spPr>
          <a:xfrm>
            <a:off x="550996" y="4874936"/>
            <a:ext cx="2508727" cy="230832"/>
          </a:xfrm>
          <a:prstGeom prst="rect">
            <a:avLst/>
          </a:prstGeom>
        </p:spPr>
        <p:txBody>
          <a:bodyPr wrap="square">
            <a:spAutoFit/>
          </a:bodyPr>
          <a:lstStyle/>
          <a:p>
            <a:r>
              <a:rPr lang="en-AU" sz="900" dirty="0">
                <a:solidFill>
                  <a:srgbClr val="01A0DF"/>
                </a:solidFill>
              </a:rPr>
              <a:t>Source: Safe System Solutions</a:t>
            </a:r>
          </a:p>
        </p:txBody>
      </p:sp>
      <p:sp>
        <p:nvSpPr>
          <p:cNvPr id="34" name="Rectangle 33">
            <a:extLst>
              <a:ext uri="{FF2B5EF4-FFF2-40B4-BE49-F238E27FC236}">
                <a16:creationId xmlns:a16="http://schemas.microsoft.com/office/drawing/2014/main" id="{33E5A8FC-4CB7-464D-96C9-A0B27529DE3D}"/>
              </a:ext>
            </a:extLst>
          </p:cNvPr>
          <p:cNvSpPr/>
          <p:nvPr/>
        </p:nvSpPr>
        <p:spPr>
          <a:xfrm>
            <a:off x="6119398" y="4874936"/>
            <a:ext cx="2508727" cy="230832"/>
          </a:xfrm>
          <a:prstGeom prst="rect">
            <a:avLst/>
          </a:prstGeom>
        </p:spPr>
        <p:txBody>
          <a:bodyPr wrap="square">
            <a:spAutoFit/>
          </a:bodyPr>
          <a:lstStyle/>
          <a:p>
            <a:pPr algn="r"/>
            <a:r>
              <a:rPr lang="en-AU" sz="900" dirty="0">
                <a:solidFill>
                  <a:srgbClr val="01A0DF"/>
                </a:solidFill>
              </a:rPr>
              <a:t>Source: Centre for Automotive Safety Research</a:t>
            </a:r>
          </a:p>
        </p:txBody>
      </p:sp>
      <p:sp>
        <p:nvSpPr>
          <p:cNvPr id="35" name="Arrow: Left-Right 34">
            <a:extLst>
              <a:ext uri="{FF2B5EF4-FFF2-40B4-BE49-F238E27FC236}">
                <a16:creationId xmlns:a16="http://schemas.microsoft.com/office/drawing/2014/main" id="{F3FF995D-7404-4C7B-872D-858822F97A1C}"/>
              </a:ext>
            </a:extLst>
          </p:cNvPr>
          <p:cNvSpPr/>
          <p:nvPr/>
        </p:nvSpPr>
        <p:spPr>
          <a:xfrm>
            <a:off x="3137379" y="4731959"/>
            <a:ext cx="2895600" cy="545397"/>
          </a:xfrm>
          <a:prstGeom prst="leftRightArrow">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79D0EB6D-F63F-4E9A-8482-62B72BCB176C}"/>
              </a:ext>
            </a:extLst>
          </p:cNvPr>
          <p:cNvSpPr txBox="1"/>
          <p:nvPr/>
        </p:nvSpPr>
        <p:spPr>
          <a:xfrm>
            <a:off x="3348697" y="5147379"/>
            <a:ext cx="2490500" cy="646331"/>
          </a:xfrm>
          <a:prstGeom prst="rect">
            <a:avLst/>
          </a:prstGeom>
          <a:noFill/>
        </p:spPr>
        <p:txBody>
          <a:bodyPr wrap="square" rtlCol="0">
            <a:spAutoFit/>
          </a:bodyPr>
          <a:lstStyle/>
          <a:p>
            <a:pPr algn="ctr"/>
            <a:r>
              <a:rPr lang="en-AU" dirty="0">
                <a:solidFill>
                  <a:schemeClr val="bg1"/>
                </a:solidFill>
                <a:latin typeface="+mj-lt"/>
              </a:rPr>
              <a:t>Trade-off between expenditure and mobility</a:t>
            </a:r>
          </a:p>
        </p:txBody>
      </p:sp>
      <p:sp>
        <p:nvSpPr>
          <p:cNvPr id="17" name="Arrow: Chevron 16">
            <a:extLst>
              <a:ext uri="{FF2B5EF4-FFF2-40B4-BE49-F238E27FC236}">
                <a16:creationId xmlns:a16="http://schemas.microsoft.com/office/drawing/2014/main" id="{8D2E50E9-AC89-4452-A585-63F4D96F44DC}"/>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22_PARA_A">
            <a:hlinkClick r:id="" action="ppaction://media"/>
            <a:extLst>
              <a:ext uri="{FF2B5EF4-FFF2-40B4-BE49-F238E27FC236}">
                <a16:creationId xmlns:a16="http://schemas.microsoft.com/office/drawing/2014/main" id="{658D3C2B-2994-4003-925D-E99D112E194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01539" y="0"/>
            <a:ext cx="609600" cy="609600"/>
          </a:xfrm>
          <a:prstGeom prst="rect">
            <a:avLst/>
          </a:prstGeom>
        </p:spPr>
      </p:pic>
      <p:pic>
        <p:nvPicPr>
          <p:cNvPr id="3" name="TAC_MOD3_SNIP3_SLIDE_22_PARA_B">
            <a:hlinkClick r:id="" action="ppaction://media"/>
            <a:extLst>
              <a:ext uri="{FF2B5EF4-FFF2-40B4-BE49-F238E27FC236}">
                <a16:creationId xmlns:a16="http://schemas.microsoft.com/office/drawing/2014/main" id="{37B34CE6-382B-4848-B185-D105D528E32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01539" y="758477"/>
            <a:ext cx="609600" cy="609600"/>
          </a:xfrm>
          <a:prstGeom prst="rect">
            <a:avLst/>
          </a:prstGeom>
        </p:spPr>
      </p:pic>
      <p:pic>
        <p:nvPicPr>
          <p:cNvPr id="5" name="TAC_MOD3_SNIP3_SLIDE_22_PARA_C">
            <a:hlinkClick r:id="" action="ppaction://media"/>
            <a:extLst>
              <a:ext uri="{FF2B5EF4-FFF2-40B4-BE49-F238E27FC236}">
                <a16:creationId xmlns:a16="http://schemas.microsoft.com/office/drawing/2014/main" id="{82637D95-0C77-455E-BB50-2EFAAB7DFC83}"/>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401539" y="1516954"/>
            <a:ext cx="609600" cy="609600"/>
          </a:xfrm>
          <a:prstGeom prst="rect">
            <a:avLst/>
          </a:prstGeom>
        </p:spPr>
      </p:pic>
      <p:pic>
        <p:nvPicPr>
          <p:cNvPr id="6" name="TAC_MOD3_SNIP3_SLIDE_22_PARA_D">
            <a:hlinkClick r:id="" action="ppaction://media"/>
            <a:extLst>
              <a:ext uri="{FF2B5EF4-FFF2-40B4-BE49-F238E27FC236}">
                <a16:creationId xmlns:a16="http://schemas.microsoft.com/office/drawing/2014/main" id="{EAC18F7F-D9B9-4866-A705-55B88D45965C}"/>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401539" y="2275431"/>
            <a:ext cx="609600" cy="609600"/>
          </a:xfrm>
          <a:prstGeom prst="rect">
            <a:avLst/>
          </a:prstGeom>
        </p:spPr>
      </p:pic>
      <p:sp>
        <p:nvSpPr>
          <p:cNvPr id="21" name="Arrow: Left-Right 20">
            <a:extLst>
              <a:ext uri="{FF2B5EF4-FFF2-40B4-BE49-F238E27FC236}">
                <a16:creationId xmlns:a16="http://schemas.microsoft.com/office/drawing/2014/main" id="{2ACD3210-44B5-4898-9D78-F1D7A0626A69}"/>
              </a:ext>
            </a:extLst>
          </p:cNvPr>
          <p:cNvSpPr/>
          <p:nvPr/>
        </p:nvSpPr>
        <p:spPr>
          <a:xfrm>
            <a:off x="1469985" y="2689547"/>
            <a:ext cx="6204030" cy="1000507"/>
          </a:xfrm>
          <a:prstGeom prst="leftRightArrow">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Current conflict between safety and mobility</a:t>
            </a:r>
          </a:p>
        </p:txBody>
      </p:sp>
    </p:spTree>
    <p:extLst>
      <p:ext uri="{BB962C8B-B14F-4D97-AF65-F5344CB8AC3E}">
        <p14:creationId xmlns:p14="http://schemas.microsoft.com/office/powerpoint/2010/main" val="19607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mediacall" presetSubtype="0" fill="hold" nodeType="withEffect">
                                  <p:stCondLst>
                                    <p:cond delay="1000"/>
                                  </p:stCondLst>
                                  <p:childTnLst>
                                    <p:cmd type="call" cmd="playFrom(0.0)">
                                      <p:cBhvr>
                                        <p:cTn id="9" dur="18806" fill="hold"/>
                                        <p:tgtEl>
                                          <p:spTgt spid="2"/>
                                        </p:tgtEl>
                                      </p:cBhvr>
                                    </p:cmd>
                                  </p:childTnLst>
                                </p:cTn>
                              </p:par>
                            </p:childTnLst>
                          </p:cTn>
                        </p:par>
                        <p:par>
                          <p:cTn id="10" fill="hold">
                            <p:stCondLst>
                              <p:cond delay="19806"/>
                            </p:stCondLst>
                            <p:childTnLst>
                              <p:par>
                                <p:cTn id="11" presetID="3" presetClass="mediacall" presetSubtype="0" fill="hold" nodeType="afterEffect">
                                  <p:stCondLst>
                                    <p:cond delay="500"/>
                                  </p:stCondLst>
                                  <p:childTnLst>
                                    <p:cmd type="call" cmd="stop">
                                      <p:cBhvr>
                                        <p:cTn id="12" dur="1" fill="hold"/>
                                        <p:tgtEl>
                                          <p:spTgt spid="2"/>
                                        </p:tgtEl>
                                      </p:cBhvr>
                                    </p:cmd>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xit" presetSubtype="0" fill="hold" grpId="7"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 presetClass="mediacall" presetSubtype="0" fill="hold" nodeType="withEffect">
                                  <p:stCondLst>
                                    <p:cond delay="1000"/>
                                  </p:stCondLst>
                                  <p:childTnLst>
                                    <p:cmd type="call" cmd="playFrom(0.0)">
                                      <p:cBhvr>
                                        <p:cTn id="28" dur="14971" fill="hold"/>
                                        <p:tgtEl>
                                          <p:spTgt spid="3"/>
                                        </p:tgtEl>
                                      </p:cBhvr>
                                    </p:cmd>
                                  </p:childTnLst>
                                </p:cTn>
                              </p:par>
                            </p:childTnLst>
                          </p:cTn>
                        </p:par>
                        <p:par>
                          <p:cTn id="29" fill="hold">
                            <p:stCondLst>
                              <p:cond delay="15971"/>
                            </p:stCondLst>
                            <p:childTnLst>
                              <p:par>
                                <p:cTn id="30" presetID="3" presetClass="mediacall" presetSubtype="0" fill="hold" nodeType="afterEffect">
                                  <p:stCondLst>
                                    <p:cond delay="0"/>
                                  </p:stCondLst>
                                  <p:childTnLst>
                                    <p:cmd type="call" cmd="stop">
                                      <p:cBhvr>
                                        <p:cTn id="31" dur="1" fill="hold"/>
                                        <p:tgtEl>
                                          <p:spTgt spid="3"/>
                                        </p:tgtEl>
                                      </p:cBhvr>
                                    </p:cmd>
                                  </p:childTnLst>
                                </p:cTn>
                              </p:par>
                              <p:par>
                                <p:cTn id="32" presetID="10" presetClass="entr" presetSubtype="0" fill="hold" grpId="2"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xit" presetSubtype="0" fill="hold" grpId="1"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ntr" presetSubtype="0" fill="hold" grpId="0" nodeType="with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100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100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140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145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nodeType="withEffect">
                                  <p:stCondLst>
                                    <p:cond delay="150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1500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 presetClass="mediacall" presetSubtype="0" fill="hold" nodeType="withEffect">
                                  <p:stCondLst>
                                    <p:cond delay="1000"/>
                                  </p:stCondLst>
                                  <p:childTnLst>
                                    <p:cmd type="call" cmd="playFrom(0.0)">
                                      <p:cBhvr>
                                        <p:cTn id="65" dur="31143" fill="hold"/>
                                        <p:tgtEl>
                                          <p:spTgt spid="5"/>
                                        </p:tgtEl>
                                      </p:cBhvr>
                                    </p:cmd>
                                  </p:childTnLst>
                                </p:cTn>
                              </p:par>
                            </p:childTnLst>
                          </p:cTn>
                        </p:par>
                        <p:par>
                          <p:cTn id="66" fill="hold">
                            <p:stCondLst>
                              <p:cond delay="32143"/>
                            </p:stCondLst>
                            <p:childTnLst>
                              <p:par>
                                <p:cTn id="67" presetID="3" presetClass="mediacall" presetSubtype="0" fill="hold" nodeType="afterEffect">
                                  <p:stCondLst>
                                    <p:cond delay="500"/>
                                  </p:stCondLst>
                                  <p:childTnLst>
                                    <p:cmd type="call" cmd="stop">
                                      <p:cBhvr>
                                        <p:cTn id="68" dur="1" fill="hold"/>
                                        <p:tgtEl>
                                          <p:spTgt spid="5"/>
                                        </p:tgtEl>
                                      </p:cBhvr>
                                    </p:cmd>
                                  </p:childTnLst>
                                </p:cTn>
                              </p:par>
                              <p:par>
                                <p:cTn id="69" presetID="10" presetClass="entr" presetSubtype="0" fill="hold" grpId="4" nodeType="withEffect">
                                  <p:stCondLst>
                                    <p:cond delay="50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xit" presetSubtype="0" fill="hold" grpId="5" nodeType="with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par>
                                <p:cTn id="80" presetID="10" presetClass="entr" presetSubtype="0" fill="hold" grpId="0" nodeType="withEffect">
                                  <p:stCondLst>
                                    <p:cond delay="20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par>
                                <p:cTn id="83" presetID="1" presetClass="mediacall" presetSubtype="0" fill="hold" nodeType="withEffect">
                                  <p:stCondLst>
                                    <p:cond delay="1000"/>
                                  </p:stCondLst>
                                  <p:childTnLst>
                                    <p:cmd type="call" cmd="playFrom(0.0)">
                                      <p:cBhvr>
                                        <p:cTn id="84" dur="26839" fill="hold"/>
                                        <p:tgtEl>
                                          <p:spTgt spid="6"/>
                                        </p:tgtEl>
                                      </p:cBhvr>
                                    </p:cmd>
                                  </p:childTnLst>
                                </p:cTn>
                              </p:par>
                            </p:childTnLst>
                          </p:cTn>
                        </p:par>
                        <p:par>
                          <p:cTn id="85" fill="hold">
                            <p:stCondLst>
                              <p:cond delay="27839"/>
                            </p:stCondLst>
                            <p:childTnLst>
                              <p:par>
                                <p:cTn id="86" presetID="3" presetClass="mediacall" presetSubtype="0" fill="hold" nodeType="afterEffect">
                                  <p:stCondLst>
                                    <p:cond delay="500"/>
                                  </p:stCondLst>
                                  <p:childTnLst>
                                    <p:cmd type="call" cmd="stop">
                                      <p:cBhvr>
                                        <p:cTn id="87" dur="1" fill="hold"/>
                                        <p:tgtEl>
                                          <p:spTgt spid="6"/>
                                        </p:tgtEl>
                                      </p:cBhvr>
                                    </p:cmd>
                                  </p:childTnLst>
                                </p:cTn>
                              </p:par>
                              <p:par>
                                <p:cTn id="88" presetID="10" presetClass="entr" presetSubtype="0" fill="hold" grpId="6" nodeType="withEffect">
                                  <p:stCondLst>
                                    <p:cond delay="50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2"/>
                </p:tgtEl>
              </p:cMediaNode>
            </p:audio>
            <p:audio>
              <p:cMediaNode vol="80000">
                <p:cTn id="92" fill="hold" display="0">
                  <p:stCondLst>
                    <p:cond delay="indefinite"/>
                  </p:stCondLst>
                  <p:endCondLst>
                    <p:cond evt="onStopAudio" delay="0">
                      <p:tgtEl>
                        <p:sldTgt/>
                      </p:tgtEl>
                    </p:cond>
                  </p:endCondLst>
                </p:cTn>
                <p:tgtEl>
                  <p:spTgt spid="3"/>
                </p:tgtEl>
              </p:cMediaNode>
            </p:audio>
            <p:audio>
              <p:cMediaNode vol="80000">
                <p:cTn id="93" fill="hold" display="0">
                  <p:stCondLst>
                    <p:cond delay="indefinite"/>
                  </p:stCondLst>
                  <p:endCondLst>
                    <p:cond evt="onStopAudio" delay="0">
                      <p:tgtEl>
                        <p:sldTgt/>
                      </p:tgtEl>
                    </p:cond>
                  </p:endCondLst>
                </p:cTn>
                <p:tgtEl>
                  <p:spTgt spid="5"/>
                </p:tgtEl>
              </p:cMediaNode>
            </p:audio>
            <p:audio>
              <p:cMediaNode vol="80000">
                <p:cTn id="94" fill="hold" display="0">
                  <p:stCondLst>
                    <p:cond delay="indefinite"/>
                  </p:stCondLst>
                  <p:endCondLst>
                    <p:cond evt="onStopAudio" delay="0">
                      <p:tgtEl>
                        <p:sldTgt/>
                      </p:tgtEl>
                    </p:cond>
                  </p:endCondLst>
                </p:cTn>
                <p:tgtEl>
                  <p:spTgt spid="6"/>
                </p:tgtEl>
              </p:cMediaNode>
            </p:audio>
          </p:childTnLst>
        </p:cTn>
      </p:par>
    </p:tnLst>
    <p:bldLst>
      <p:bldP spid="15" grpId="0"/>
      <p:bldP spid="13" grpId="0"/>
      <p:bldP spid="11" grpId="0" animBg="1"/>
      <p:bldP spid="12" grpId="0" animBg="1"/>
      <p:bldP spid="16" grpId="0" animBg="1"/>
      <p:bldP spid="33" grpId="0"/>
      <p:bldP spid="34" grpId="0"/>
      <p:bldP spid="35" grpId="0" animBg="1"/>
      <p:bldP spid="36" grpId="0"/>
      <p:bldP spid="17" grpId="0" animBg="1"/>
      <p:bldP spid="17" grpId="1" animBg="1"/>
      <p:bldP spid="17" grpId="2" animBg="1"/>
      <p:bldP spid="17" grpId="4" animBg="1"/>
      <p:bldP spid="17" grpId="5" animBg="1"/>
      <p:bldP spid="17" grpId="6" animBg="1"/>
      <p:bldP spid="17" grpId="7" animBg="1"/>
      <p:bldP spid="21" grpId="0"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C4F22D8-F412-441C-9D21-72883E50C7DE}"/>
              </a:ext>
            </a:extLst>
          </p:cNvPr>
          <p:cNvSpPr>
            <a:spLocks noGrp="1"/>
          </p:cNvSpPr>
          <p:nvPr>
            <p:ph idx="1"/>
          </p:nvPr>
        </p:nvSpPr>
        <p:spPr/>
        <p:txBody>
          <a:bodyPr/>
          <a:lstStyle/>
          <a:p>
            <a:pPr marL="285750" indent="-285750">
              <a:buFont typeface="Arial" panose="020B0604020202020204" pitchFamily="34" charset="0"/>
              <a:buChar char="•"/>
            </a:pPr>
            <a:r>
              <a:rPr lang="en-AU" dirty="0"/>
              <a:t>Section of strategic route from Melbourne to eastern Victoria</a:t>
            </a:r>
          </a:p>
          <a:p>
            <a:pPr marL="285750" indent="-285750">
              <a:buFont typeface="Arial" panose="020B0604020202020204" pitchFamily="34" charset="0"/>
              <a:buChar char="•"/>
            </a:pPr>
            <a:r>
              <a:rPr lang="en-AU" dirty="0"/>
              <a:t>Step-change in harm elimination</a:t>
            </a:r>
          </a:p>
          <a:p>
            <a:pPr marL="285750" indent="-285750">
              <a:buFont typeface="Arial" panose="020B0604020202020204" pitchFamily="34" charset="0"/>
              <a:buChar char="•"/>
            </a:pPr>
            <a:r>
              <a:rPr lang="en-AU" dirty="0"/>
              <a:t>Mass implementation of barriers</a:t>
            </a:r>
          </a:p>
          <a:p>
            <a:pPr marL="285750" indent="-285750">
              <a:buFont typeface="Arial" panose="020B0604020202020204" pitchFamily="34" charset="0"/>
              <a:buChar char="•"/>
            </a:pPr>
            <a:endParaRPr lang="en-AU" dirty="0"/>
          </a:p>
        </p:txBody>
      </p:sp>
      <p:sp>
        <p:nvSpPr>
          <p:cNvPr id="17" name="Title 16">
            <a:extLst>
              <a:ext uri="{FF2B5EF4-FFF2-40B4-BE49-F238E27FC236}">
                <a16:creationId xmlns:a16="http://schemas.microsoft.com/office/drawing/2014/main" id="{298760FC-501C-4B57-8BDD-85E271622B73}"/>
              </a:ext>
            </a:extLst>
          </p:cNvPr>
          <p:cNvSpPr>
            <a:spLocks noGrp="1"/>
          </p:cNvSpPr>
          <p:nvPr>
            <p:ph type="title"/>
          </p:nvPr>
        </p:nvSpPr>
        <p:spPr/>
        <p:txBody>
          <a:bodyPr/>
          <a:lstStyle/>
          <a:p>
            <a:r>
              <a:rPr lang="en-AU" dirty="0"/>
              <a:t>A zero KPI</a:t>
            </a:r>
          </a:p>
        </p:txBody>
      </p:sp>
      <p:sp>
        <p:nvSpPr>
          <p:cNvPr id="4" name="Footer Placeholder 3">
            <a:extLst>
              <a:ext uri="{FF2B5EF4-FFF2-40B4-BE49-F238E27FC236}">
                <a16:creationId xmlns:a16="http://schemas.microsoft.com/office/drawing/2014/main" id="{C796AED4-40FD-4DF7-AB51-D1A678702D4D}"/>
              </a:ext>
            </a:extLst>
          </p:cNvPr>
          <p:cNvSpPr>
            <a:spLocks noGrp="1"/>
          </p:cNvSpPr>
          <p:nvPr>
            <p:ph type="ftr" sz="quarter" idx="10"/>
          </p:nvPr>
        </p:nvSpPr>
        <p:spPr/>
        <p:txBody>
          <a:bodyPr/>
          <a:lstStyle/>
          <a:p>
            <a:r>
              <a:rPr lang="en-US"/>
              <a:t>Module 3, Snippet 3</a:t>
            </a:r>
            <a:endParaRPr lang="en-US" dirty="0"/>
          </a:p>
        </p:txBody>
      </p:sp>
      <p:sp>
        <p:nvSpPr>
          <p:cNvPr id="19" name="Picture Placeholder 18">
            <a:extLst>
              <a:ext uri="{FF2B5EF4-FFF2-40B4-BE49-F238E27FC236}">
                <a16:creationId xmlns:a16="http://schemas.microsoft.com/office/drawing/2014/main" id="{D74B3183-DDF9-46AC-A788-38FB401AD7C6}"/>
              </a:ext>
            </a:extLst>
          </p:cNvPr>
          <p:cNvSpPr>
            <a:spLocks noGrp="1"/>
          </p:cNvSpPr>
          <p:nvPr>
            <p:ph type="pic" sz="quarter" idx="12"/>
          </p:nvPr>
        </p:nvSpPr>
        <p:spPr/>
      </p:sp>
      <p:sp>
        <p:nvSpPr>
          <p:cNvPr id="20" name="Picture Placeholder 19">
            <a:extLst>
              <a:ext uri="{FF2B5EF4-FFF2-40B4-BE49-F238E27FC236}">
                <a16:creationId xmlns:a16="http://schemas.microsoft.com/office/drawing/2014/main" id="{F1E584E6-E1C2-458B-B082-F37A781A8B53}"/>
              </a:ext>
            </a:extLst>
          </p:cNvPr>
          <p:cNvSpPr>
            <a:spLocks noGrp="1"/>
          </p:cNvSpPr>
          <p:nvPr>
            <p:ph type="pic" sz="quarter" idx="13"/>
          </p:nvPr>
        </p:nvSpPr>
        <p:spPr/>
      </p:sp>
      <p:sp>
        <p:nvSpPr>
          <p:cNvPr id="21" name="Text Placeholder 20">
            <a:extLst>
              <a:ext uri="{FF2B5EF4-FFF2-40B4-BE49-F238E27FC236}">
                <a16:creationId xmlns:a16="http://schemas.microsoft.com/office/drawing/2014/main" id="{63349ADD-40A2-4263-8149-50AAE10DBAD0}"/>
              </a:ext>
            </a:extLst>
          </p:cNvPr>
          <p:cNvSpPr>
            <a:spLocks noGrp="1"/>
          </p:cNvSpPr>
          <p:nvPr>
            <p:ph type="body" sz="quarter" idx="15"/>
          </p:nvPr>
        </p:nvSpPr>
        <p:spPr/>
        <p:txBody>
          <a:bodyPr/>
          <a:lstStyle/>
          <a:p>
            <a:r>
              <a:rPr lang="en-AU" dirty="0"/>
              <a:t>Source: VicRoads (bottom and right)</a:t>
            </a:r>
          </a:p>
        </p:txBody>
      </p:sp>
      <p:sp>
        <p:nvSpPr>
          <p:cNvPr id="8" name="Slide Number Placeholder 7">
            <a:extLst>
              <a:ext uri="{FF2B5EF4-FFF2-40B4-BE49-F238E27FC236}">
                <a16:creationId xmlns:a16="http://schemas.microsoft.com/office/drawing/2014/main" id="{CAA7C2F2-0519-4A72-996C-0FE4CE2525AC}"/>
              </a:ext>
            </a:extLst>
          </p:cNvPr>
          <p:cNvSpPr>
            <a:spLocks noGrp="1"/>
          </p:cNvSpPr>
          <p:nvPr>
            <p:ph type="sldNum" sz="quarter" idx="11"/>
          </p:nvPr>
        </p:nvSpPr>
        <p:spPr/>
        <p:txBody>
          <a:bodyPr/>
          <a:lstStyle/>
          <a:p>
            <a:fld id="{A9D36E53-D99A-0F41-B3E8-EF235B9A2E23}" type="slidenum">
              <a:rPr lang="en-US" smtClean="0"/>
              <a:pPr/>
              <a:t>23</a:t>
            </a:fld>
            <a:endParaRPr lang="en-US" dirty="0"/>
          </a:p>
        </p:txBody>
      </p:sp>
      <p:grpSp>
        <p:nvGrpSpPr>
          <p:cNvPr id="22" name="Group 21">
            <a:extLst>
              <a:ext uri="{FF2B5EF4-FFF2-40B4-BE49-F238E27FC236}">
                <a16:creationId xmlns:a16="http://schemas.microsoft.com/office/drawing/2014/main" id="{1C895224-1014-4DD1-BA73-79211F38CF25}"/>
              </a:ext>
            </a:extLst>
          </p:cNvPr>
          <p:cNvGrpSpPr>
            <a:grpSpLocks noChangeAspect="1"/>
          </p:cNvGrpSpPr>
          <p:nvPr/>
        </p:nvGrpSpPr>
        <p:grpSpPr>
          <a:xfrm>
            <a:off x="628650" y="2984724"/>
            <a:ext cx="7886700" cy="3032168"/>
            <a:chOff x="628650" y="2984723"/>
            <a:chExt cx="8909050" cy="3425227"/>
          </a:xfrm>
        </p:grpSpPr>
        <p:sp>
          <p:nvSpPr>
            <p:cNvPr id="15" name="Freeform 5">
              <a:extLst>
                <a:ext uri="{FF2B5EF4-FFF2-40B4-BE49-F238E27FC236}">
                  <a16:creationId xmlns:a16="http://schemas.microsoft.com/office/drawing/2014/main" id="{DBBDD150-4497-4F16-91C9-6EAF5072321F}"/>
                </a:ext>
              </a:extLst>
            </p:cNvPr>
            <p:cNvSpPr>
              <a:spLocks noChangeAspect="1"/>
            </p:cNvSpPr>
            <p:nvPr/>
          </p:nvSpPr>
          <p:spPr>
            <a:xfrm>
              <a:off x="628650" y="2984723"/>
              <a:ext cx="8909050" cy="3425227"/>
            </a:xfrm>
            <a:custGeom>
              <a:avLst/>
              <a:gdLst>
                <a:gd name="connsiteX0" fmla="*/ 0 w 9144000"/>
                <a:gd name="connsiteY0" fmla="*/ 0 h 3515557"/>
                <a:gd name="connsiteX1" fmla="*/ 1819923 w 9144000"/>
                <a:gd name="connsiteY1" fmla="*/ 0 h 3515557"/>
                <a:gd name="connsiteX2" fmla="*/ 2769833 w 9144000"/>
                <a:gd name="connsiteY2" fmla="*/ 0 h 3515557"/>
                <a:gd name="connsiteX3" fmla="*/ 3382393 w 9144000"/>
                <a:gd name="connsiteY3" fmla="*/ 381740 h 3515557"/>
                <a:gd name="connsiteX4" fmla="*/ 5317725 w 9144000"/>
                <a:gd name="connsiteY4" fmla="*/ 639192 h 3515557"/>
                <a:gd name="connsiteX5" fmla="*/ 6090082 w 9144000"/>
                <a:gd name="connsiteY5" fmla="*/ 1074198 h 3515557"/>
                <a:gd name="connsiteX6" fmla="*/ 6951216 w 9144000"/>
                <a:gd name="connsiteY6" fmla="*/ 1091953 h 3515557"/>
                <a:gd name="connsiteX7" fmla="*/ 7714695 w 9144000"/>
                <a:gd name="connsiteY7" fmla="*/ 1260629 h 3515557"/>
                <a:gd name="connsiteX8" fmla="*/ 9144000 w 9144000"/>
                <a:gd name="connsiteY8" fmla="*/ 1056443 h 3515557"/>
                <a:gd name="connsiteX9" fmla="*/ 9144000 w 9144000"/>
                <a:gd name="connsiteY9" fmla="*/ 3142695 h 3515557"/>
                <a:gd name="connsiteX10" fmla="*/ 7714695 w 9144000"/>
                <a:gd name="connsiteY10" fmla="*/ 3515557 h 3515557"/>
                <a:gd name="connsiteX11" fmla="*/ 6755907 w 9144000"/>
                <a:gd name="connsiteY11" fmla="*/ 3320248 h 3515557"/>
                <a:gd name="connsiteX12" fmla="*/ 5956917 w 9144000"/>
                <a:gd name="connsiteY12" fmla="*/ 3391270 h 3515557"/>
                <a:gd name="connsiteX13" fmla="*/ 4509857 w 9144000"/>
                <a:gd name="connsiteY13" fmla="*/ 3009530 h 3515557"/>
                <a:gd name="connsiteX14" fmla="*/ 3870664 w 9144000"/>
                <a:gd name="connsiteY14" fmla="*/ 2627790 h 3515557"/>
                <a:gd name="connsiteX15" fmla="*/ 2663301 w 9144000"/>
                <a:gd name="connsiteY15" fmla="*/ 2681056 h 3515557"/>
                <a:gd name="connsiteX16" fmla="*/ 1322773 w 9144000"/>
                <a:gd name="connsiteY16" fmla="*/ 1970843 h 3515557"/>
                <a:gd name="connsiteX17" fmla="*/ 8878 w 9144000"/>
                <a:gd name="connsiteY17" fmla="*/ 1544714 h 3515557"/>
                <a:gd name="connsiteX18" fmla="*/ 0 w 9144000"/>
                <a:gd name="connsiteY18" fmla="*/ 0 h 351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0" h="3515557">
                  <a:moveTo>
                    <a:pt x="0" y="0"/>
                  </a:moveTo>
                  <a:lnTo>
                    <a:pt x="1819923" y="0"/>
                  </a:lnTo>
                  <a:lnTo>
                    <a:pt x="2769833" y="0"/>
                  </a:lnTo>
                  <a:lnTo>
                    <a:pt x="3382393" y="381740"/>
                  </a:lnTo>
                  <a:lnTo>
                    <a:pt x="5317725" y="639192"/>
                  </a:lnTo>
                  <a:lnTo>
                    <a:pt x="6090082" y="1074198"/>
                  </a:lnTo>
                  <a:lnTo>
                    <a:pt x="6951216" y="1091953"/>
                  </a:lnTo>
                  <a:lnTo>
                    <a:pt x="7714695" y="1260629"/>
                  </a:lnTo>
                  <a:lnTo>
                    <a:pt x="9144000" y="1056443"/>
                  </a:lnTo>
                  <a:lnTo>
                    <a:pt x="9144000" y="3142695"/>
                  </a:lnTo>
                  <a:lnTo>
                    <a:pt x="7714695" y="3515557"/>
                  </a:lnTo>
                  <a:lnTo>
                    <a:pt x="6755907" y="3320248"/>
                  </a:lnTo>
                  <a:lnTo>
                    <a:pt x="5956917" y="3391270"/>
                  </a:lnTo>
                  <a:lnTo>
                    <a:pt x="4509857" y="3009530"/>
                  </a:lnTo>
                  <a:lnTo>
                    <a:pt x="3870664" y="2627790"/>
                  </a:lnTo>
                  <a:lnTo>
                    <a:pt x="2663301" y="2681056"/>
                  </a:lnTo>
                  <a:lnTo>
                    <a:pt x="1322773" y="1970843"/>
                  </a:lnTo>
                  <a:lnTo>
                    <a:pt x="8878" y="1544714"/>
                  </a:lnTo>
                  <a:cubicBezTo>
                    <a:pt x="5919" y="1029809"/>
                    <a:pt x="2959" y="514905"/>
                    <a:pt x="0" y="0"/>
                  </a:cubicBezTo>
                  <a:close/>
                </a:path>
              </a:pathLst>
            </a:custGeom>
            <a:blipFill dpi="0" rotWithShape="1">
              <a:blip r:embed="rId9" cstate="screen">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0">
              <a:extLst>
                <a:ext uri="{FF2B5EF4-FFF2-40B4-BE49-F238E27FC236}">
                  <a16:creationId xmlns:a16="http://schemas.microsoft.com/office/drawing/2014/main" id="{0FD20396-33AC-4043-B08E-14DBB2CED380}"/>
                </a:ext>
              </a:extLst>
            </p:cNvPr>
            <p:cNvSpPr>
              <a:spLocks noChangeAspect="1"/>
            </p:cNvSpPr>
            <p:nvPr/>
          </p:nvSpPr>
          <p:spPr>
            <a:xfrm>
              <a:off x="5013779" y="4644503"/>
              <a:ext cx="3771900" cy="996950"/>
            </a:xfrm>
            <a:custGeom>
              <a:avLst/>
              <a:gdLst>
                <a:gd name="connsiteX0" fmla="*/ 0 w 3771900"/>
                <a:gd name="connsiteY0" fmla="*/ 0 h 996950"/>
                <a:gd name="connsiteX1" fmla="*/ 120650 w 3771900"/>
                <a:gd name="connsiteY1" fmla="*/ 15875 h 996950"/>
                <a:gd name="connsiteX2" fmla="*/ 282575 w 3771900"/>
                <a:gd name="connsiteY2" fmla="*/ 63500 h 996950"/>
                <a:gd name="connsiteX3" fmla="*/ 323850 w 3771900"/>
                <a:gd name="connsiteY3" fmla="*/ 63500 h 996950"/>
                <a:gd name="connsiteX4" fmla="*/ 365125 w 3771900"/>
                <a:gd name="connsiteY4" fmla="*/ 79375 h 996950"/>
                <a:gd name="connsiteX5" fmla="*/ 387350 w 3771900"/>
                <a:gd name="connsiteY5" fmla="*/ 98425 h 996950"/>
                <a:gd name="connsiteX6" fmla="*/ 441325 w 3771900"/>
                <a:gd name="connsiteY6" fmla="*/ 184150 h 996950"/>
                <a:gd name="connsiteX7" fmla="*/ 495300 w 3771900"/>
                <a:gd name="connsiteY7" fmla="*/ 269875 h 996950"/>
                <a:gd name="connsiteX8" fmla="*/ 533400 w 3771900"/>
                <a:gd name="connsiteY8" fmla="*/ 304800 h 996950"/>
                <a:gd name="connsiteX9" fmla="*/ 549275 w 3771900"/>
                <a:gd name="connsiteY9" fmla="*/ 377825 h 996950"/>
                <a:gd name="connsiteX10" fmla="*/ 568325 w 3771900"/>
                <a:gd name="connsiteY10" fmla="*/ 403225 h 996950"/>
                <a:gd name="connsiteX11" fmla="*/ 635000 w 3771900"/>
                <a:gd name="connsiteY11" fmla="*/ 434975 h 996950"/>
                <a:gd name="connsiteX12" fmla="*/ 676275 w 3771900"/>
                <a:gd name="connsiteY12" fmla="*/ 479425 h 996950"/>
                <a:gd name="connsiteX13" fmla="*/ 708025 w 3771900"/>
                <a:gd name="connsiteY13" fmla="*/ 527050 h 996950"/>
                <a:gd name="connsiteX14" fmla="*/ 787400 w 3771900"/>
                <a:gd name="connsiteY14" fmla="*/ 536575 h 996950"/>
                <a:gd name="connsiteX15" fmla="*/ 850900 w 3771900"/>
                <a:gd name="connsiteY15" fmla="*/ 527050 h 996950"/>
                <a:gd name="connsiteX16" fmla="*/ 895350 w 3771900"/>
                <a:gd name="connsiteY16" fmla="*/ 517525 h 996950"/>
                <a:gd name="connsiteX17" fmla="*/ 930275 w 3771900"/>
                <a:gd name="connsiteY17" fmla="*/ 523875 h 996950"/>
                <a:gd name="connsiteX18" fmla="*/ 1073150 w 3771900"/>
                <a:gd name="connsiteY18" fmla="*/ 609600 h 996950"/>
                <a:gd name="connsiteX19" fmla="*/ 1139825 w 3771900"/>
                <a:gd name="connsiteY19" fmla="*/ 631825 h 996950"/>
                <a:gd name="connsiteX20" fmla="*/ 1339850 w 3771900"/>
                <a:gd name="connsiteY20" fmla="*/ 717550 h 996950"/>
                <a:gd name="connsiteX21" fmla="*/ 1422400 w 3771900"/>
                <a:gd name="connsiteY21" fmla="*/ 736600 h 996950"/>
                <a:gd name="connsiteX22" fmla="*/ 1577975 w 3771900"/>
                <a:gd name="connsiteY22" fmla="*/ 746125 h 996950"/>
                <a:gd name="connsiteX23" fmla="*/ 1819275 w 3771900"/>
                <a:gd name="connsiteY23" fmla="*/ 777875 h 996950"/>
                <a:gd name="connsiteX24" fmla="*/ 1892300 w 3771900"/>
                <a:gd name="connsiteY24" fmla="*/ 762000 h 996950"/>
                <a:gd name="connsiteX25" fmla="*/ 2006600 w 3771900"/>
                <a:gd name="connsiteY25" fmla="*/ 733425 h 996950"/>
                <a:gd name="connsiteX26" fmla="*/ 2057400 w 3771900"/>
                <a:gd name="connsiteY26" fmla="*/ 723900 h 996950"/>
                <a:gd name="connsiteX27" fmla="*/ 2254250 w 3771900"/>
                <a:gd name="connsiteY27" fmla="*/ 628650 h 996950"/>
                <a:gd name="connsiteX28" fmla="*/ 2362200 w 3771900"/>
                <a:gd name="connsiteY28" fmla="*/ 619125 h 996950"/>
                <a:gd name="connsiteX29" fmla="*/ 2425700 w 3771900"/>
                <a:gd name="connsiteY29" fmla="*/ 615950 h 996950"/>
                <a:gd name="connsiteX30" fmla="*/ 2476500 w 3771900"/>
                <a:gd name="connsiteY30" fmla="*/ 600075 h 996950"/>
                <a:gd name="connsiteX31" fmla="*/ 2527300 w 3771900"/>
                <a:gd name="connsiteY31" fmla="*/ 650875 h 996950"/>
                <a:gd name="connsiteX32" fmla="*/ 2587625 w 3771900"/>
                <a:gd name="connsiteY32" fmla="*/ 733425 h 996950"/>
                <a:gd name="connsiteX33" fmla="*/ 2686050 w 3771900"/>
                <a:gd name="connsiteY33" fmla="*/ 758825 h 996950"/>
                <a:gd name="connsiteX34" fmla="*/ 2724150 w 3771900"/>
                <a:gd name="connsiteY34" fmla="*/ 796925 h 996950"/>
                <a:gd name="connsiteX35" fmla="*/ 2762250 w 3771900"/>
                <a:gd name="connsiteY35" fmla="*/ 844550 h 996950"/>
                <a:gd name="connsiteX36" fmla="*/ 2844800 w 3771900"/>
                <a:gd name="connsiteY36" fmla="*/ 869950 h 996950"/>
                <a:gd name="connsiteX37" fmla="*/ 2962275 w 3771900"/>
                <a:gd name="connsiteY37" fmla="*/ 908050 h 996950"/>
                <a:gd name="connsiteX38" fmla="*/ 3019425 w 3771900"/>
                <a:gd name="connsiteY38" fmla="*/ 952500 h 996950"/>
                <a:gd name="connsiteX39" fmla="*/ 3067050 w 3771900"/>
                <a:gd name="connsiteY39" fmla="*/ 984250 h 996950"/>
                <a:gd name="connsiteX40" fmla="*/ 3127375 w 3771900"/>
                <a:gd name="connsiteY40" fmla="*/ 984250 h 996950"/>
                <a:gd name="connsiteX41" fmla="*/ 3168650 w 3771900"/>
                <a:gd name="connsiteY41" fmla="*/ 971550 h 996950"/>
                <a:gd name="connsiteX42" fmla="*/ 3254375 w 3771900"/>
                <a:gd name="connsiteY42" fmla="*/ 996950 h 996950"/>
                <a:gd name="connsiteX43" fmla="*/ 3324225 w 3771900"/>
                <a:gd name="connsiteY43" fmla="*/ 977900 h 996950"/>
                <a:gd name="connsiteX44" fmla="*/ 3365500 w 3771900"/>
                <a:gd name="connsiteY44" fmla="*/ 936625 h 996950"/>
                <a:gd name="connsiteX45" fmla="*/ 3381375 w 3771900"/>
                <a:gd name="connsiteY45" fmla="*/ 885825 h 996950"/>
                <a:gd name="connsiteX46" fmla="*/ 3435350 w 3771900"/>
                <a:gd name="connsiteY46" fmla="*/ 857250 h 996950"/>
                <a:gd name="connsiteX47" fmla="*/ 3536950 w 3771900"/>
                <a:gd name="connsiteY47" fmla="*/ 777875 h 996950"/>
                <a:gd name="connsiteX48" fmla="*/ 3771900 w 3771900"/>
                <a:gd name="connsiteY48" fmla="*/ 708025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71900" h="996950">
                  <a:moveTo>
                    <a:pt x="0" y="0"/>
                  </a:moveTo>
                  <a:lnTo>
                    <a:pt x="120650" y="15875"/>
                  </a:lnTo>
                  <a:lnTo>
                    <a:pt x="282575" y="63500"/>
                  </a:lnTo>
                  <a:lnTo>
                    <a:pt x="323850" y="63500"/>
                  </a:lnTo>
                  <a:lnTo>
                    <a:pt x="365125" y="79375"/>
                  </a:lnTo>
                  <a:lnTo>
                    <a:pt x="387350" y="98425"/>
                  </a:lnTo>
                  <a:lnTo>
                    <a:pt x="441325" y="184150"/>
                  </a:lnTo>
                  <a:lnTo>
                    <a:pt x="495300" y="269875"/>
                  </a:lnTo>
                  <a:lnTo>
                    <a:pt x="533400" y="304800"/>
                  </a:lnTo>
                  <a:lnTo>
                    <a:pt x="549275" y="377825"/>
                  </a:lnTo>
                  <a:lnTo>
                    <a:pt x="568325" y="403225"/>
                  </a:lnTo>
                  <a:lnTo>
                    <a:pt x="635000" y="434975"/>
                  </a:lnTo>
                  <a:lnTo>
                    <a:pt x="676275" y="479425"/>
                  </a:lnTo>
                  <a:lnTo>
                    <a:pt x="708025" y="527050"/>
                  </a:lnTo>
                  <a:lnTo>
                    <a:pt x="787400" y="536575"/>
                  </a:lnTo>
                  <a:lnTo>
                    <a:pt x="850900" y="527050"/>
                  </a:lnTo>
                  <a:lnTo>
                    <a:pt x="895350" y="517525"/>
                  </a:lnTo>
                  <a:lnTo>
                    <a:pt x="930275" y="523875"/>
                  </a:lnTo>
                  <a:lnTo>
                    <a:pt x="1073150" y="609600"/>
                  </a:lnTo>
                  <a:lnTo>
                    <a:pt x="1139825" y="631825"/>
                  </a:lnTo>
                  <a:lnTo>
                    <a:pt x="1339850" y="717550"/>
                  </a:lnTo>
                  <a:lnTo>
                    <a:pt x="1422400" y="736600"/>
                  </a:lnTo>
                  <a:lnTo>
                    <a:pt x="1577975" y="746125"/>
                  </a:lnTo>
                  <a:lnTo>
                    <a:pt x="1819275" y="777875"/>
                  </a:lnTo>
                  <a:lnTo>
                    <a:pt x="1892300" y="762000"/>
                  </a:lnTo>
                  <a:lnTo>
                    <a:pt x="2006600" y="733425"/>
                  </a:lnTo>
                  <a:lnTo>
                    <a:pt x="2057400" y="723900"/>
                  </a:lnTo>
                  <a:lnTo>
                    <a:pt x="2254250" y="628650"/>
                  </a:lnTo>
                  <a:lnTo>
                    <a:pt x="2362200" y="619125"/>
                  </a:lnTo>
                  <a:lnTo>
                    <a:pt x="2425700" y="615950"/>
                  </a:lnTo>
                  <a:lnTo>
                    <a:pt x="2476500" y="600075"/>
                  </a:lnTo>
                  <a:lnTo>
                    <a:pt x="2527300" y="650875"/>
                  </a:lnTo>
                  <a:lnTo>
                    <a:pt x="2587625" y="733425"/>
                  </a:lnTo>
                  <a:lnTo>
                    <a:pt x="2686050" y="758825"/>
                  </a:lnTo>
                  <a:lnTo>
                    <a:pt x="2724150" y="796925"/>
                  </a:lnTo>
                  <a:lnTo>
                    <a:pt x="2762250" y="844550"/>
                  </a:lnTo>
                  <a:lnTo>
                    <a:pt x="2844800" y="869950"/>
                  </a:lnTo>
                  <a:lnTo>
                    <a:pt x="2962275" y="908050"/>
                  </a:lnTo>
                  <a:lnTo>
                    <a:pt x="3019425" y="952500"/>
                  </a:lnTo>
                  <a:lnTo>
                    <a:pt x="3067050" y="984250"/>
                  </a:lnTo>
                  <a:lnTo>
                    <a:pt x="3127375" y="984250"/>
                  </a:lnTo>
                  <a:lnTo>
                    <a:pt x="3168650" y="971550"/>
                  </a:lnTo>
                  <a:lnTo>
                    <a:pt x="3254375" y="996950"/>
                  </a:lnTo>
                  <a:lnTo>
                    <a:pt x="3324225" y="977900"/>
                  </a:lnTo>
                  <a:lnTo>
                    <a:pt x="3365500" y="936625"/>
                  </a:lnTo>
                  <a:lnTo>
                    <a:pt x="3381375" y="885825"/>
                  </a:lnTo>
                  <a:lnTo>
                    <a:pt x="3435350" y="857250"/>
                  </a:lnTo>
                  <a:lnTo>
                    <a:pt x="3536950" y="777875"/>
                  </a:lnTo>
                  <a:lnTo>
                    <a:pt x="3771900" y="708025"/>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TextBox 22">
            <a:extLst>
              <a:ext uri="{FF2B5EF4-FFF2-40B4-BE49-F238E27FC236}">
                <a16:creationId xmlns:a16="http://schemas.microsoft.com/office/drawing/2014/main" id="{9BC42F12-A452-47EA-8F24-F5714D5AAD40}"/>
              </a:ext>
            </a:extLst>
          </p:cNvPr>
          <p:cNvSpPr txBox="1"/>
          <p:nvPr/>
        </p:nvSpPr>
        <p:spPr>
          <a:xfrm>
            <a:off x="4060372" y="3994666"/>
            <a:ext cx="2198914" cy="369332"/>
          </a:xfrm>
          <a:prstGeom prst="rect">
            <a:avLst/>
          </a:prstGeom>
          <a:noFill/>
          <a:effectLst>
            <a:glow rad="63500">
              <a:srgbClr val="FF0000">
                <a:alpha val="40000"/>
              </a:srgbClr>
            </a:glow>
          </a:effectLst>
        </p:spPr>
        <p:txBody>
          <a:bodyPr wrap="square" rtlCol="0">
            <a:spAutoFit/>
          </a:bodyPr>
          <a:lstStyle/>
          <a:p>
            <a:r>
              <a:rPr lang="en-AU" b="1" dirty="0">
                <a:effectLst/>
              </a:rPr>
              <a:t>Longwarry, Vic.</a:t>
            </a:r>
          </a:p>
        </p:txBody>
      </p:sp>
      <p:sp>
        <p:nvSpPr>
          <p:cNvPr id="24" name="Rectangle 23">
            <a:extLst>
              <a:ext uri="{FF2B5EF4-FFF2-40B4-BE49-F238E27FC236}">
                <a16:creationId xmlns:a16="http://schemas.microsoft.com/office/drawing/2014/main" id="{9BD9176A-FDDC-4DC2-9449-117789D73CEF}"/>
              </a:ext>
            </a:extLst>
          </p:cNvPr>
          <p:cNvSpPr/>
          <p:nvPr/>
        </p:nvSpPr>
        <p:spPr>
          <a:xfrm>
            <a:off x="6905471" y="4591294"/>
            <a:ext cx="1539011" cy="369332"/>
          </a:xfrm>
          <a:prstGeom prst="rect">
            <a:avLst/>
          </a:prstGeom>
        </p:spPr>
        <p:txBody>
          <a:bodyPr wrap="none">
            <a:spAutoFit/>
          </a:bodyPr>
          <a:lstStyle/>
          <a:p>
            <a:r>
              <a:rPr lang="en-AU" b="1" dirty="0"/>
              <a:t>Traralgon, Vic.</a:t>
            </a:r>
          </a:p>
        </p:txBody>
      </p:sp>
      <p:sp>
        <p:nvSpPr>
          <p:cNvPr id="14" name="Arrow: Chevron 13">
            <a:extLst>
              <a:ext uri="{FF2B5EF4-FFF2-40B4-BE49-F238E27FC236}">
                <a16:creationId xmlns:a16="http://schemas.microsoft.com/office/drawing/2014/main" id="{B4C9FA39-4779-4B13-B742-918975C60E3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23_PARA_A">
            <a:hlinkClick r:id="" action="ppaction://media"/>
            <a:extLst>
              <a:ext uri="{FF2B5EF4-FFF2-40B4-BE49-F238E27FC236}">
                <a16:creationId xmlns:a16="http://schemas.microsoft.com/office/drawing/2014/main" id="{D6D007FD-A307-4902-A8B3-1B67F85B2B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12651" y="0"/>
            <a:ext cx="609600" cy="609600"/>
          </a:xfrm>
          <a:prstGeom prst="rect">
            <a:avLst/>
          </a:prstGeom>
        </p:spPr>
      </p:pic>
      <p:pic>
        <p:nvPicPr>
          <p:cNvPr id="3" name="TAC_MOD3_SNIP3_SLIDE_23_PARA_B">
            <a:hlinkClick r:id="" action="ppaction://media"/>
            <a:extLst>
              <a:ext uri="{FF2B5EF4-FFF2-40B4-BE49-F238E27FC236}">
                <a16:creationId xmlns:a16="http://schemas.microsoft.com/office/drawing/2014/main" id="{05573935-B0D6-4251-A85F-5286B21D78C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12651" y="773472"/>
            <a:ext cx="609600" cy="609600"/>
          </a:xfrm>
          <a:prstGeom prst="rect">
            <a:avLst/>
          </a:prstGeom>
        </p:spPr>
      </p:pic>
      <p:pic>
        <p:nvPicPr>
          <p:cNvPr id="5" name="TAC_MOD3_SNIP3_SLIDE_23_PARA_C">
            <a:hlinkClick r:id="" action="ppaction://media"/>
            <a:extLst>
              <a:ext uri="{FF2B5EF4-FFF2-40B4-BE49-F238E27FC236}">
                <a16:creationId xmlns:a16="http://schemas.microsoft.com/office/drawing/2014/main" id="{669E3789-733A-4FCB-A745-B3831CF42DBC}"/>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412651" y="1549592"/>
            <a:ext cx="609600" cy="609600"/>
          </a:xfrm>
          <a:prstGeom prst="rect">
            <a:avLst/>
          </a:prstGeom>
        </p:spPr>
      </p:pic>
    </p:spTree>
    <p:extLst>
      <p:ext uri="{BB962C8B-B14F-4D97-AF65-F5344CB8AC3E}">
        <p14:creationId xmlns:p14="http://schemas.microsoft.com/office/powerpoint/2010/main" val="191698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par>
                                <p:cTn id="14" presetID="1" presetClass="mediacall" presetSubtype="0" fill="hold" nodeType="withEffect">
                                  <p:stCondLst>
                                    <p:cond delay="1000"/>
                                  </p:stCondLst>
                                  <p:childTnLst>
                                    <p:cmd type="call" cmd="playFrom(0.0)">
                                      <p:cBhvr>
                                        <p:cTn id="15" dur="23135" fill="hold"/>
                                        <p:tgtEl>
                                          <p:spTgt spid="2"/>
                                        </p:tgtEl>
                                      </p:cBhvr>
                                    </p:cmd>
                                  </p:childTnLst>
                                </p:cTn>
                              </p:par>
                            </p:childTnLst>
                          </p:cTn>
                        </p:par>
                        <p:par>
                          <p:cTn id="16" fill="hold">
                            <p:stCondLst>
                              <p:cond delay="24135"/>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fade">
                                      <p:cBhvr>
                                        <p:cTn id="26" dur="500"/>
                                        <p:tgtEl>
                                          <p:spTgt spid="18">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15180" fill="hold"/>
                                        <p:tgtEl>
                                          <p:spTgt spid="3"/>
                                        </p:tgtEl>
                                      </p:cBhvr>
                                    </p:cmd>
                                  </p:childTnLst>
                                </p:cTn>
                              </p:par>
                            </p:childTnLst>
                          </p:cTn>
                        </p:par>
                        <p:par>
                          <p:cTn id="32" fill="hold">
                            <p:stCondLst>
                              <p:cond delay="16180"/>
                            </p:stCondLst>
                            <p:childTnLst>
                              <p:par>
                                <p:cTn id="33" presetID="3" presetClass="mediacall" presetSubtype="0" fill="hold" nodeType="afterEffect">
                                  <p:stCondLst>
                                    <p:cond delay="500"/>
                                  </p:stCondLst>
                                  <p:childTnLst>
                                    <p:cmd type="call" cmd="stop">
                                      <p:cBhvr>
                                        <p:cTn id="34" dur="1" fill="hold"/>
                                        <p:tgtEl>
                                          <p:spTgt spid="3"/>
                                        </p:tgtEl>
                                      </p:cBhvr>
                                    </p:cmd>
                                  </p:childTnLst>
                                </p:cTn>
                              </p:par>
                              <p:par>
                                <p:cTn id="35" presetID="10" presetClass="entr" presetSubtype="0" fill="hold" grpId="2" nodeType="withEffect">
                                  <p:stCondLst>
                                    <p:cond delay="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fade">
                                      <p:cBhvr>
                                        <p:cTn id="42" dur="500"/>
                                        <p:tgtEl>
                                          <p:spTgt spid="18">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12467" fill="hold"/>
                                        <p:tgtEl>
                                          <p:spTgt spid="5"/>
                                        </p:tgtEl>
                                      </p:cBhvr>
                                    </p:cmd>
                                  </p:childTnLst>
                                </p:cTn>
                              </p:par>
                            </p:childTnLst>
                          </p:cTn>
                        </p:par>
                        <p:par>
                          <p:cTn id="48" fill="hold">
                            <p:stCondLst>
                              <p:cond delay="13467"/>
                            </p:stCondLst>
                            <p:childTnLst>
                              <p:par>
                                <p:cTn id="49" presetID="3" presetClass="mediacall" presetSubtype="0" fill="hold" nodeType="afterEffect">
                                  <p:stCondLst>
                                    <p:cond delay="500"/>
                                  </p:stCondLst>
                                  <p:childTnLst>
                                    <p:cmd type="call" cmd="stop">
                                      <p:cBhvr>
                                        <p:cTn id="50" dur="1" fill="hold"/>
                                        <p:tgtEl>
                                          <p:spTgt spid="5"/>
                                        </p:tgtEl>
                                      </p:cBhvr>
                                    </p:cmd>
                                  </p:childTnLst>
                                </p:cTn>
                              </p:par>
                              <p:par>
                                <p:cTn id="51" presetID="10" presetClass="entr" presetSubtype="0" fill="hold" grpId="4" nodeType="withEffect">
                                  <p:stCondLst>
                                    <p:cond delay="50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audio>
              <p:cMediaNode vol="80000">
                <p:cTn id="55" fill="hold" display="0">
                  <p:stCondLst>
                    <p:cond delay="indefinite"/>
                  </p:stCondLst>
                  <p:endCondLst>
                    <p:cond evt="onStopAudio" delay="0">
                      <p:tgtEl>
                        <p:sldTgt/>
                      </p:tgtEl>
                    </p:cond>
                  </p:endCondLst>
                </p:cTn>
                <p:tgtEl>
                  <p:spTgt spid="3"/>
                </p:tgtEl>
              </p:cMediaNode>
            </p:audio>
            <p:audio>
              <p:cMediaNode vol="80000">
                <p:cTn id="56" fill="hold" display="0">
                  <p:stCondLst>
                    <p:cond delay="indefinite"/>
                  </p:stCondLst>
                  <p:endCondLst>
                    <p:cond evt="onStopAudio" delay="0">
                      <p:tgtEl>
                        <p:sldTgt/>
                      </p:tgtEl>
                    </p:cond>
                  </p:endCondLst>
                </p:cTn>
                <p:tgtEl>
                  <p:spTgt spid="5"/>
                </p:tgtEl>
              </p:cMediaNode>
            </p:audio>
          </p:childTnLst>
        </p:cTn>
      </p:par>
    </p:tnLst>
    <p:bldLst>
      <p:bldP spid="21" grpId="0" build="p"/>
      <p:bldP spid="14" grpId="0" animBg="1"/>
      <p:bldP spid="14" grpId="1" animBg="1"/>
      <p:bldP spid="14" grpId="2" animBg="1"/>
      <p:bldP spid="14" grpId="3" animBg="1"/>
      <p:bldP spid="14" grpId="4"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084F556-4678-43BC-BFD5-687DE2BC7753}"/>
              </a:ext>
            </a:extLst>
          </p:cNvPr>
          <p:cNvSpPr>
            <a:spLocks noGrp="1"/>
          </p:cNvSpPr>
          <p:nvPr>
            <p:ph type="title"/>
          </p:nvPr>
        </p:nvSpPr>
        <p:spPr/>
        <p:txBody>
          <a:bodyPr/>
          <a:lstStyle/>
          <a:p>
            <a:r>
              <a:rPr lang="en-AU" dirty="0"/>
              <a:t>A zero KPI</a:t>
            </a:r>
          </a:p>
        </p:txBody>
      </p:sp>
      <p:sp>
        <p:nvSpPr>
          <p:cNvPr id="4" name="Footer Placeholder 3">
            <a:extLst>
              <a:ext uri="{FF2B5EF4-FFF2-40B4-BE49-F238E27FC236}">
                <a16:creationId xmlns:a16="http://schemas.microsoft.com/office/drawing/2014/main" id="{65AEE9CE-192E-4773-9F51-3C58A0AA7E71}"/>
              </a:ext>
            </a:extLst>
          </p:cNvPr>
          <p:cNvSpPr>
            <a:spLocks noGrp="1"/>
          </p:cNvSpPr>
          <p:nvPr>
            <p:ph type="ftr" sz="quarter" idx="10"/>
          </p:nvPr>
        </p:nvSpPr>
        <p:spPr/>
        <p:txBody>
          <a:bodyPr/>
          <a:lstStyle/>
          <a:p>
            <a:r>
              <a:rPr lang="en-US"/>
              <a:t>Module 3, Snippet 3</a:t>
            </a:r>
            <a:endParaRPr lang="en-US" dirty="0"/>
          </a:p>
        </p:txBody>
      </p:sp>
      <p:sp>
        <p:nvSpPr>
          <p:cNvPr id="11" name="Text Placeholder 10">
            <a:extLst>
              <a:ext uri="{FF2B5EF4-FFF2-40B4-BE49-F238E27FC236}">
                <a16:creationId xmlns:a16="http://schemas.microsoft.com/office/drawing/2014/main" id="{B91FC496-8C5B-49D1-A0F0-6B8156BC9638}"/>
              </a:ext>
            </a:extLst>
          </p:cNvPr>
          <p:cNvSpPr>
            <a:spLocks noGrp="1"/>
          </p:cNvSpPr>
          <p:nvPr>
            <p:ph type="body" sz="quarter" idx="15"/>
          </p:nvPr>
        </p:nvSpPr>
        <p:spPr/>
        <p:txBody>
          <a:bodyPr/>
          <a:lstStyle/>
          <a:p>
            <a:r>
              <a:rPr lang="en-AU" dirty="0"/>
              <a:t>Source: VicRoads</a:t>
            </a:r>
          </a:p>
        </p:txBody>
      </p:sp>
      <p:sp>
        <p:nvSpPr>
          <p:cNvPr id="8" name="Slide Number Placeholder 7">
            <a:extLst>
              <a:ext uri="{FF2B5EF4-FFF2-40B4-BE49-F238E27FC236}">
                <a16:creationId xmlns:a16="http://schemas.microsoft.com/office/drawing/2014/main" id="{90B2C450-B27F-45B3-96F2-1B4982CF0682}"/>
              </a:ext>
            </a:extLst>
          </p:cNvPr>
          <p:cNvSpPr>
            <a:spLocks noGrp="1"/>
          </p:cNvSpPr>
          <p:nvPr>
            <p:ph type="sldNum" sz="quarter" idx="11"/>
          </p:nvPr>
        </p:nvSpPr>
        <p:spPr/>
        <p:txBody>
          <a:bodyPr/>
          <a:lstStyle/>
          <a:p>
            <a:fld id="{A9D36E53-D99A-0F41-B3E8-EF235B9A2E23}" type="slidenum">
              <a:rPr lang="en-US" smtClean="0"/>
              <a:pPr/>
              <a:t>24</a:t>
            </a:fld>
            <a:endParaRPr lang="en-US" dirty="0"/>
          </a:p>
        </p:txBody>
      </p:sp>
      <p:pic>
        <p:nvPicPr>
          <p:cNvPr id="5" name="Picture Placeholder 4">
            <a:extLst>
              <a:ext uri="{FF2B5EF4-FFF2-40B4-BE49-F238E27FC236}">
                <a16:creationId xmlns:a16="http://schemas.microsoft.com/office/drawing/2014/main" id="{B4FD74A5-9D56-4749-ADC1-57F0023620FA}"/>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l="71" r="71"/>
          <a:stretch>
            <a:fillRect/>
          </a:stretch>
        </p:blipFill>
        <p:spPr>
          <a:prstGeom prst="rect">
            <a:avLst/>
          </a:prstGeom>
        </p:spPr>
      </p:pic>
      <p:sp>
        <p:nvSpPr>
          <p:cNvPr id="10" name="Rectangle 9">
            <a:extLst>
              <a:ext uri="{FF2B5EF4-FFF2-40B4-BE49-F238E27FC236}">
                <a16:creationId xmlns:a16="http://schemas.microsoft.com/office/drawing/2014/main" id="{DCB19C32-DE19-4095-98B4-54322F350439}"/>
              </a:ext>
            </a:extLst>
          </p:cNvPr>
          <p:cNvSpPr/>
          <p:nvPr/>
        </p:nvSpPr>
        <p:spPr>
          <a:xfrm>
            <a:off x="1687285" y="1752600"/>
            <a:ext cx="402771" cy="3546266"/>
          </a:xfrm>
          <a:prstGeom prst="rect">
            <a:avLst/>
          </a:prstGeom>
          <a:solidFill>
            <a:srgbClr val="01A0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solidFill>
                  <a:schemeClr val="bg1">
                    <a:alpha val="50000"/>
                  </a:schemeClr>
                </a:solidFill>
              </a:rPr>
              <a:t>SSRIP 1</a:t>
            </a:r>
          </a:p>
        </p:txBody>
      </p:sp>
      <p:sp>
        <p:nvSpPr>
          <p:cNvPr id="12" name="Rectangle 11">
            <a:extLst>
              <a:ext uri="{FF2B5EF4-FFF2-40B4-BE49-F238E27FC236}">
                <a16:creationId xmlns:a16="http://schemas.microsoft.com/office/drawing/2014/main" id="{6CCE2DD4-7898-4036-99F1-413FA196F924}"/>
              </a:ext>
            </a:extLst>
          </p:cNvPr>
          <p:cNvSpPr/>
          <p:nvPr/>
        </p:nvSpPr>
        <p:spPr>
          <a:xfrm>
            <a:off x="2133597" y="1752600"/>
            <a:ext cx="217717" cy="3546266"/>
          </a:xfrm>
          <a:prstGeom prst="rect">
            <a:avLst/>
          </a:prstGeom>
          <a:solidFill>
            <a:srgbClr val="01A0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solidFill>
                  <a:schemeClr val="bg1">
                    <a:alpha val="50000"/>
                  </a:schemeClr>
                </a:solidFill>
              </a:rPr>
              <a:t>SSRIP 2</a:t>
            </a:r>
          </a:p>
        </p:txBody>
      </p:sp>
      <p:sp>
        <p:nvSpPr>
          <p:cNvPr id="13" name="Rectangle 12">
            <a:extLst>
              <a:ext uri="{FF2B5EF4-FFF2-40B4-BE49-F238E27FC236}">
                <a16:creationId xmlns:a16="http://schemas.microsoft.com/office/drawing/2014/main" id="{95C2ABF0-860F-4563-A9ED-43E943F9126B}"/>
              </a:ext>
            </a:extLst>
          </p:cNvPr>
          <p:cNvSpPr/>
          <p:nvPr/>
        </p:nvSpPr>
        <p:spPr>
          <a:xfrm>
            <a:off x="2398939" y="1752600"/>
            <a:ext cx="432000" cy="3546266"/>
          </a:xfrm>
          <a:prstGeom prst="rect">
            <a:avLst/>
          </a:prstGeom>
          <a:solidFill>
            <a:srgbClr val="01A0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solidFill>
                  <a:schemeClr val="bg1">
                    <a:alpha val="50000"/>
                  </a:schemeClr>
                </a:solidFill>
              </a:rPr>
              <a:t>SSRIP 3</a:t>
            </a:r>
          </a:p>
        </p:txBody>
      </p:sp>
      <p:sp>
        <p:nvSpPr>
          <p:cNvPr id="14" name="Rectangle 13">
            <a:extLst>
              <a:ext uri="{FF2B5EF4-FFF2-40B4-BE49-F238E27FC236}">
                <a16:creationId xmlns:a16="http://schemas.microsoft.com/office/drawing/2014/main" id="{632A1DB7-81F8-46DA-AFFD-2CB067E7CE73}"/>
              </a:ext>
            </a:extLst>
          </p:cNvPr>
          <p:cNvSpPr/>
          <p:nvPr/>
        </p:nvSpPr>
        <p:spPr>
          <a:xfrm>
            <a:off x="2878563" y="1752600"/>
            <a:ext cx="468000" cy="3546266"/>
          </a:xfrm>
          <a:prstGeom prst="rect">
            <a:avLst/>
          </a:prstGeom>
          <a:solidFill>
            <a:srgbClr val="01A0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solidFill>
                  <a:schemeClr val="bg1">
                    <a:alpha val="50000"/>
                  </a:schemeClr>
                </a:solidFill>
              </a:rPr>
              <a:t>SSRIP 4</a:t>
            </a:r>
          </a:p>
        </p:txBody>
      </p:sp>
      <p:sp>
        <p:nvSpPr>
          <p:cNvPr id="15" name="Rectangle 14">
            <a:extLst>
              <a:ext uri="{FF2B5EF4-FFF2-40B4-BE49-F238E27FC236}">
                <a16:creationId xmlns:a16="http://schemas.microsoft.com/office/drawing/2014/main" id="{64D3906E-7BF7-445E-A4E2-6E99C219A506}"/>
              </a:ext>
            </a:extLst>
          </p:cNvPr>
          <p:cNvSpPr/>
          <p:nvPr/>
        </p:nvSpPr>
        <p:spPr>
          <a:xfrm>
            <a:off x="3394187" y="1752600"/>
            <a:ext cx="459356" cy="3546266"/>
          </a:xfrm>
          <a:prstGeom prst="rect">
            <a:avLst/>
          </a:prstGeom>
          <a:solidFill>
            <a:srgbClr val="01A0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solidFill>
                  <a:schemeClr val="bg1">
                    <a:alpha val="50000"/>
                  </a:schemeClr>
                </a:solidFill>
              </a:rPr>
              <a:t>TZAP</a:t>
            </a:r>
          </a:p>
        </p:txBody>
      </p:sp>
      <p:sp>
        <p:nvSpPr>
          <p:cNvPr id="17" name="TextBox 16">
            <a:extLst>
              <a:ext uri="{FF2B5EF4-FFF2-40B4-BE49-F238E27FC236}">
                <a16:creationId xmlns:a16="http://schemas.microsoft.com/office/drawing/2014/main" id="{21675F5E-7B71-4192-BB8C-2ED89AD29CA3}"/>
              </a:ext>
            </a:extLst>
          </p:cNvPr>
          <p:cNvSpPr txBox="1"/>
          <p:nvPr/>
        </p:nvSpPr>
        <p:spPr>
          <a:xfrm>
            <a:off x="4359300" y="2144171"/>
            <a:ext cx="2809708" cy="954107"/>
          </a:xfrm>
          <a:prstGeom prst="rect">
            <a:avLst/>
          </a:prstGeom>
          <a:noFill/>
        </p:spPr>
        <p:txBody>
          <a:bodyPr wrap="square" rtlCol="0">
            <a:spAutoFit/>
          </a:bodyPr>
          <a:lstStyle/>
          <a:p>
            <a:pPr algn="ctr"/>
            <a:r>
              <a:rPr lang="en-AU" sz="2800" b="1" dirty="0">
                <a:solidFill>
                  <a:srgbClr val="01A0DF"/>
                </a:solidFill>
              </a:rPr>
              <a:t>Step-change (transformation)</a:t>
            </a:r>
          </a:p>
        </p:txBody>
      </p:sp>
      <p:cxnSp>
        <p:nvCxnSpPr>
          <p:cNvPr id="18" name="Straight Arrow Connector 17">
            <a:extLst>
              <a:ext uri="{FF2B5EF4-FFF2-40B4-BE49-F238E27FC236}">
                <a16:creationId xmlns:a16="http://schemas.microsoft.com/office/drawing/2014/main" id="{6629E477-E493-41D3-AF86-3452540AA712}"/>
              </a:ext>
            </a:extLst>
          </p:cNvPr>
          <p:cNvCxnSpPr>
            <a:cxnSpLocks/>
          </p:cNvCxnSpPr>
          <p:nvPr/>
        </p:nvCxnSpPr>
        <p:spPr>
          <a:xfrm flipH="1" flipV="1">
            <a:off x="3714752" y="2035630"/>
            <a:ext cx="781048" cy="620484"/>
          </a:xfrm>
          <a:prstGeom prst="straightConnector1">
            <a:avLst/>
          </a:prstGeom>
          <a:ln w="76200">
            <a:solidFill>
              <a:srgbClr val="01A0DF"/>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DE4877-13F4-49D1-B0E2-CE175F35DC2A}"/>
              </a:ext>
            </a:extLst>
          </p:cNvPr>
          <p:cNvCxnSpPr>
            <a:cxnSpLocks/>
          </p:cNvCxnSpPr>
          <p:nvPr/>
        </p:nvCxnSpPr>
        <p:spPr>
          <a:xfrm flipH="1">
            <a:off x="3970566" y="3044315"/>
            <a:ext cx="525234" cy="1418828"/>
          </a:xfrm>
          <a:prstGeom prst="straightConnector1">
            <a:avLst/>
          </a:prstGeom>
          <a:ln w="76200">
            <a:solidFill>
              <a:srgbClr val="01A0DF"/>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8F0EE1FE-855D-4276-A555-D14775C9CE3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24_PARA_A">
            <a:hlinkClick r:id="" action="ppaction://media"/>
            <a:extLst>
              <a:ext uri="{FF2B5EF4-FFF2-40B4-BE49-F238E27FC236}">
                <a16:creationId xmlns:a16="http://schemas.microsoft.com/office/drawing/2014/main" id="{93944752-D12D-4331-A820-4A6079C788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01845" y="0"/>
            <a:ext cx="609600" cy="609600"/>
          </a:xfrm>
          <a:prstGeom prst="rect">
            <a:avLst/>
          </a:prstGeom>
        </p:spPr>
      </p:pic>
      <p:pic>
        <p:nvPicPr>
          <p:cNvPr id="3" name="TAC_MOD3_SNIP3_SLIDE_24_PARA_B">
            <a:hlinkClick r:id="" action="ppaction://media"/>
            <a:extLst>
              <a:ext uri="{FF2B5EF4-FFF2-40B4-BE49-F238E27FC236}">
                <a16:creationId xmlns:a16="http://schemas.microsoft.com/office/drawing/2014/main" id="{094BF529-29F6-4CCB-B920-FAB5BA31536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401845" y="773472"/>
            <a:ext cx="609600" cy="609600"/>
          </a:xfrm>
          <a:prstGeom prst="rect">
            <a:avLst/>
          </a:prstGeom>
        </p:spPr>
      </p:pic>
    </p:spTree>
    <p:extLst>
      <p:ext uri="{BB962C8B-B14F-4D97-AF65-F5344CB8AC3E}">
        <p14:creationId xmlns:p14="http://schemas.microsoft.com/office/powerpoint/2010/main" val="330842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3814" fill="hold"/>
                                        <p:tgtEl>
                                          <p:spTgt spid="2"/>
                                        </p:tgtEl>
                                      </p:cBhvr>
                                    </p:cmd>
                                  </p:childTnLst>
                                </p:cTn>
                              </p:par>
                            </p:childTnLst>
                          </p:cTn>
                        </p:par>
                        <p:par>
                          <p:cTn id="7" fill="hold">
                            <p:stCondLst>
                              <p:cond delay="24814"/>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xit" presetSubtype="0" fill="hold" grpId="1"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 presetClass="mediacall" presetSubtype="0" fill="hold" nodeType="withEffect">
                                  <p:stCondLst>
                                    <p:cond delay="1000"/>
                                  </p:stCondLst>
                                  <p:childTnLst>
                                    <p:cmd type="call" cmd="playFrom(0.0)">
                                      <p:cBhvr>
                                        <p:cTn id="28" dur="12285" fill="hold"/>
                                        <p:tgtEl>
                                          <p:spTgt spid="3"/>
                                        </p:tgtEl>
                                      </p:cBhvr>
                                    </p:cmd>
                                  </p:childTnLst>
                                </p:cTn>
                              </p:par>
                            </p:childTnLst>
                          </p:cTn>
                        </p:par>
                        <p:par>
                          <p:cTn id="29" fill="hold">
                            <p:stCondLst>
                              <p:cond delay="13285"/>
                            </p:stCondLst>
                            <p:childTnLst>
                              <p:par>
                                <p:cTn id="30" presetID="3" presetClass="mediacall" presetSubtype="0" fill="hold" nodeType="afterEffect">
                                  <p:stCondLst>
                                    <p:cond delay="500"/>
                                  </p:stCondLst>
                                  <p:childTnLst>
                                    <p:cmd type="call" cmd="stop">
                                      <p:cBhvr>
                                        <p:cTn id="31" dur="1" fill="hold"/>
                                        <p:tgtEl>
                                          <p:spTgt spid="3"/>
                                        </p:tgtEl>
                                      </p:cBhvr>
                                    </p:cmd>
                                  </p:childTnLst>
                                </p:cTn>
                              </p:par>
                              <p:par>
                                <p:cTn id="32" presetID="10" presetClass="entr" presetSubtype="0" fill="hold" grpId="2" nodeType="withEffect">
                                  <p:stCondLst>
                                    <p:cond delay="5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7" grpId="0"/>
      <p:bldP spid="16" grpId="0" animBg="1"/>
      <p:bldP spid="16" grpId="1" animBg="1"/>
      <p:bldP spid="16"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A545C5-7FA0-4AE8-B84B-50ED7FAC08D2}"/>
              </a:ext>
            </a:extLst>
          </p:cNvPr>
          <p:cNvSpPr>
            <a:spLocks noGrp="1"/>
          </p:cNvSpPr>
          <p:nvPr>
            <p:ph type="body" sz="quarter" idx="10"/>
          </p:nvPr>
        </p:nvSpPr>
        <p:spPr/>
        <p:txBody>
          <a:bodyPr/>
          <a:lstStyle/>
          <a:p>
            <a:r>
              <a:rPr lang="en-AU" dirty="0"/>
              <a:t>Supporting treatments</a:t>
            </a:r>
          </a:p>
        </p:txBody>
      </p:sp>
      <p:sp>
        <p:nvSpPr>
          <p:cNvPr id="6" name="Slide Number Placeholder 5">
            <a:extLst>
              <a:ext uri="{FF2B5EF4-FFF2-40B4-BE49-F238E27FC236}">
                <a16:creationId xmlns:a16="http://schemas.microsoft.com/office/drawing/2014/main" id="{B4908175-45AF-4025-B957-76006A8EACB1}"/>
              </a:ext>
            </a:extLst>
          </p:cNvPr>
          <p:cNvSpPr>
            <a:spLocks noGrp="1"/>
          </p:cNvSpPr>
          <p:nvPr>
            <p:ph type="sldNum" sz="quarter" idx="11"/>
          </p:nvPr>
        </p:nvSpPr>
        <p:spPr/>
        <p:txBody>
          <a:bodyPr/>
          <a:lstStyle/>
          <a:p>
            <a:fld id="{A9D36E53-D99A-0F41-B3E8-EF235B9A2E23}" type="slidenum">
              <a:rPr lang="en-US" smtClean="0"/>
              <a:pPr/>
              <a:t>25</a:t>
            </a:fld>
            <a:endParaRPr lang="en-US" dirty="0"/>
          </a:p>
        </p:txBody>
      </p:sp>
      <p:sp>
        <p:nvSpPr>
          <p:cNvPr id="3" name="Footer Placeholder 2">
            <a:extLst>
              <a:ext uri="{FF2B5EF4-FFF2-40B4-BE49-F238E27FC236}">
                <a16:creationId xmlns:a16="http://schemas.microsoft.com/office/drawing/2014/main" id="{ABF7B969-4249-4CB9-91A0-E29268D4272D}"/>
              </a:ext>
            </a:extLst>
          </p:cNvPr>
          <p:cNvSpPr>
            <a:spLocks noGrp="1"/>
          </p:cNvSpPr>
          <p:nvPr>
            <p:ph type="ftr" sz="quarter" idx="12"/>
          </p:nvPr>
        </p:nvSpPr>
        <p:spPr/>
        <p:txBody>
          <a:bodyPr/>
          <a:lstStyle/>
          <a:p>
            <a:r>
              <a:rPr lang="en-US"/>
              <a:t>Module 3, Snippet 3</a:t>
            </a:r>
            <a:endParaRPr lang="en-US" dirty="0"/>
          </a:p>
        </p:txBody>
      </p:sp>
      <p:pic>
        <p:nvPicPr>
          <p:cNvPr id="4" name="TAC_MOD3_SNIP3_SLIDE_25_PARA_A">
            <a:hlinkClick r:id="" action="ppaction://media"/>
            <a:extLst>
              <a:ext uri="{FF2B5EF4-FFF2-40B4-BE49-F238E27FC236}">
                <a16:creationId xmlns:a16="http://schemas.microsoft.com/office/drawing/2014/main" id="{2FC39F67-B05E-48F9-A5D3-F83DF273ED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3848" y="0"/>
            <a:ext cx="609600" cy="609600"/>
          </a:xfrm>
          <a:prstGeom prst="rect">
            <a:avLst/>
          </a:prstGeom>
        </p:spPr>
      </p:pic>
    </p:spTree>
    <p:extLst>
      <p:ext uri="{BB962C8B-B14F-4D97-AF65-F5344CB8AC3E}">
        <p14:creationId xmlns:p14="http://schemas.microsoft.com/office/powerpoint/2010/main" val="3060171571"/>
      </p:ext>
    </p:extLst>
  </p:cSld>
  <p:clrMapOvr>
    <a:masterClrMapping/>
  </p:clrMapOvr>
  <mc:AlternateContent xmlns:mc="http://schemas.openxmlformats.org/markup-compatibility/2006" xmlns:p14="http://schemas.microsoft.com/office/powerpoint/2010/main">
    <mc:Choice Requires="p14">
      <p:transition spd="med" p14:dur="700" advTm="14690">
        <p:fade/>
      </p:transition>
    </mc:Choice>
    <mc:Fallback xmlns="">
      <p:transition spd="med" advTm="146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693" fill="hold"/>
                                        <p:tgtEl>
                                          <p:spTgt spid="4"/>
                                        </p:tgtEl>
                                      </p:cBhvr>
                                    </p:cmd>
                                  </p:childTnLst>
                                </p:cTn>
                              </p:par>
                            </p:childTnLst>
                          </p:cTn>
                        </p:par>
                        <p:par>
                          <p:cTn id="7" fill="hold">
                            <p:stCondLst>
                              <p:cond delay="14693"/>
                            </p:stCondLst>
                            <p:childTnLst>
                              <p:par>
                                <p:cTn id="8" presetID="3" presetClass="mediacall" presetSubtype="0" fill="hold" nodeType="afterEffect">
                                  <p:stCondLst>
                                    <p:cond delay="0"/>
                                  </p:stCondLst>
                                  <p:childTnLst>
                                    <p:cmd type="call" cmd="stop">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7DA09A-6154-45CC-808A-6950B5D78C2B}"/>
              </a:ext>
            </a:extLst>
          </p:cNvPr>
          <p:cNvSpPr>
            <a:spLocks noGrp="1"/>
          </p:cNvSpPr>
          <p:nvPr>
            <p:ph idx="1"/>
          </p:nvPr>
        </p:nvSpPr>
        <p:spPr/>
        <p:txBody>
          <a:bodyPr/>
          <a:lstStyle/>
          <a:p>
            <a:pPr marL="285750" indent="-285750">
              <a:buFont typeface="Arial" panose="020B0604020202020204" pitchFamily="34" charset="0"/>
              <a:buChar char="•"/>
            </a:pPr>
            <a:r>
              <a:rPr lang="en-AU" dirty="0"/>
              <a:t>Sealed shoulders with edge line audio tactile line marking (ATLM)</a:t>
            </a:r>
          </a:p>
          <a:p>
            <a:pPr marL="285750" indent="-285750">
              <a:buFont typeface="Arial" panose="020B0604020202020204" pitchFamily="34" charset="0"/>
              <a:buChar char="•"/>
            </a:pPr>
            <a:r>
              <a:rPr lang="en-AU" dirty="0"/>
              <a:t>Wide centrelines and centreline ATLM</a:t>
            </a:r>
          </a:p>
          <a:p>
            <a:pPr marL="285750" indent="-285750">
              <a:buFont typeface="Arial" panose="020B0604020202020204" pitchFamily="34" charset="0"/>
              <a:buChar char="•"/>
            </a:pPr>
            <a:r>
              <a:rPr lang="en-AU" dirty="0"/>
              <a:t>High quality, well maintained run off areas</a:t>
            </a:r>
          </a:p>
        </p:txBody>
      </p:sp>
      <p:sp>
        <p:nvSpPr>
          <p:cNvPr id="3" name="Title 2">
            <a:extLst>
              <a:ext uri="{FF2B5EF4-FFF2-40B4-BE49-F238E27FC236}">
                <a16:creationId xmlns:a16="http://schemas.microsoft.com/office/drawing/2014/main" id="{D54D5B72-FC53-4DD7-9CBA-BE0995B1D66F}"/>
              </a:ext>
            </a:extLst>
          </p:cNvPr>
          <p:cNvSpPr>
            <a:spLocks noGrp="1"/>
          </p:cNvSpPr>
          <p:nvPr>
            <p:ph type="title"/>
          </p:nvPr>
        </p:nvSpPr>
        <p:spPr/>
        <p:txBody>
          <a:bodyPr/>
          <a:lstStyle/>
          <a:p>
            <a:r>
              <a:rPr lang="en-AU" dirty="0"/>
              <a:t>Supporting treatments</a:t>
            </a:r>
          </a:p>
        </p:txBody>
      </p:sp>
      <p:pic>
        <p:nvPicPr>
          <p:cNvPr id="13" name="Picture Placeholder 12" descr="A car driving down a dirt road&#10;&#10;Description automatically generated">
            <a:extLst>
              <a:ext uri="{FF2B5EF4-FFF2-40B4-BE49-F238E27FC236}">
                <a16:creationId xmlns:a16="http://schemas.microsoft.com/office/drawing/2014/main" id="{0051856E-3D54-4442-9EF2-8294DF6345EC}"/>
              </a:ext>
            </a:extLst>
          </p:cNvPr>
          <p:cNvPicPr>
            <a:picLocks noGrp="1" noChangeAspect="1"/>
          </p:cNvPicPr>
          <p:nvPr>
            <p:ph type="pic" sz="quarter" idx="12"/>
          </p:nvPr>
        </p:nvPicPr>
        <p:blipFill rotWithShape="1">
          <a:blip r:embed="rId9" cstate="screen">
            <a:extLst>
              <a:ext uri="{28A0092B-C50C-407E-A947-70E740481C1C}">
                <a14:useLocalDpi xmlns:a14="http://schemas.microsoft.com/office/drawing/2010/main"/>
              </a:ext>
            </a:extLst>
          </a:blip>
          <a:srcRect/>
          <a:stretch/>
        </p:blipFill>
        <p:spPr>
          <a:xfrm>
            <a:off x="628649" y="2976127"/>
            <a:ext cx="2520000" cy="2935174"/>
          </a:xfrm>
        </p:spPr>
      </p:pic>
      <p:sp>
        <p:nvSpPr>
          <p:cNvPr id="7" name="Text Placeholder 6">
            <a:extLst>
              <a:ext uri="{FF2B5EF4-FFF2-40B4-BE49-F238E27FC236}">
                <a16:creationId xmlns:a16="http://schemas.microsoft.com/office/drawing/2014/main" id="{3BC1C1CB-610F-4BA4-AA6B-651177B43D1D}"/>
              </a:ext>
            </a:extLst>
          </p:cNvPr>
          <p:cNvSpPr>
            <a:spLocks noGrp="1"/>
          </p:cNvSpPr>
          <p:nvPr>
            <p:ph type="body" sz="quarter" idx="15"/>
          </p:nvPr>
        </p:nvSpPr>
        <p:spPr/>
        <p:txBody>
          <a:bodyPr/>
          <a:lstStyle/>
          <a:p>
            <a:r>
              <a:rPr lang="en-AU" dirty="0"/>
              <a:t>Source: Regional Roads Victoria</a:t>
            </a:r>
          </a:p>
        </p:txBody>
      </p:sp>
      <p:sp>
        <p:nvSpPr>
          <p:cNvPr id="8" name="Text Placeholder 7">
            <a:extLst>
              <a:ext uri="{FF2B5EF4-FFF2-40B4-BE49-F238E27FC236}">
                <a16:creationId xmlns:a16="http://schemas.microsoft.com/office/drawing/2014/main" id="{35C15A2E-9E39-4BF2-ABC8-5F0C0E95961B}"/>
              </a:ext>
            </a:extLst>
          </p:cNvPr>
          <p:cNvSpPr>
            <a:spLocks noGrp="1"/>
          </p:cNvSpPr>
          <p:nvPr>
            <p:ph type="body" sz="quarter" idx="16"/>
          </p:nvPr>
        </p:nvSpPr>
        <p:spPr/>
        <p:txBody>
          <a:bodyPr/>
          <a:lstStyle/>
          <a:p>
            <a:r>
              <a:rPr lang="en-AU" dirty="0"/>
              <a:t>Source: Centre for Automotive Safety Research</a:t>
            </a:r>
          </a:p>
        </p:txBody>
      </p:sp>
      <p:sp>
        <p:nvSpPr>
          <p:cNvPr id="14" name="Text Placeholder 13">
            <a:extLst>
              <a:ext uri="{FF2B5EF4-FFF2-40B4-BE49-F238E27FC236}">
                <a16:creationId xmlns:a16="http://schemas.microsoft.com/office/drawing/2014/main" id="{46B67F17-7713-48D1-8F16-C4F6D240BFC1}"/>
              </a:ext>
            </a:extLst>
          </p:cNvPr>
          <p:cNvSpPr>
            <a:spLocks noGrp="1"/>
          </p:cNvSpPr>
          <p:nvPr>
            <p:ph type="body" sz="quarter" idx="17"/>
          </p:nvPr>
        </p:nvSpPr>
        <p:spPr/>
        <p:txBody>
          <a:bodyPr/>
          <a:lstStyle/>
          <a:p>
            <a:r>
              <a:rPr lang="en-AU" dirty="0"/>
              <a:t>Source: Safe System Solutions</a:t>
            </a:r>
          </a:p>
        </p:txBody>
      </p:sp>
      <p:sp>
        <p:nvSpPr>
          <p:cNvPr id="9" name="Slide Number Placeholder 8">
            <a:extLst>
              <a:ext uri="{FF2B5EF4-FFF2-40B4-BE49-F238E27FC236}">
                <a16:creationId xmlns:a16="http://schemas.microsoft.com/office/drawing/2014/main" id="{8F9C1915-40BD-415C-AEC6-7F02CC0D7D55}"/>
              </a:ext>
            </a:extLst>
          </p:cNvPr>
          <p:cNvSpPr>
            <a:spLocks noGrp="1"/>
          </p:cNvSpPr>
          <p:nvPr>
            <p:ph type="sldNum" sz="quarter" idx="11"/>
          </p:nvPr>
        </p:nvSpPr>
        <p:spPr/>
        <p:txBody>
          <a:bodyPr/>
          <a:lstStyle/>
          <a:p>
            <a:fld id="{A9D36E53-D99A-0F41-B3E8-EF235B9A2E23}" type="slidenum">
              <a:rPr lang="en-US" smtClean="0"/>
              <a:pPr/>
              <a:t>26</a:t>
            </a:fld>
            <a:endParaRPr lang="en-US" dirty="0"/>
          </a:p>
        </p:txBody>
      </p:sp>
      <p:sp>
        <p:nvSpPr>
          <p:cNvPr id="10" name="Arrow: Chevron 9">
            <a:extLst>
              <a:ext uri="{FF2B5EF4-FFF2-40B4-BE49-F238E27FC236}">
                <a16:creationId xmlns:a16="http://schemas.microsoft.com/office/drawing/2014/main" id="{D21F993D-3DB4-4F63-9B8B-0C5989E08CA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26_PARA_A">
            <a:hlinkClick r:id="" action="ppaction://media"/>
            <a:extLst>
              <a:ext uri="{FF2B5EF4-FFF2-40B4-BE49-F238E27FC236}">
                <a16:creationId xmlns:a16="http://schemas.microsoft.com/office/drawing/2014/main" id="{2D6D838A-6A2D-42EC-99F4-1C8326B6DE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67181" y="0"/>
            <a:ext cx="609600" cy="609600"/>
          </a:xfrm>
          <a:prstGeom prst="rect">
            <a:avLst/>
          </a:prstGeom>
        </p:spPr>
      </p:pic>
      <p:pic>
        <p:nvPicPr>
          <p:cNvPr id="6" name="TAC_MOD3_SNIP3_SLIDE_26_PARA_B">
            <a:hlinkClick r:id="" action="ppaction://media"/>
            <a:extLst>
              <a:ext uri="{FF2B5EF4-FFF2-40B4-BE49-F238E27FC236}">
                <a16:creationId xmlns:a16="http://schemas.microsoft.com/office/drawing/2014/main" id="{74D02E1C-E35D-42C7-84F1-AC13E6392F1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67181" y="773472"/>
            <a:ext cx="609600" cy="609600"/>
          </a:xfrm>
          <a:prstGeom prst="rect">
            <a:avLst/>
          </a:prstGeom>
        </p:spPr>
      </p:pic>
      <p:pic>
        <p:nvPicPr>
          <p:cNvPr id="11" name="TAC_MOD3_SNIP3_SLIDE_26_PARA_C">
            <a:hlinkClick r:id="" action="ppaction://media"/>
            <a:extLst>
              <a:ext uri="{FF2B5EF4-FFF2-40B4-BE49-F238E27FC236}">
                <a16:creationId xmlns:a16="http://schemas.microsoft.com/office/drawing/2014/main" id="{FAC7A35C-6C26-4D02-B0D3-D96B23D0A2F5}"/>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467181" y="1549593"/>
            <a:ext cx="609600" cy="609600"/>
          </a:xfrm>
          <a:prstGeom prst="rect">
            <a:avLst/>
          </a:prstGeom>
        </p:spPr>
      </p:pic>
      <p:pic>
        <p:nvPicPr>
          <p:cNvPr id="19" name="Picture Placeholder 18" descr="An empty road&#10;&#10;Description automatically generated">
            <a:extLst>
              <a:ext uri="{FF2B5EF4-FFF2-40B4-BE49-F238E27FC236}">
                <a16:creationId xmlns:a16="http://schemas.microsoft.com/office/drawing/2014/main" id="{28C77C45-76BD-4F69-9A66-9BD4ABDB4647}"/>
              </a:ext>
            </a:extLst>
          </p:cNvPr>
          <p:cNvPicPr>
            <a:picLocks noGrp="1" noChangeAspect="1"/>
          </p:cNvPicPr>
          <p:nvPr>
            <p:ph type="pic" sz="quarter" idx="13"/>
          </p:nvPr>
        </p:nvPicPr>
        <p:blipFill>
          <a:blip r:embed="rId11" cstate="screen">
            <a:extLst>
              <a:ext uri="{28A0092B-C50C-407E-A947-70E740481C1C}">
                <a14:useLocalDpi xmlns:a14="http://schemas.microsoft.com/office/drawing/2010/main"/>
              </a:ext>
            </a:extLst>
          </a:blip>
          <a:srcRect/>
          <a:stretch>
            <a:fillRect/>
          </a:stretch>
        </p:blipFill>
        <p:spPr/>
      </p:pic>
      <p:pic>
        <p:nvPicPr>
          <p:cNvPr id="17" name="Picture Placeholder 4" descr="A long road with grass on the side of the road&#10;&#10;Description automatically generated">
            <a:extLst>
              <a:ext uri="{FF2B5EF4-FFF2-40B4-BE49-F238E27FC236}">
                <a16:creationId xmlns:a16="http://schemas.microsoft.com/office/drawing/2014/main" id="{DF4A2A42-42C9-41E0-A5A9-C8C8AD6B5E79}"/>
              </a:ext>
            </a:extLst>
          </p:cNvPr>
          <p:cNvPicPr>
            <a:picLocks noGrp="1" noChangeAspect="1"/>
          </p:cNvPicPr>
          <p:nvPr>
            <p:ph type="pic" sz="quarter" idx="14"/>
          </p:nvPr>
        </p:nvPicPr>
        <p:blipFill rotWithShape="1">
          <a:blip r:embed="rId12" cstate="screen">
            <a:extLst>
              <a:ext uri="{28A0092B-C50C-407E-A947-70E740481C1C}">
                <a14:useLocalDpi xmlns:a14="http://schemas.microsoft.com/office/drawing/2010/main"/>
              </a:ext>
            </a:extLst>
          </a:blip>
          <a:srcRect/>
          <a:stretch/>
        </p:blipFill>
        <p:spPr>
          <a:xfrm>
            <a:off x="5995988" y="2976563"/>
            <a:ext cx="2519362" cy="2935287"/>
          </a:xfrm>
        </p:spPr>
      </p:pic>
    </p:spTree>
    <p:extLst>
      <p:ext uri="{BB962C8B-B14F-4D97-AF65-F5344CB8AC3E}">
        <p14:creationId xmlns:p14="http://schemas.microsoft.com/office/powerpoint/2010/main" val="367860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par>
                                <p:cTn id="14" presetID="1" presetClass="mediacall" presetSubtype="0" fill="hold" nodeType="withEffect">
                                  <p:stCondLst>
                                    <p:cond delay="1000"/>
                                  </p:stCondLst>
                                  <p:childTnLst>
                                    <p:cmd type="call" cmd="playFrom(0.0)">
                                      <p:cBhvr>
                                        <p:cTn id="15" dur="20710" fill="hold"/>
                                        <p:tgtEl>
                                          <p:spTgt spid="2"/>
                                        </p:tgtEl>
                                      </p:cBhvr>
                                    </p:cmd>
                                  </p:childTnLst>
                                </p:cTn>
                              </p:par>
                            </p:childTnLst>
                          </p:cTn>
                        </p:par>
                        <p:par>
                          <p:cTn id="16" fill="hold">
                            <p:stCondLst>
                              <p:cond delay="21710"/>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500"/>
                                        <p:tgtEl>
                                          <p:spTgt spid="8">
                                            <p:txEl>
                                              <p:pRg st="0" end="0"/>
                                            </p:txEl>
                                          </p:spTgt>
                                        </p:tgtEl>
                                      </p:cBhvr>
                                    </p:animEffect>
                                  </p:childTnLst>
                                </p:cTn>
                              </p:par>
                              <p:par>
                                <p:cTn id="36" presetID="1" presetClass="mediacall" presetSubtype="0" fill="hold" nodeType="withEffect">
                                  <p:stCondLst>
                                    <p:cond delay="1000"/>
                                  </p:stCondLst>
                                  <p:childTnLst>
                                    <p:cmd type="call" cmd="playFrom(0.0)">
                                      <p:cBhvr>
                                        <p:cTn id="37" dur="32499" fill="hold"/>
                                        <p:tgtEl>
                                          <p:spTgt spid="6"/>
                                        </p:tgtEl>
                                      </p:cBhvr>
                                    </p:cmd>
                                  </p:childTnLst>
                                </p:cTn>
                              </p:par>
                            </p:childTnLst>
                          </p:cTn>
                        </p:par>
                        <p:par>
                          <p:cTn id="38" fill="hold">
                            <p:stCondLst>
                              <p:cond delay="33499"/>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fade">
                                      <p:cBhvr>
                                        <p:cTn id="48" dur="500"/>
                                        <p:tgtEl>
                                          <p:spTgt spid="4">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fade">
                                      <p:cBhvr>
                                        <p:cTn id="57" dur="500"/>
                                        <p:tgtEl>
                                          <p:spTgt spid="7">
                                            <p:txEl>
                                              <p:pRg st="0" end="0"/>
                                            </p:txEl>
                                          </p:spTgt>
                                        </p:tgtEl>
                                      </p:cBhvr>
                                    </p:animEffect>
                                  </p:childTnLst>
                                </p:cTn>
                              </p:par>
                              <p:par>
                                <p:cTn id="58" presetID="1" presetClass="mediacall" presetSubtype="0" fill="hold" nodeType="withEffect">
                                  <p:stCondLst>
                                    <p:cond delay="1000"/>
                                  </p:stCondLst>
                                  <p:childTnLst>
                                    <p:cmd type="call" cmd="playFrom(0.0)">
                                      <p:cBhvr>
                                        <p:cTn id="59" dur="17997" fill="hold"/>
                                        <p:tgtEl>
                                          <p:spTgt spid="11"/>
                                        </p:tgtEl>
                                      </p:cBhvr>
                                    </p:cmd>
                                  </p:childTnLst>
                                </p:cTn>
                              </p:par>
                            </p:childTnLst>
                          </p:cTn>
                        </p:par>
                        <p:par>
                          <p:cTn id="60" fill="hold">
                            <p:stCondLst>
                              <p:cond delay="18997"/>
                            </p:stCondLst>
                            <p:childTnLst>
                              <p:par>
                                <p:cTn id="61" presetID="3" presetClass="mediacall" presetSubtype="0" fill="hold" nodeType="afterEffect">
                                  <p:stCondLst>
                                    <p:cond delay="500"/>
                                  </p:stCondLst>
                                  <p:childTnLst>
                                    <p:cmd type="call" cmd="stop">
                                      <p:cBhvr>
                                        <p:cTn id="62" dur="1" fill="hold"/>
                                        <p:tgtEl>
                                          <p:spTgt spid="11"/>
                                        </p:tgtEl>
                                      </p:cBhvr>
                                    </p:cmd>
                                  </p:childTnLst>
                                </p:cTn>
                              </p:par>
                              <p:par>
                                <p:cTn id="63" presetID="10" presetClass="entr" presetSubtype="0" fill="hold" grpId="4" nodeType="withEffect">
                                  <p:stCondLst>
                                    <p:cond delay="50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audio>
              <p:cMediaNode vol="80000">
                <p:cTn id="67" fill="hold" display="0">
                  <p:stCondLst>
                    <p:cond delay="indefinite"/>
                  </p:stCondLst>
                  <p:endCondLst>
                    <p:cond evt="onStopAudio" delay="0">
                      <p:tgtEl>
                        <p:sldTgt/>
                      </p:tgtEl>
                    </p:cond>
                  </p:endCondLst>
                </p:cTn>
                <p:tgtEl>
                  <p:spTgt spid="6"/>
                </p:tgtEl>
              </p:cMediaNode>
            </p:audio>
            <p:audio>
              <p:cMediaNode vol="80000">
                <p:cTn id="68" fill="hold" display="0">
                  <p:stCondLst>
                    <p:cond delay="indefinite"/>
                  </p:stCondLst>
                  <p:endCondLst>
                    <p:cond evt="onStopAudio" delay="0">
                      <p:tgtEl>
                        <p:sldTgt/>
                      </p:tgtEl>
                    </p:cond>
                  </p:endCondLst>
                </p:cTn>
                <p:tgtEl>
                  <p:spTgt spid="11"/>
                </p:tgtEl>
              </p:cMediaNode>
            </p:audio>
          </p:childTnLst>
        </p:cTn>
      </p:par>
    </p:tnLst>
    <p:bldLst>
      <p:bldP spid="4" grpId="0" uiExpand="1" build="p"/>
      <p:bldP spid="7" grpId="0" build="p"/>
      <p:bldP spid="8" grpId="0" build="p"/>
      <p:bldP spid="14" grpId="0" build="p"/>
      <p:bldP spid="10" grpId="0" animBg="1"/>
      <p:bldP spid="10" grpId="1" animBg="1"/>
      <p:bldP spid="10" grpId="2" animBg="1"/>
      <p:bldP spid="10" grpId="3" animBg="1"/>
      <p:bldP spid="10" grpId="4"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201D20-E8D8-492F-8D40-0B98788D820A}"/>
              </a:ext>
            </a:extLst>
          </p:cNvPr>
          <p:cNvSpPr>
            <a:spLocks noGrp="1"/>
          </p:cNvSpPr>
          <p:nvPr>
            <p:ph idx="1"/>
          </p:nvPr>
        </p:nvSpPr>
        <p:spPr/>
        <p:txBody>
          <a:bodyPr/>
          <a:lstStyle/>
          <a:p>
            <a:pPr marL="285750" indent="-285750">
              <a:buFont typeface="Arial" panose="020B0604020202020204" pitchFamily="34" charset="0"/>
              <a:buChar char="•"/>
            </a:pPr>
            <a:r>
              <a:rPr lang="en-AU" dirty="0"/>
              <a:t>High standards of design (e.g. improved skid resistance, superelevation, gentle roadside slopes)</a:t>
            </a:r>
          </a:p>
          <a:p>
            <a:pPr marL="285750" indent="-285750">
              <a:buFont typeface="Arial" panose="020B0604020202020204" pitchFamily="34" charset="0"/>
              <a:buChar char="•"/>
            </a:pPr>
            <a:r>
              <a:rPr lang="en-AU" dirty="0"/>
              <a:t>Consistent delineation and signage</a:t>
            </a:r>
          </a:p>
          <a:p>
            <a:pPr marL="285750" indent="-285750">
              <a:buFont typeface="Arial" panose="020B0604020202020204" pitchFamily="34" charset="0"/>
              <a:buChar char="•"/>
            </a:pPr>
            <a:r>
              <a:rPr lang="en-AU" dirty="0"/>
              <a:t>Consistent design along routes (e.g. no out of context curves)</a:t>
            </a:r>
          </a:p>
          <a:p>
            <a:pPr marL="285750" indent="-285750">
              <a:buFont typeface="Arial" panose="020B0604020202020204" pitchFamily="34" charset="0"/>
              <a:buChar char="•"/>
            </a:pPr>
            <a:r>
              <a:rPr lang="en-AU" dirty="0"/>
              <a:t>Technological solutions (e.g. vehicle activated signage)</a:t>
            </a:r>
          </a:p>
        </p:txBody>
      </p:sp>
      <p:sp>
        <p:nvSpPr>
          <p:cNvPr id="3" name="Title 2">
            <a:extLst>
              <a:ext uri="{FF2B5EF4-FFF2-40B4-BE49-F238E27FC236}">
                <a16:creationId xmlns:a16="http://schemas.microsoft.com/office/drawing/2014/main" id="{9C179BF1-316A-4C86-9241-B395C7495A81}"/>
              </a:ext>
            </a:extLst>
          </p:cNvPr>
          <p:cNvSpPr>
            <a:spLocks noGrp="1"/>
          </p:cNvSpPr>
          <p:nvPr>
            <p:ph type="title"/>
          </p:nvPr>
        </p:nvSpPr>
        <p:spPr/>
        <p:txBody>
          <a:bodyPr/>
          <a:lstStyle/>
          <a:p>
            <a:r>
              <a:rPr lang="en-AU" dirty="0"/>
              <a:t>Supporting treatments</a:t>
            </a:r>
          </a:p>
        </p:txBody>
      </p:sp>
      <p:sp>
        <p:nvSpPr>
          <p:cNvPr id="4" name="Footer Placeholder 3">
            <a:extLst>
              <a:ext uri="{FF2B5EF4-FFF2-40B4-BE49-F238E27FC236}">
                <a16:creationId xmlns:a16="http://schemas.microsoft.com/office/drawing/2014/main" id="{09C49B87-D076-4475-985D-1594534B649D}"/>
              </a:ext>
            </a:extLst>
          </p:cNvPr>
          <p:cNvSpPr>
            <a:spLocks noGrp="1"/>
          </p:cNvSpPr>
          <p:nvPr>
            <p:ph type="ftr" sz="quarter" idx="10"/>
          </p:nvPr>
        </p:nvSpPr>
        <p:spPr/>
        <p:txBody>
          <a:bodyPr/>
          <a:lstStyle/>
          <a:p>
            <a:r>
              <a:rPr lang="en-US"/>
              <a:t>Module 3, Snippet 3</a:t>
            </a:r>
            <a:endParaRPr lang="en-US" dirty="0"/>
          </a:p>
        </p:txBody>
      </p:sp>
      <p:pic>
        <p:nvPicPr>
          <p:cNvPr id="17" name="Picture Placeholder 16" descr="A sign on the side of a road&#10;&#10;Description automatically generated">
            <a:extLst>
              <a:ext uri="{FF2B5EF4-FFF2-40B4-BE49-F238E27FC236}">
                <a16:creationId xmlns:a16="http://schemas.microsoft.com/office/drawing/2014/main" id="{ED2E799D-9752-4400-890D-E60BE105CA72}"/>
              </a:ext>
            </a:extLst>
          </p:cNvPr>
          <p:cNvPicPr>
            <a:picLocks noGrp="1" noChangeAspect="1"/>
          </p:cNvPicPr>
          <p:nvPr>
            <p:ph type="pic" sz="quarter" idx="13"/>
          </p:nvPr>
        </p:nvPicPr>
        <p:blipFill rotWithShape="1">
          <a:blip r:embed="rId7" cstate="screen">
            <a:extLst>
              <a:ext uri="{28A0092B-C50C-407E-A947-70E740481C1C}">
                <a14:useLocalDpi xmlns:a14="http://schemas.microsoft.com/office/drawing/2010/main"/>
              </a:ext>
            </a:extLst>
          </a:blip>
          <a:srcRect/>
          <a:stretch/>
        </p:blipFill>
        <p:spPr>
          <a:xfrm>
            <a:off x="4649788" y="3776931"/>
            <a:ext cx="3865562" cy="2124000"/>
          </a:xfrm>
        </p:spPr>
      </p:pic>
      <p:sp>
        <p:nvSpPr>
          <p:cNvPr id="7" name="Text Placeholder 6">
            <a:extLst>
              <a:ext uri="{FF2B5EF4-FFF2-40B4-BE49-F238E27FC236}">
                <a16:creationId xmlns:a16="http://schemas.microsoft.com/office/drawing/2014/main" id="{FE2CD135-F31D-4DDF-B6B7-D7E575A4DCB4}"/>
              </a:ext>
            </a:extLst>
          </p:cNvPr>
          <p:cNvSpPr>
            <a:spLocks noGrp="1"/>
          </p:cNvSpPr>
          <p:nvPr>
            <p:ph type="body" sz="quarter" idx="14"/>
          </p:nvPr>
        </p:nvSpPr>
        <p:spPr/>
        <p:txBody>
          <a:bodyPr/>
          <a:lstStyle/>
          <a:p>
            <a:r>
              <a:rPr lang="en-AU" dirty="0"/>
              <a:t>Source: Centre for Automotive Safety Research</a:t>
            </a:r>
          </a:p>
          <a:p>
            <a:endParaRPr lang="en-AU" dirty="0"/>
          </a:p>
        </p:txBody>
      </p:sp>
      <p:sp>
        <p:nvSpPr>
          <p:cNvPr id="8" name="Text Placeholder 7">
            <a:extLst>
              <a:ext uri="{FF2B5EF4-FFF2-40B4-BE49-F238E27FC236}">
                <a16:creationId xmlns:a16="http://schemas.microsoft.com/office/drawing/2014/main" id="{AC6EA029-7E64-46DC-B5AC-28012B046334}"/>
              </a:ext>
            </a:extLst>
          </p:cNvPr>
          <p:cNvSpPr>
            <a:spLocks noGrp="1"/>
          </p:cNvSpPr>
          <p:nvPr>
            <p:ph type="body" sz="quarter" idx="15"/>
          </p:nvPr>
        </p:nvSpPr>
        <p:spPr/>
        <p:txBody>
          <a:bodyPr/>
          <a:lstStyle/>
          <a:p>
            <a:r>
              <a:rPr lang="en-AU" dirty="0"/>
              <a:t>Source: Centre for Automotive Safety Research</a:t>
            </a:r>
          </a:p>
        </p:txBody>
      </p:sp>
      <p:sp>
        <p:nvSpPr>
          <p:cNvPr id="9" name="Slide Number Placeholder 8">
            <a:extLst>
              <a:ext uri="{FF2B5EF4-FFF2-40B4-BE49-F238E27FC236}">
                <a16:creationId xmlns:a16="http://schemas.microsoft.com/office/drawing/2014/main" id="{188D4587-43E7-44E7-BE7E-1FF25CA741A4}"/>
              </a:ext>
            </a:extLst>
          </p:cNvPr>
          <p:cNvSpPr>
            <a:spLocks noGrp="1"/>
          </p:cNvSpPr>
          <p:nvPr>
            <p:ph type="sldNum" sz="quarter" idx="11"/>
          </p:nvPr>
        </p:nvSpPr>
        <p:spPr/>
        <p:txBody>
          <a:bodyPr/>
          <a:lstStyle/>
          <a:p>
            <a:fld id="{A9D36E53-D99A-0F41-B3E8-EF235B9A2E23}" type="slidenum">
              <a:rPr lang="en-US" smtClean="0"/>
              <a:pPr/>
              <a:t>27</a:t>
            </a:fld>
            <a:endParaRPr lang="en-US" dirty="0"/>
          </a:p>
        </p:txBody>
      </p:sp>
      <p:pic>
        <p:nvPicPr>
          <p:cNvPr id="15" name="Picture Placeholder 14" descr="A sign on the side of a dirt road&#10;&#10;Description automatically generated">
            <a:extLst>
              <a:ext uri="{FF2B5EF4-FFF2-40B4-BE49-F238E27FC236}">
                <a16:creationId xmlns:a16="http://schemas.microsoft.com/office/drawing/2014/main" id="{471A5E7D-FECF-42DD-9A22-BCAB65108DB9}"/>
              </a:ext>
            </a:extLst>
          </p:cNvPr>
          <p:cNvPicPr>
            <a:picLocks noGrp="1" noChangeAspect="1"/>
          </p:cNvPicPr>
          <p:nvPr>
            <p:ph type="pic" sz="quarter" idx="12"/>
          </p:nvPr>
        </p:nvPicPr>
        <p:blipFill>
          <a:blip r:embed="rId8" cstate="screen">
            <a:extLst>
              <a:ext uri="{28A0092B-C50C-407E-A947-70E740481C1C}">
                <a14:useLocalDpi xmlns:a14="http://schemas.microsoft.com/office/drawing/2010/main"/>
              </a:ext>
            </a:extLst>
          </a:blip>
          <a:srcRect/>
          <a:stretch>
            <a:fillRect/>
          </a:stretch>
        </p:blipFill>
        <p:spPr/>
      </p:pic>
      <p:sp>
        <p:nvSpPr>
          <p:cNvPr id="10" name="Arrow: Chevron 9">
            <a:extLst>
              <a:ext uri="{FF2B5EF4-FFF2-40B4-BE49-F238E27FC236}">
                <a16:creationId xmlns:a16="http://schemas.microsoft.com/office/drawing/2014/main" id="{E0904D61-2F6D-4A04-8D71-72B52F82DB2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3_SLIDE_27_PARA_A">
            <a:hlinkClick r:id="" action="ppaction://media"/>
            <a:extLst>
              <a:ext uri="{FF2B5EF4-FFF2-40B4-BE49-F238E27FC236}">
                <a16:creationId xmlns:a16="http://schemas.microsoft.com/office/drawing/2014/main" id="{8E31EA30-1D29-4612-9C89-C8AA129AE7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64663" y="0"/>
            <a:ext cx="609600" cy="609600"/>
          </a:xfrm>
          <a:prstGeom prst="rect">
            <a:avLst/>
          </a:prstGeom>
        </p:spPr>
      </p:pic>
      <p:pic>
        <p:nvPicPr>
          <p:cNvPr id="6" name="TAC_MOD3_SNIP3_SLIDE_27_PARA_B">
            <a:hlinkClick r:id="" action="ppaction://media"/>
            <a:extLst>
              <a:ext uri="{FF2B5EF4-FFF2-40B4-BE49-F238E27FC236}">
                <a16:creationId xmlns:a16="http://schemas.microsoft.com/office/drawing/2014/main" id="{DD7D839D-7A0D-4077-9B08-C5C76C73587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64663" y="773472"/>
            <a:ext cx="609600" cy="609600"/>
          </a:xfrm>
          <a:prstGeom prst="rect">
            <a:avLst/>
          </a:prstGeom>
        </p:spPr>
      </p:pic>
    </p:spTree>
    <p:extLst>
      <p:ext uri="{BB962C8B-B14F-4D97-AF65-F5344CB8AC3E}">
        <p14:creationId xmlns:p14="http://schemas.microsoft.com/office/powerpoint/2010/main" val="360958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1" presetClass="mediacall" presetSubtype="0" fill="hold" nodeType="withEffect">
                                  <p:stCondLst>
                                    <p:cond delay="1000"/>
                                  </p:stCondLst>
                                  <p:childTnLst>
                                    <p:cmd type="call" cmd="playFrom(0.0)">
                                      <p:cBhvr>
                                        <p:cTn id="21" dur="37012" fill="hold"/>
                                        <p:tgtEl>
                                          <p:spTgt spid="5"/>
                                        </p:tgtEl>
                                      </p:cBhvr>
                                    </p:cmd>
                                  </p:childTnLst>
                                </p:cTn>
                              </p:par>
                            </p:childTnLst>
                          </p:cTn>
                        </p:par>
                        <p:par>
                          <p:cTn id="22" fill="hold">
                            <p:stCondLst>
                              <p:cond delay="38012"/>
                            </p:stCondLst>
                            <p:childTnLst>
                              <p:par>
                                <p:cTn id="23" presetID="3" presetClass="mediacall" presetSubtype="0" fill="hold" nodeType="afterEffect">
                                  <p:stCondLst>
                                    <p:cond delay="500"/>
                                  </p:stCondLst>
                                  <p:childTnLst>
                                    <p:cmd type="call" cmd="stop">
                                      <p:cBhvr>
                                        <p:cTn id="24" dur="1" fill="hold"/>
                                        <p:tgtEl>
                                          <p:spTgt spid="5"/>
                                        </p:tgtEl>
                                      </p:cBhvr>
                                    </p:cmd>
                                  </p:childTnLst>
                                </p:cTn>
                              </p:par>
                              <p:par>
                                <p:cTn id="25" presetID="10" presetClass="entr" presetSubtype="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nodeType="withEffect">
                                  <p:stCondLst>
                                    <p:cond delay="50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500"/>
                                        <p:tgtEl>
                                          <p:spTgt spid="7">
                                            <p:txEl>
                                              <p:pRg st="0" end="0"/>
                                            </p:txEl>
                                          </p:spTgt>
                                        </p:tgtEl>
                                      </p:cBhvr>
                                    </p:animEffect>
                                  </p:childTnLst>
                                </p:cTn>
                              </p:par>
                              <p:par>
                                <p:cTn id="42" presetID="1" presetClass="mediacall" presetSubtype="0" fill="hold" nodeType="withEffect">
                                  <p:stCondLst>
                                    <p:cond delay="1000"/>
                                  </p:stCondLst>
                                  <p:childTnLst>
                                    <p:cmd type="call" cmd="playFrom(0.0)">
                                      <p:cBhvr>
                                        <p:cTn id="43" dur="47315" fill="hold"/>
                                        <p:tgtEl>
                                          <p:spTgt spid="6"/>
                                        </p:tgtEl>
                                      </p:cBhvr>
                                    </p:cmd>
                                  </p:childTnLst>
                                </p:cTn>
                              </p:par>
                            </p:childTnLst>
                          </p:cTn>
                        </p:par>
                        <p:par>
                          <p:cTn id="44" fill="hold">
                            <p:stCondLst>
                              <p:cond delay="48315"/>
                            </p:stCondLst>
                            <p:childTnLst>
                              <p:par>
                                <p:cTn id="45" presetID="3" presetClass="mediacall" presetSubtype="0" fill="hold" nodeType="afterEffect">
                                  <p:stCondLst>
                                    <p:cond delay="500"/>
                                  </p:stCondLst>
                                  <p:childTnLst>
                                    <p:cmd type="call" cmd="stop">
                                      <p:cBhvr>
                                        <p:cTn id="46" dur="1" fill="hold"/>
                                        <p:tgtEl>
                                          <p:spTgt spid="6"/>
                                        </p:tgtEl>
                                      </p:cBhvr>
                                    </p:cmd>
                                  </p:childTnLst>
                                </p:cTn>
                              </p:par>
                              <p:par>
                                <p:cTn id="47" presetID="10" presetClass="entr" presetSubtype="0" fill="hold" grpId="2" nodeType="withEffect">
                                  <p:stCondLst>
                                    <p:cond delay="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5"/>
                </p:tgtEl>
              </p:cMediaNode>
            </p:audio>
            <p:audio>
              <p:cMediaNode vol="80000">
                <p:cTn id="51" fill="hold" display="0">
                  <p:stCondLst>
                    <p:cond delay="indefinite"/>
                  </p:stCondLst>
                  <p:endCondLst>
                    <p:cond evt="onStopAudio" delay="0">
                      <p:tgtEl>
                        <p:sldTgt/>
                      </p:tgtEl>
                    </p:cond>
                  </p:endCondLst>
                </p:cTn>
                <p:tgtEl>
                  <p:spTgt spid="6"/>
                </p:tgtEl>
              </p:cMediaNode>
            </p:audio>
          </p:childTnLst>
        </p:cTn>
      </p:par>
    </p:tnLst>
    <p:bldLst>
      <p:bldP spid="2" grpId="0" uiExpand="1" build="p"/>
      <p:bldP spid="7" grpId="0" build="p"/>
      <p:bldP spid="8" grpId="0" build="p"/>
      <p:bldP spid="10" grpId="0" animBg="1"/>
      <p:bldP spid="10" grpId="1" animBg="1"/>
      <p:bldP spid="10"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F5714-0DA4-4225-8A73-D53A36756E3F}"/>
              </a:ext>
            </a:extLst>
          </p:cNvPr>
          <p:cNvSpPr>
            <a:spLocks noGrp="1"/>
          </p:cNvSpPr>
          <p:nvPr>
            <p:ph idx="1"/>
          </p:nvPr>
        </p:nvSpPr>
        <p:spPr/>
        <p:txBody>
          <a:bodyPr/>
          <a:lstStyle/>
          <a:p>
            <a:pPr marL="285750" indent="-285750">
              <a:buFont typeface="Arial" panose="020B0604020202020204" pitchFamily="34" charset="0"/>
              <a:buChar char="•"/>
            </a:pPr>
            <a:r>
              <a:rPr lang="en-AU" dirty="0"/>
              <a:t>Speed enforcement</a:t>
            </a:r>
          </a:p>
          <a:p>
            <a:pPr marL="285750" indent="-285750">
              <a:buFont typeface="Arial" panose="020B0604020202020204" pitchFamily="34" charset="0"/>
              <a:buChar char="•"/>
            </a:pPr>
            <a:r>
              <a:rPr lang="en-AU" dirty="0"/>
              <a:t>Delineation, signage and overall design compatible with autonomous vehicle technology </a:t>
            </a:r>
          </a:p>
          <a:p>
            <a:pPr marL="285750" indent="-285750">
              <a:buFont typeface="Arial" panose="020B0604020202020204" pitchFamily="34" charset="0"/>
              <a:buChar char="•"/>
            </a:pPr>
            <a:r>
              <a:rPr lang="en-AU" dirty="0"/>
              <a:t>Consideration of human needs (e.g. rest areas to mitigate fatigue)</a:t>
            </a:r>
          </a:p>
        </p:txBody>
      </p:sp>
      <p:sp>
        <p:nvSpPr>
          <p:cNvPr id="3" name="Title 2">
            <a:extLst>
              <a:ext uri="{FF2B5EF4-FFF2-40B4-BE49-F238E27FC236}">
                <a16:creationId xmlns:a16="http://schemas.microsoft.com/office/drawing/2014/main" id="{B273723A-1A27-4213-8B70-986F1B3C053F}"/>
              </a:ext>
            </a:extLst>
          </p:cNvPr>
          <p:cNvSpPr>
            <a:spLocks noGrp="1"/>
          </p:cNvSpPr>
          <p:nvPr>
            <p:ph type="title"/>
          </p:nvPr>
        </p:nvSpPr>
        <p:spPr/>
        <p:txBody>
          <a:bodyPr/>
          <a:lstStyle/>
          <a:p>
            <a:r>
              <a:rPr lang="en-AU" dirty="0"/>
              <a:t>Other considerations</a:t>
            </a:r>
          </a:p>
        </p:txBody>
      </p:sp>
      <p:sp>
        <p:nvSpPr>
          <p:cNvPr id="4" name="Footer Placeholder 3">
            <a:extLst>
              <a:ext uri="{FF2B5EF4-FFF2-40B4-BE49-F238E27FC236}">
                <a16:creationId xmlns:a16="http://schemas.microsoft.com/office/drawing/2014/main" id="{6FFB05D2-AC60-4A7E-A485-71E276862EF2}"/>
              </a:ext>
            </a:extLst>
          </p:cNvPr>
          <p:cNvSpPr>
            <a:spLocks noGrp="1"/>
          </p:cNvSpPr>
          <p:nvPr>
            <p:ph type="ftr" sz="quarter" idx="10"/>
          </p:nvPr>
        </p:nvSpPr>
        <p:spPr/>
        <p:txBody>
          <a:bodyPr/>
          <a:lstStyle/>
          <a:p>
            <a:r>
              <a:rPr lang="en-US"/>
              <a:t>Module 3, Snippet 3</a:t>
            </a:r>
            <a:endParaRPr lang="en-US" dirty="0"/>
          </a:p>
        </p:txBody>
      </p:sp>
      <p:pic>
        <p:nvPicPr>
          <p:cNvPr id="11" name="Picture Placeholder 10" descr="A view of a city street&#10;&#10;Description automatically generated">
            <a:extLst>
              <a:ext uri="{FF2B5EF4-FFF2-40B4-BE49-F238E27FC236}">
                <a16:creationId xmlns:a16="http://schemas.microsoft.com/office/drawing/2014/main" id="{E848E449-EEA6-45DA-B46B-B2C6F56C9B60}"/>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pic>
        <p:nvPicPr>
          <p:cNvPr id="10" name="Picture Placeholder 9">
            <a:extLst>
              <a:ext uri="{FF2B5EF4-FFF2-40B4-BE49-F238E27FC236}">
                <a16:creationId xmlns:a16="http://schemas.microsoft.com/office/drawing/2014/main" id="{D6B20ACD-AB45-4BB6-AFB8-D71075CAEFC7}"/>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Lst>
          </a:blip>
          <a:srcRect t="2281" b="2281"/>
          <a:stretch>
            <a:fillRect/>
          </a:stretch>
        </p:blipFill>
        <p:spPr>
          <a:prstGeom prst="rect">
            <a:avLst/>
          </a:prstGeom>
        </p:spPr>
      </p:pic>
      <p:sp>
        <p:nvSpPr>
          <p:cNvPr id="7" name="Text Placeholder 6">
            <a:extLst>
              <a:ext uri="{FF2B5EF4-FFF2-40B4-BE49-F238E27FC236}">
                <a16:creationId xmlns:a16="http://schemas.microsoft.com/office/drawing/2014/main" id="{53EC5363-963E-4C5A-AEF1-AA6D25C84DDB}"/>
              </a:ext>
            </a:extLst>
          </p:cNvPr>
          <p:cNvSpPr>
            <a:spLocks noGrp="1"/>
          </p:cNvSpPr>
          <p:nvPr>
            <p:ph type="body" sz="quarter" idx="14"/>
          </p:nvPr>
        </p:nvSpPr>
        <p:spPr/>
        <p:txBody>
          <a:bodyPr/>
          <a:lstStyle/>
          <a:p>
            <a:r>
              <a:rPr lang="en-AU" dirty="0"/>
              <a:t>Source: Centre for Automotive Safety Research</a:t>
            </a:r>
          </a:p>
        </p:txBody>
      </p:sp>
      <p:sp>
        <p:nvSpPr>
          <p:cNvPr id="8" name="Text Placeholder 7">
            <a:extLst>
              <a:ext uri="{FF2B5EF4-FFF2-40B4-BE49-F238E27FC236}">
                <a16:creationId xmlns:a16="http://schemas.microsoft.com/office/drawing/2014/main" id="{64DC3035-B9CD-4163-8FE4-3752B32BCDE1}"/>
              </a:ext>
            </a:extLst>
          </p:cNvPr>
          <p:cNvSpPr>
            <a:spLocks noGrp="1"/>
          </p:cNvSpPr>
          <p:nvPr>
            <p:ph type="body" sz="quarter" idx="15"/>
          </p:nvPr>
        </p:nvSpPr>
        <p:spPr/>
        <p:txBody>
          <a:bodyPr/>
          <a:lstStyle/>
          <a:p>
            <a:r>
              <a:rPr lang="en-AU" dirty="0"/>
              <a:t>Source: Centre for Automotive Safety Research</a:t>
            </a:r>
          </a:p>
          <a:p>
            <a:endParaRPr lang="en-AU" dirty="0"/>
          </a:p>
        </p:txBody>
      </p:sp>
      <p:sp>
        <p:nvSpPr>
          <p:cNvPr id="9" name="Slide Number Placeholder 8">
            <a:extLst>
              <a:ext uri="{FF2B5EF4-FFF2-40B4-BE49-F238E27FC236}">
                <a16:creationId xmlns:a16="http://schemas.microsoft.com/office/drawing/2014/main" id="{D1D830E8-EA88-41BE-AF6E-286193D465C9}"/>
              </a:ext>
            </a:extLst>
          </p:cNvPr>
          <p:cNvSpPr>
            <a:spLocks noGrp="1"/>
          </p:cNvSpPr>
          <p:nvPr>
            <p:ph type="sldNum" sz="quarter" idx="11"/>
          </p:nvPr>
        </p:nvSpPr>
        <p:spPr/>
        <p:txBody>
          <a:bodyPr/>
          <a:lstStyle/>
          <a:p>
            <a:fld id="{A9D36E53-D99A-0F41-B3E8-EF235B9A2E23}" type="slidenum">
              <a:rPr lang="en-US" smtClean="0"/>
              <a:pPr/>
              <a:t>28</a:t>
            </a:fld>
            <a:endParaRPr lang="en-US" dirty="0"/>
          </a:p>
        </p:txBody>
      </p:sp>
      <p:sp>
        <p:nvSpPr>
          <p:cNvPr id="12" name="Arrow: Chevron 11">
            <a:extLst>
              <a:ext uri="{FF2B5EF4-FFF2-40B4-BE49-F238E27FC236}">
                <a16:creationId xmlns:a16="http://schemas.microsoft.com/office/drawing/2014/main" id="{05981C26-B7C7-430B-893D-298181F828AF}"/>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3_SLIDE_28_PARA_A">
            <a:hlinkClick r:id="" action="ppaction://media"/>
            <a:extLst>
              <a:ext uri="{FF2B5EF4-FFF2-40B4-BE49-F238E27FC236}">
                <a16:creationId xmlns:a16="http://schemas.microsoft.com/office/drawing/2014/main" id="{10AB5641-5699-44B8-89FE-3DEF05DFDE4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35897" y="0"/>
            <a:ext cx="609600" cy="609600"/>
          </a:xfrm>
          <a:prstGeom prst="rect">
            <a:avLst/>
          </a:prstGeom>
        </p:spPr>
      </p:pic>
      <p:pic>
        <p:nvPicPr>
          <p:cNvPr id="6" name="TAC_MOD3_SNIP3_SLIDE_28_PARA_B">
            <a:hlinkClick r:id="" action="ppaction://media"/>
            <a:extLst>
              <a:ext uri="{FF2B5EF4-FFF2-40B4-BE49-F238E27FC236}">
                <a16:creationId xmlns:a16="http://schemas.microsoft.com/office/drawing/2014/main" id="{685C6900-940D-4A8C-99CD-45E7D618B79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35897" y="815975"/>
            <a:ext cx="609600" cy="609600"/>
          </a:xfrm>
          <a:prstGeom prst="rect">
            <a:avLst/>
          </a:prstGeom>
        </p:spPr>
      </p:pic>
      <p:pic>
        <p:nvPicPr>
          <p:cNvPr id="13" name="TAC_MOD3_SNIP3_SLIDE_28_PARA_C">
            <a:hlinkClick r:id="" action="ppaction://media"/>
            <a:extLst>
              <a:ext uri="{FF2B5EF4-FFF2-40B4-BE49-F238E27FC236}">
                <a16:creationId xmlns:a16="http://schemas.microsoft.com/office/drawing/2014/main" id="{6F7C31B6-92E6-4201-BCEB-C9A44A7710D9}"/>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35897" y="1631950"/>
            <a:ext cx="609600" cy="609600"/>
          </a:xfrm>
          <a:prstGeom prst="rect">
            <a:avLst/>
          </a:prstGeom>
        </p:spPr>
      </p:pic>
    </p:spTree>
    <p:extLst>
      <p:ext uri="{BB962C8B-B14F-4D97-AF65-F5344CB8AC3E}">
        <p14:creationId xmlns:p14="http://schemas.microsoft.com/office/powerpoint/2010/main" val="85201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par>
                                <p:cTn id="14" presetID="1" presetClass="mediacall" presetSubtype="0" fill="hold" nodeType="withEffect">
                                  <p:stCondLst>
                                    <p:cond delay="1000"/>
                                  </p:stCondLst>
                                  <p:childTnLst>
                                    <p:cmd type="call" cmd="playFrom(0.0)">
                                      <p:cBhvr>
                                        <p:cTn id="15" dur="37194" fill="hold"/>
                                        <p:tgtEl>
                                          <p:spTgt spid="5"/>
                                        </p:tgtEl>
                                      </p:cBhvr>
                                    </p:cmd>
                                  </p:childTnLst>
                                </p:cTn>
                              </p:par>
                            </p:childTnLst>
                          </p:cTn>
                        </p:par>
                        <p:par>
                          <p:cTn id="16" fill="hold">
                            <p:stCondLst>
                              <p:cond delay="38194"/>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500"/>
                                        <p:tgtEl>
                                          <p:spTgt spid="7">
                                            <p:txEl>
                                              <p:pRg st="0" end="0"/>
                                            </p:txEl>
                                          </p:spTgt>
                                        </p:tgtEl>
                                      </p:cBhvr>
                                    </p:animEffect>
                                  </p:childTnLst>
                                </p:cTn>
                              </p:par>
                              <p:par>
                                <p:cTn id="36" presetID="1" presetClass="mediacall" presetSubtype="0" fill="hold" nodeType="withEffect">
                                  <p:stCondLst>
                                    <p:cond delay="1000"/>
                                  </p:stCondLst>
                                  <p:childTnLst>
                                    <p:cmd type="call" cmd="playFrom(0.0)">
                                      <p:cBhvr>
                                        <p:cTn id="37" dur="24440" fill="hold"/>
                                        <p:tgtEl>
                                          <p:spTgt spid="6"/>
                                        </p:tgtEl>
                                      </p:cBhvr>
                                    </p:cmd>
                                  </p:childTnLst>
                                </p:cTn>
                              </p:par>
                            </p:childTnLst>
                          </p:cTn>
                        </p:par>
                        <p:par>
                          <p:cTn id="38" fill="hold">
                            <p:stCondLst>
                              <p:cond delay="25440"/>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30960" fill="hold"/>
                                        <p:tgtEl>
                                          <p:spTgt spid="13"/>
                                        </p:tgtEl>
                                      </p:cBhvr>
                                    </p:cmd>
                                  </p:childTnLst>
                                </p:cTn>
                              </p:par>
                            </p:childTnLst>
                          </p:cTn>
                        </p:par>
                        <p:par>
                          <p:cTn id="54" fill="hold">
                            <p:stCondLst>
                              <p:cond delay="31960"/>
                            </p:stCondLst>
                            <p:childTnLst>
                              <p:par>
                                <p:cTn id="55" presetID="3" presetClass="mediacall" presetSubtype="0" fill="hold" nodeType="afterEffect">
                                  <p:stCondLst>
                                    <p:cond delay="500"/>
                                  </p:stCondLst>
                                  <p:childTnLst>
                                    <p:cmd type="call" cmd="stop">
                                      <p:cBhvr>
                                        <p:cTn id="56" dur="1" fill="hold"/>
                                        <p:tgtEl>
                                          <p:spTgt spid="13"/>
                                        </p:tgtEl>
                                      </p:cBhvr>
                                    </p:cmd>
                                  </p:childTnLst>
                                </p:cTn>
                              </p:par>
                              <p:par>
                                <p:cTn id="57" presetID="10" presetClass="entr" presetSubtype="0" fill="hold" grpId="4" nodeType="withEffect">
                                  <p:stCondLst>
                                    <p:cond delay="50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2" grpId="0" uiExpand="1" build="p"/>
      <p:bldP spid="7" grpId="0" build="p"/>
      <p:bldP spid="8" grpId="0" build="p"/>
      <p:bldP spid="12" grpId="0" animBg="1"/>
      <p:bldP spid="12" grpId="1" animBg="1"/>
      <p:bldP spid="12" grpId="2" animBg="1"/>
      <p:bldP spid="12" grpId="3" animBg="1"/>
      <p:bldP spid="12" grpId="4"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a:xfrm>
            <a:off x="628650" y="6218334"/>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3, Snippet 2</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2"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How does harm occur?</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1" highlightClick="1">
              <a:snd r:embed="rId5" name="click.wav"/>
            </a:hlinkClick>
            <a:extLst>
              <a:ext uri="{FF2B5EF4-FFF2-40B4-BE49-F238E27FC236}">
                <a16:creationId xmlns:a16="http://schemas.microsoft.com/office/drawing/2014/main" id="{E5E763CF-1D79-4B8C-ADEF-D1466806335B}"/>
              </a:ext>
            </a:extLst>
          </p:cNvPr>
          <p:cNvSpPr/>
          <p:nvPr/>
        </p:nvSpPr>
        <p:spPr>
          <a:xfrm>
            <a:off x="2548777" y="4876408"/>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Barriers vs. clear zones</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4468904" y="289349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Primary treatments</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465334" y="4224965"/>
            <a:ext cx="1254758" cy="91212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3237382" y="3644887"/>
            <a:ext cx="1550916" cy="91212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4" highlightClick="1">
              <a:snd r:embed="rId5" name="click.wav"/>
            </a:hlinkClick>
            <a:extLst>
              <a:ext uri="{FF2B5EF4-FFF2-40B4-BE49-F238E27FC236}">
                <a16:creationId xmlns:a16="http://schemas.microsoft.com/office/drawing/2014/main" id="{B455551C-19D0-4717-97CD-B378F81FC4C8}"/>
              </a:ext>
            </a:extLst>
          </p:cNvPr>
          <p:cNvSpPr/>
          <p:nvPr/>
        </p:nvSpPr>
        <p:spPr>
          <a:xfrm>
            <a:off x="6389030" y="487640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Supporting treatments</a:t>
            </a:r>
          </a:p>
        </p:txBody>
      </p:sp>
      <p:cxnSp>
        <p:nvCxnSpPr>
          <p:cNvPr id="21" name="Connector: Elbow 20">
            <a:extLst>
              <a:ext uri="{FF2B5EF4-FFF2-40B4-BE49-F238E27FC236}">
                <a16:creationId xmlns:a16="http://schemas.microsoft.com/office/drawing/2014/main" id="{F9EF1D26-7E8E-4AAF-B5C6-A6E00E598D0A}"/>
              </a:ext>
            </a:extLst>
          </p:cNvPr>
          <p:cNvCxnSpPr>
            <a:cxnSpLocks/>
            <a:stCxn id="11" idx="2"/>
            <a:endCxn id="13" idx="1"/>
          </p:cNvCxnSpPr>
          <p:nvPr/>
        </p:nvCxnSpPr>
        <p:spPr>
          <a:xfrm rot="16200000" flipH="1">
            <a:off x="5157509" y="4076887"/>
            <a:ext cx="1550917" cy="91212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3_SNIP3_SLIDE_03_PARA_A">
            <a:hlinkClick r:id="" action="ppaction://media"/>
            <a:extLst>
              <a:ext uri="{FF2B5EF4-FFF2-40B4-BE49-F238E27FC236}">
                <a16:creationId xmlns:a16="http://schemas.microsoft.com/office/drawing/2014/main" id="{8B4F15FC-5D4A-4568-9198-E58C97AE1F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0277"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7945" fill="hold"/>
                                        <p:tgtEl>
                                          <p:spTgt spid="2"/>
                                        </p:tgtEl>
                                      </p:cBhvr>
                                    </p:cmd>
                                  </p:childTnLst>
                                </p:cTn>
                              </p:par>
                            </p:childTnLst>
                          </p:cTn>
                        </p:par>
                        <p:par>
                          <p:cTn id="7" fill="hold">
                            <p:stCondLst>
                              <p:cond delay="18945"/>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FD8A59-7688-46ED-A25F-240A7047672D}"/>
              </a:ext>
            </a:extLst>
          </p:cNvPr>
          <p:cNvSpPr>
            <a:spLocks noGrp="1"/>
          </p:cNvSpPr>
          <p:nvPr>
            <p:ph type="body" sz="quarter" idx="10"/>
          </p:nvPr>
        </p:nvSpPr>
        <p:spPr/>
        <p:txBody>
          <a:bodyPr/>
          <a:lstStyle/>
          <a:p>
            <a:r>
              <a:rPr lang="en-AU" dirty="0"/>
              <a:t>How does harm occur?</a:t>
            </a:r>
          </a:p>
        </p:txBody>
      </p:sp>
      <p:sp>
        <p:nvSpPr>
          <p:cNvPr id="4" name="Slide Number Placeholder 3">
            <a:extLst>
              <a:ext uri="{FF2B5EF4-FFF2-40B4-BE49-F238E27FC236}">
                <a16:creationId xmlns:a16="http://schemas.microsoft.com/office/drawing/2014/main" id="{A5F8424E-DFEC-46E4-9543-198FF5C52E0B}"/>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37A97900-7856-41B6-B2F8-0BA7BF62E64C}"/>
              </a:ext>
            </a:extLst>
          </p:cNvPr>
          <p:cNvSpPr>
            <a:spLocks noGrp="1"/>
          </p:cNvSpPr>
          <p:nvPr>
            <p:ph type="ftr" sz="quarter" idx="12"/>
          </p:nvPr>
        </p:nvSpPr>
        <p:spPr/>
        <p:txBody>
          <a:bodyPr/>
          <a:lstStyle/>
          <a:p>
            <a:r>
              <a:rPr lang="en-US"/>
              <a:t>Module 3, Snippet 3</a:t>
            </a:r>
            <a:endParaRPr lang="en-US" dirty="0"/>
          </a:p>
        </p:txBody>
      </p:sp>
      <p:pic>
        <p:nvPicPr>
          <p:cNvPr id="2" name="TAC_MOD3_SNIP3_SLIDE_04_PARA_A">
            <a:hlinkClick r:id="" action="ppaction://media"/>
            <a:extLst>
              <a:ext uri="{FF2B5EF4-FFF2-40B4-BE49-F238E27FC236}">
                <a16:creationId xmlns:a16="http://schemas.microsoft.com/office/drawing/2014/main" id="{C65F3345-32DB-4A91-B882-BAB2632855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8000" y="0"/>
            <a:ext cx="609600" cy="609600"/>
          </a:xfrm>
          <a:prstGeom prst="rect">
            <a:avLst/>
          </a:prstGeom>
        </p:spPr>
      </p:pic>
    </p:spTree>
    <p:extLst>
      <p:ext uri="{BB962C8B-B14F-4D97-AF65-F5344CB8AC3E}">
        <p14:creationId xmlns:p14="http://schemas.microsoft.com/office/powerpoint/2010/main" val="1074615519"/>
      </p:ext>
    </p:extLst>
  </p:cSld>
  <p:clrMapOvr>
    <a:masterClrMapping/>
  </p:clrMapOvr>
  <mc:AlternateContent xmlns:mc="http://schemas.openxmlformats.org/markup-compatibility/2006" xmlns:p14="http://schemas.microsoft.com/office/powerpoint/2010/main">
    <mc:Choice Requires="p14">
      <p:transition spd="med" p14:dur="700" advTm="6990">
        <p:fade/>
      </p:transition>
    </mc:Choice>
    <mc:Fallback xmlns="">
      <p:transition spd="med" advTm="6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493" fill="hold"/>
                                        <p:tgtEl>
                                          <p:spTgt spid="2"/>
                                        </p:tgtEl>
                                      </p:cBhvr>
                                    </p:cmd>
                                  </p:childTnLst>
                                </p:cTn>
                              </p:par>
                            </p:childTnLst>
                          </p:cTn>
                        </p:par>
                        <p:par>
                          <p:cTn id="7" fill="hold">
                            <p:stCondLst>
                              <p:cond delay="5493"/>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F9F2C-363F-4D69-8C61-A44575F7FB82}"/>
              </a:ext>
            </a:extLst>
          </p:cNvPr>
          <p:cNvSpPr>
            <a:spLocks noGrp="1"/>
          </p:cNvSpPr>
          <p:nvPr>
            <p:ph type="title"/>
          </p:nvPr>
        </p:nvSpPr>
        <p:spPr/>
        <p:txBody>
          <a:bodyPr/>
          <a:lstStyle/>
          <a:p>
            <a:r>
              <a:rPr lang="en-AU" dirty="0"/>
              <a:t>Where does harm occur?</a:t>
            </a:r>
          </a:p>
        </p:txBody>
      </p:sp>
      <p:sp>
        <p:nvSpPr>
          <p:cNvPr id="7" name="Footer Placeholder 6">
            <a:extLst>
              <a:ext uri="{FF2B5EF4-FFF2-40B4-BE49-F238E27FC236}">
                <a16:creationId xmlns:a16="http://schemas.microsoft.com/office/drawing/2014/main" id="{3ADB5B60-E2CE-4389-93E5-10D2C198AC7B}"/>
              </a:ext>
            </a:extLst>
          </p:cNvPr>
          <p:cNvSpPr>
            <a:spLocks noGrp="1"/>
          </p:cNvSpPr>
          <p:nvPr>
            <p:ph type="ftr" sz="quarter" idx="10"/>
          </p:nvPr>
        </p:nvSpPr>
        <p:spPr/>
        <p:txBody>
          <a:bodyPr/>
          <a:lstStyle/>
          <a:p>
            <a:r>
              <a:rPr lang="en-US"/>
              <a:t>Module 3, Snippet 3</a:t>
            </a:r>
            <a:endParaRPr lang="en-US" dirty="0"/>
          </a:p>
        </p:txBody>
      </p:sp>
      <p:sp>
        <p:nvSpPr>
          <p:cNvPr id="8" name="Slide Number Placeholder 7">
            <a:extLst>
              <a:ext uri="{FF2B5EF4-FFF2-40B4-BE49-F238E27FC236}">
                <a16:creationId xmlns:a16="http://schemas.microsoft.com/office/drawing/2014/main" id="{4C9C5DCC-6E92-4242-B1E3-877AC407D342}"/>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9" name="Text Placeholder 8">
            <a:extLst>
              <a:ext uri="{FF2B5EF4-FFF2-40B4-BE49-F238E27FC236}">
                <a16:creationId xmlns:a16="http://schemas.microsoft.com/office/drawing/2014/main" id="{4504875A-F378-4756-8B9C-D95A05ADE39C}"/>
              </a:ext>
            </a:extLst>
          </p:cNvPr>
          <p:cNvSpPr>
            <a:spLocks noGrp="1"/>
          </p:cNvSpPr>
          <p:nvPr>
            <p:ph type="body" sz="quarter" idx="16"/>
          </p:nvPr>
        </p:nvSpPr>
        <p:spPr/>
        <p:txBody>
          <a:bodyPr/>
          <a:lstStyle/>
          <a:p>
            <a:r>
              <a:rPr lang="en-AU" dirty="0"/>
              <a:t>Source: Centre for Automotive Safety Research/Google Maps</a:t>
            </a:r>
          </a:p>
          <a:p>
            <a:endParaRPr lang="en-AU" dirty="0"/>
          </a:p>
        </p:txBody>
      </p:sp>
      <p:sp>
        <p:nvSpPr>
          <p:cNvPr id="10" name="Text Placeholder 9">
            <a:extLst>
              <a:ext uri="{FF2B5EF4-FFF2-40B4-BE49-F238E27FC236}">
                <a16:creationId xmlns:a16="http://schemas.microsoft.com/office/drawing/2014/main" id="{265A5AD3-5653-419F-A0D6-44EEA47A8A62}"/>
              </a:ext>
            </a:extLst>
          </p:cNvPr>
          <p:cNvSpPr>
            <a:spLocks noGrp="1"/>
          </p:cNvSpPr>
          <p:nvPr>
            <p:ph type="body" sz="quarter" idx="17"/>
          </p:nvPr>
        </p:nvSpPr>
        <p:spPr/>
        <p:txBody>
          <a:bodyPr/>
          <a:lstStyle/>
          <a:p>
            <a:r>
              <a:rPr lang="en-AU" dirty="0"/>
              <a:t>Source: Centre for Automotive Safety Research/Google Maps</a:t>
            </a:r>
          </a:p>
        </p:txBody>
      </p:sp>
      <p:pic>
        <p:nvPicPr>
          <p:cNvPr id="26" name="Picture Placeholder 25" descr="A close up of a map&#10;&#10;Description automatically generated">
            <a:extLst>
              <a:ext uri="{FF2B5EF4-FFF2-40B4-BE49-F238E27FC236}">
                <a16:creationId xmlns:a16="http://schemas.microsoft.com/office/drawing/2014/main" id="{E6543C62-3824-4E02-88D7-2D850F2B29D7}"/>
              </a:ext>
            </a:extLst>
          </p:cNvPr>
          <p:cNvPicPr>
            <a:picLocks noGrp="1" noChangeAspect="1"/>
          </p:cNvPicPr>
          <p:nvPr>
            <p:ph type="pic" sz="quarter" idx="15"/>
          </p:nvPr>
        </p:nvPicPr>
        <p:blipFill rotWithShape="1">
          <a:blip r:embed="rId9" cstate="screen">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b="31788"/>
          <a:stretch/>
        </p:blipFill>
        <p:spPr>
          <a:xfrm>
            <a:off x="4632387" y="1570020"/>
            <a:ext cx="3882965" cy="4330911"/>
          </a:xfrm>
        </p:spPr>
      </p:pic>
      <p:pic>
        <p:nvPicPr>
          <p:cNvPr id="44" name="Picture Placeholder 43" descr="A close up of a map&#10;&#10;Description automatically generated">
            <a:extLst>
              <a:ext uri="{FF2B5EF4-FFF2-40B4-BE49-F238E27FC236}">
                <a16:creationId xmlns:a16="http://schemas.microsoft.com/office/drawing/2014/main" id="{464A47D8-4A19-48D6-B6C5-1F1CC437F9DB}"/>
              </a:ext>
            </a:extLst>
          </p:cNvPr>
          <p:cNvPicPr>
            <a:picLocks noGrp="1" noChangeAspect="1"/>
          </p:cNvPicPr>
          <p:nvPr>
            <p:ph type="pic" sz="quarter" idx="14"/>
          </p:nvPr>
        </p:nvPicPr>
        <p:blipFill rotWithShape="1">
          <a:blip r:embed="rId11" cstate="screen">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a:ext>
            </a:extLst>
          </a:blip>
          <a:srcRect b="14146"/>
          <a:stretch/>
        </p:blipFill>
        <p:spPr>
          <a:xfrm>
            <a:off x="628650" y="1570020"/>
            <a:ext cx="3882965" cy="4330911"/>
          </a:xfrm>
        </p:spPr>
      </p:pic>
      <p:sp>
        <p:nvSpPr>
          <p:cNvPr id="11" name="Arrow: Chevron 10">
            <a:extLst>
              <a:ext uri="{FF2B5EF4-FFF2-40B4-BE49-F238E27FC236}">
                <a16:creationId xmlns:a16="http://schemas.microsoft.com/office/drawing/2014/main" id="{BE859CDF-1117-4408-85C2-7B077E7D2E2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05_PARA_A">
            <a:hlinkClick r:id="" action="ppaction://media"/>
            <a:extLst>
              <a:ext uri="{FF2B5EF4-FFF2-40B4-BE49-F238E27FC236}">
                <a16:creationId xmlns:a16="http://schemas.microsoft.com/office/drawing/2014/main" id="{9A96C654-FBBC-4008-98F1-C6E33779DE3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67876" y="0"/>
            <a:ext cx="609600" cy="609600"/>
          </a:xfrm>
          <a:prstGeom prst="rect">
            <a:avLst/>
          </a:prstGeom>
        </p:spPr>
      </p:pic>
      <p:pic>
        <p:nvPicPr>
          <p:cNvPr id="4" name="TAC_MOD3_SNIP3_SLIDE_05_PARA_B">
            <a:hlinkClick r:id="" action="ppaction://media"/>
            <a:extLst>
              <a:ext uri="{FF2B5EF4-FFF2-40B4-BE49-F238E27FC236}">
                <a16:creationId xmlns:a16="http://schemas.microsoft.com/office/drawing/2014/main" id="{FEFA2C76-3756-4E84-A99A-D0609AB2DE0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67876" y="773472"/>
            <a:ext cx="609600" cy="609600"/>
          </a:xfrm>
          <a:prstGeom prst="rect">
            <a:avLst/>
          </a:prstGeom>
        </p:spPr>
      </p:pic>
      <p:pic>
        <p:nvPicPr>
          <p:cNvPr id="5" name="TAC_MOD3_SNIP3_SLIDE_05_PARA_C">
            <a:hlinkClick r:id="" action="ppaction://media"/>
            <a:extLst>
              <a:ext uri="{FF2B5EF4-FFF2-40B4-BE49-F238E27FC236}">
                <a16:creationId xmlns:a16="http://schemas.microsoft.com/office/drawing/2014/main" id="{C56084E2-76F3-458D-AE06-27182D163022}"/>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367876" y="1546944"/>
            <a:ext cx="609600" cy="609600"/>
          </a:xfrm>
          <a:prstGeom prst="rect">
            <a:avLst/>
          </a:prstGeom>
        </p:spPr>
      </p:pic>
    </p:spTree>
    <p:extLst>
      <p:ext uri="{BB962C8B-B14F-4D97-AF65-F5344CB8AC3E}">
        <p14:creationId xmlns:p14="http://schemas.microsoft.com/office/powerpoint/2010/main" val="107918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310" fill="hold"/>
                                        <p:tgtEl>
                                          <p:spTgt spid="2"/>
                                        </p:tgtEl>
                                      </p:cBhvr>
                                    </p:cmd>
                                  </p:childTnLst>
                                </p:cTn>
                              </p:par>
                            </p:childTnLst>
                          </p:cTn>
                        </p:par>
                        <p:par>
                          <p:cTn id="7" fill="hold">
                            <p:stCondLst>
                              <p:cond delay="16310"/>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1000"/>
                                  </p:stCondLst>
                                  <p:childTnLst>
                                    <p:cmd type="call" cmd="playFrom(0.0)">
                                      <p:cBhvr>
                                        <p:cTn id="25" dur="44576" fill="hold"/>
                                        <p:tgtEl>
                                          <p:spTgt spid="4"/>
                                        </p:tgtEl>
                                      </p:cBhvr>
                                    </p:cmd>
                                  </p:childTnLst>
                                </p:cTn>
                              </p:par>
                            </p:childTnLst>
                          </p:cTn>
                        </p:par>
                        <p:par>
                          <p:cTn id="26" fill="hold">
                            <p:stCondLst>
                              <p:cond delay="45576"/>
                            </p:stCondLst>
                            <p:childTnLst>
                              <p:par>
                                <p:cTn id="27" presetID="3" presetClass="mediacall" presetSubtype="0" fill="hold" nodeType="afterEffect">
                                  <p:stCondLst>
                                    <p:cond delay="500"/>
                                  </p:stCondLst>
                                  <p:childTnLst>
                                    <p:cmd type="call" cmd="stop">
                                      <p:cBhvr>
                                        <p:cTn id="28" dur="1" fill="hold"/>
                                        <p:tgtEl>
                                          <p:spTgt spid="4"/>
                                        </p:tgtEl>
                                      </p:cBhvr>
                                    </p:cmd>
                                  </p:childTnLst>
                                </p:cTn>
                              </p:par>
                              <p:par>
                                <p:cTn id="29" presetID="10" presetClass="entr" presetSubtype="0" fill="hold" grpId="2" nodeType="with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500"/>
                                        <p:tgtEl>
                                          <p:spTgt spid="10">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xit" presetSubtype="0" fill="hold" grpId="3" nodeType="with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 presetClass="mediacall" presetSubtype="0" fill="hold" nodeType="withEffect">
                                  <p:stCondLst>
                                    <p:cond delay="1000"/>
                                  </p:stCondLst>
                                  <p:childTnLst>
                                    <p:cmd type="call" cmd="playFrom(0.0)">
                                      <p:cBhvr>
                                        <p:cTn id="44" dur="33308" fill="hold"/>
                                        <p:tgtEl>
                                          <p:spTgt spid="5"/>
                                        </p:tgtEl>
                                      </p:cBhvr>
                                    </p:cmd>
                                  </p:childTnLst>
                                </p:cTn>
                              </p:par>
                            </p:childTnLst>
                          </p:cTn>
                        </p:par>
                        <p:par>
                          <p:cTn id="45" fill="hold">
                            <p:stCondLst>
                              <p:cond delay="34308"/>
                            </p:stCondLst>
                            <p:childTnLst>
                              <p:par>
                                <p:cTn id="46" presetID="3" presetClass="mediacall" presetSubtype="0" fill="hold" nodeType="afterEffect">
                                  <p:stCondLst>
                                    <p:cond delay="500"/>
                                  </p:stCondLst>
                                  <p:childTnLst>
                                    <p:cmd type="call" cmd="stop">
                                      <p:cBhvr>
                                        <p:cTn id="47" dur="1" fill="hold"/>
                                        <p:tgtEl>
                                          <p:spTgt spid="5"/>
                                        </p:tgtEl>
                                      </p:cBhvr>
                                    </p:cmd>
                                  </p:childTnLst>
                                </p:cTn>
                              </p:par>
                              <p:par>
                                <p:cTn id="48" presetID="10" presetClass="entr" presetSubtype="0" fill="hold" grpId="4" nodeType="withEffect">
                                  <p:stCondLst>
                                    <p:cond delay="5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4"/>
                </p:tgtEl>
              </p:cMediaNode>
            </p:audio>
            <p:audio>
              <p:cMediaNode vol="80000">
                <p:cTn id="53" fill="hold" display="0">
                  <p:stCondLst>
                    <p:cond delay="indefinite"/>
                  </p:stCondLst>
                  <p:endCondLst>
                    <p:cond evt="onStopAudio" delay="0">
                      <p:tgtEl>
                        <p:sldTgt/>
                      </p:tgtEl>
                    </p:cond>
                  </p:endCondLst>
                </p:cTn>
                <p:tgtEl>
                  <p:spTgt spid="5"/>
                </p:tgtEl>
              </p:cMediaNode>
            </p:audio>
          </p:childTnLst>
        </p:cTn>
      </p:par>
    </p:tnLst>
    <p:bldLst>
      <p:bldP spid="9" grpId="0" build="p"/>
      <p:bldP spid="10" grpId="0" build="p"/>
      <p:bldP spid="11" grpId="0" animBg="1"/>
      <p:bldP spid="11" grpId="1" animBg="1"/>
      <p:bldP spid="11" grpId="2" animBg="1"/>
      <p:bldP spid="11" grpId="3" animBg="1"/>
      <p:bldP spid="11"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15C6E24-1B5A-42D4-94C9-FF40F467135C}"/>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AU" dirty="0"/>
              <a:t>Lane departures into oncoming traffic</a:t>
            </a:r>
          </a:p>
          <a:p>
            <a:pPr marL="285750" indent="-285750">
              <a:buFont typeface="Arial" panose="020B0604020202020204" pitchFamily="34" charset="0"/>
              <a:buChar char="•"/>
            </a:pPr>
            <a:r>
              <a:rPr lang="en-AU" dirty="0"/>
              <a:t>Lane departures into non-frangible roadside objects</a:t>
            </a:r>
          </a:p>
          <a:p>
            <a:pPr marL="285750" indent="-285750">
              <a:buFont typeface="Arial" panose="020B0604020202020204" pitchFamily="34" charset="0"/>
              <a:buChar char="•"/>
            </a:pPr>
            <a:r>
              <a:rPr lang="en-AU" dirty="0"/>
              <a:t>Vehicle roll overs</a:t>
            </a:r>
          </a:p>
          <a:p>
            <a:pPr marL="285750" indent="-285750">
              <a:buFont typeface="Arial" panose="020B0604020202020204" pitchFamily="34" charset="0"/>
              <a:buChar char="•"/>
            </a:pPr>
            <a:r>
              <a:rPr lang="en-AU" dirty="0"/>
              <a:t>Rear-end crashes (in urban areas)  </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C2109154-D72A-43B9-93AE-9460796ED172}"/>
              </a:ext>
            </a:extLst>
          </p:cNvPr>
          <p:cNvSpPr>
            <a:spLocks noGrp="1"/>
          </p:cNvSpPr>
          <p:nvPr>
            <p:ph type="title"/>
          </p:nvPr>
        </p:nvSpPr>
        <p:spPr/>
        <p:txBody>
          <a:bodyPr/>
          <a:lstStyle/>
          <a:p>
            <a:r>
              <a:rPr lang="en-AU" dirty="0"/>
              <a:t>Mechanisms of harm</a:t>
            </a:r>
          </a:p>
        </p:txBody>
      </p:sp>
      <p:sp>
        <p:nvSpPr>
          <p:cNvPr id="4" name="Footer Placeholder 3">
            <a:extLst>
              <a:ext uri="{FF2B5EF4-FFF2-40B4-BE49-F238E27FC236}">
                <a16:creationId xmlns:a16="http://schemas.microsoft.com/office/drawing/2014/main" id="{98A08FDD-AD7A-4EF1-BB92-45CA3AD0EEC0}"/>
              </a:ext>
            </a:extLst>
          </p:cNvPr>
          <p:cNvSpPr>
            <a:spLocks noGrp="1"/>
          </p:cNvSpPr>
          <p:nvPr>
            <p:ph type="ftr" sz="quarter" idx="10"/>
          </p:nvPr>
        </p:nvSpPr>
        <p:spPr/>
        <p:txBody>
          <a:bodyPr/>
          <a:lstStyle/>
          <a:p>
            <a:r>
              <a:rPr lang="en-US"/>
              <a:t>Module 3, Snippet 3</a:t>
            </a:r>
            <a:endParaRPr lang="en-US" dirty="0"/>
          </a:p>
        </p:txBody>
      </p:sp>
      <p:sp>
        <p:nvSpPr>
          <p:cNvPr id="5" name="Slide Number Placeholder 4">
            <a:extLst>
              <a:ext uri="{FF2B5EF4-FFF2-40B4-BE49-F238E27FC236}">
                <a16:creationId xmlns:a16="http://schemas.microsoft.com/office/drawing/2014/main" id="{8A94B28F-A81A-4A75-BB9C-081C7D6D3A56}"/>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13" name="Text Placeholder 12">
            <a:extLst>
              <a:ext uri="{FF2B5EF4-FFF2-40B4-BE49-F238E27FC236}">
                <a16:creationId xmlns:a16="http://schemas.microsoft.com/office/drawing/2014/main" id="{5FE1A915-976E-4AA4-92D9-4D57E0D321CE}"/>
              </a:ext>
            </a:extLst>
          </p:cNvPr>
          <p:cNvSpPr>
            <a:spLocks noGrp="1"/>
          </p:cNvSpPr>
          <p:nvPr>
            <p:ph type="body" sz="quarter" idx="15"/>
          </p:nvPr>
        </p:nvSpPr>
        <p:spPr/>
        <p:txBody>
          <a:bodyPr/>
          <a:lstStyle/>
          <a:p>
            <a:r>
              <a:rPr lang="en-AU" dirty="0"/>
              <a:t>Source: Centre for Automotive Safety Research</a:t>
            </a:r>
          </a:p>
        </p:txBody>
      </p:sp>
      <p:sp>
        <p:nvSpPr>
          <p:cNvPr id="14" name="Text Placeholder 13">
            <a:extLst>
              <a:ext uri="{FF2B5EF4-FFF2-40B4-BE49-F238E27FC236}">
                <a16:creationId xmlns:a16="http://schemas.microsoft.com/office/drawing/2014/main" id="{1F3AB66D-3DBB-44E7-A257-AE1C0ABF59B3}"/>
              </a:ext>
            </a:extLst>
          </p:cNvPr>
          <p:cNvSpPr>
            <a:spLocks noGrp="1"/>
          </p:cNvSpPr>
          <p:nvPr>
            <p:ph type="body" sz="quarter" idx="16"/>
          </p:nvPr>
        </p:nvSpPr>
        <p:spPr/>
        <p:txBody>
          <a:bodyPr/>
          <a:lstStyle/>
          <a:p>
            <a:r>
              <a:rPr lang="en-AU" dirty="0"/>
              <a:t>Source: Centre for Automotive Safety Research</a:t>
            </a:r>
          </a:p>
        </p:txBody>
      </p:sp>
      <p:sp>
        <p:nvSpPr>
          <p:cNvPr id="15" name="Text Placeholder 14">
            <a:extLst>
              <a:ext uri="{FF2B5EF4-FFF2-40B4-BE49-F238E27FC236}">
                <a16:creationId xmlns:a16="http://schemas.microsoft.com/office/drawing/2014/main" id="{BABB513B-BDDE-4420-9B35-79777D1CDFEE}"/>
              </a:ext>
            </a:extLst>
          </p:cNvPr>
          <p:cNvSpPr>
            <a:spLocks noGrp="1"/>
          </p:cNvSpPr>
          <p:nvPr>
            <p:ph type="body" sz="quarter" idx="17"/>
          </p:nvPr>
        </p:nvSpPr>
        <p:spPr/>
        <p:txBody>
          <a:bodyPr/>
          <a:lstStyle/>
          <a:p>
            <a:r>
              <a:rPr lang="en-AU" dirty="0"/>
              <a:t>Source: Centre for Automotive Safety Research</a:t>
            </a:r>
          </a:p>
        </p:txBody>
      </p:sp>
      <p:pic>
        <p:nvPicPr>
          <p:cNvPr id="10" name="Picture Placeholder 9" descr="A car parked on the side of a road&#10;&#10;Description automatically generated">
            <a:extLst>
              <a:ext uri="{FF2B5EF4-FFF2-40B4-BE49-F238E27FC236}">
                <a16:creationId xmlns:a16="http://schemas.microsoft.com/office/drawing/2014/main" id="{B8F34BF2-EBBF-4A60-ABA1-1A1BC676E2F7}"/>
              </a:ext>
            </a:extLst>
          </p:cNvPr>
          <p:cNvPicPr>
            <a:picLocks noGrp="1" noChangeAspect="1"/>
          </p:cNvPicPr>
          <p:nvPr>
            <p:ph type="pic" sz="quarter" idx="12"/>
          </p:nvPr>
        </p:nvPicPr>
        <p:blipFill>
          <a:blip r:embed="rId13" cstate="screen">
            <a:extLst>
              <a:ext uri="{28A0092B-C50C-407E-A947-70E740481C1C}">
                <a14:useLocalDpi xmlns:a14="http://schemas.microsoft.com/office/drawing/2010/main"/>
              </a:ext>
            </a:extLst>
          </a:blip>
          <a:srcRect/>
          <a:stretch>
            <a:fillRect/>
          </a:stretch>
        </p:blipFill>
        <p:spPr/>
      </p:pic>
      <p:pic>
        <p:nvPicPr>
          <p:cNvPr id="19" name="Picture Placeholder 18" descr="A car parked in a field&#10;&#10;Description automatically generated">
            <a:extLst>
              <a:ext uri="{FF2B5EF4-FFF2-40B4-BE49-F238E27FC236}">
                <a16:creationId xmlns:a16="http://schemas.microsoft.com/office/drawing/2014/main" id="{57371BCD-8340-41D4-925B-B38CA54A46A4}"/>
              </a:ext>
            </a:extLst>
          </p:cNvPr>
          <p:cNvPicPr>
            <a:picLocks noGrp="1" noChangeAspect="1"/>
          </p:cNvPicPr>
          <p:nvPr>
            <p:ph type="pic" sz="quarter" idx="13"/>
          </p:nvPr>
        </p:nvPicPr>
        <p:blipFill>
          <a:blip r:embed="rId14" cstate="screen">
            <a:extLst>
              <a:ext uri="{28A0092B-C50C-407E-A947-70E740481C1C}">
                <a14:useLocalDpi xmlns:a14="http://schemas.microsoft.com/office/drawing/2010/main"/>
              </a:ext>
            </a:extLst>
          </a:blip>
          <a:srcRect/>
          <a:stretch>
            <a:fillRect/>
          </a:stretch>
        </p:blipFill>
        <p:spPr/>
      </p:pic>
      <p:pic>
        <p:nvPicPr>
          <p:cNvPr id="9" name="Picture Placeholder 8" descr="A car parked on a dirt road&#10;&#10;Description automatically generated">
            <a:extLst>
              <a:ext uri="{FF2B5EF4-FFF2-40B4-BE49-F238E27FC236}">
                <a16:creationId xmlns:a16="http://schemas.microsoft.com/office/drawing/2014/main" id="{C3FDF746-6AE9-425E-A5EB-D85654E1268B}"/>
              </a:ext>
            </a:extLst>
          </p:cNvPr>
          <p:cNvPicPr>
            <a:picLocks noGrp="1" noChangeAspect="1"/>
          </p:cNvPicPr>
          <p:nvPr>
            <p:ph type="pic" sz="quarter" idx="14"/>
          </p:nvPr>
        </p:nvPicPr>
        <p:blipFill>
          <a:blip r:embed="rId15" cstate="screen">
            <a:extLst>
              <a:ext uri="{28A0092B-C50C-407E-A947-70E740481C1C}">
                <a14:useLocalDpi xmlns:a14="http://schemas.microsoft.com/office/drawing/2010/main"/>
              </a:ext>
            </a:extLst>
          </a:blip>
          <a:srcRect/>
          <a:stretch>
            <a:fillRect/>
          </a:stretch>
        </p:blipFill>
        <p:spPr/>
      </p:pic>
      <p:sp>
        <p:nvSpPr>
          <p:cNvPr id="12" name="Arrow: Chevron 11">
            <a:extLst>
              <a:ext uri="{FF2B5EF4-FFF2-40B4-BE49-F238E27FC236}">
                <a16:creationId xmlns:a16="http://schemas.microsoft.com/office/drawing/2014/main" id="{2906D2EE-2C4D-4B68-BF31-FCA974E2F3C4}"/>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06_PARA_A">
            <a:hlinkClick r:id="" action="ppaction://media"/>
            <a:extLst>
              <a:ext uri="{FF2B5EF4-FFF2-40B4-BE49-F238E27FC236}">
                <a16:creationId xmlns:a16="http://schemas.microsoft.com/office/drawing/2014/main" id="{DAC17049-FB86-46C6-A2DE-713A1F221FC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12727" y="0"/>
            <a:ext cx="609600" cy="609600"/>
          </a:xfrm>
          <a:prstGeom prst="rect">
            <a:avLst/>
          </a:prstGeom>
        </p:spPr>
      </p:pic>
      <p:pic>
        <p:nvPicPr>
          <p:cNvPr id="6" name="TAC_MOD3_SNIP3_SLIDE_06_PARA_B">
            <a:hlinkClick r:id="" action="ppaction://media"/>
            <a:extLst>
              <a:ext uri="{FF2B5EF4-FFF2-40B4-BE49-F238E27FC236}">
                <a16:creationId xmlns:a16="http://schemas.microsoft.com/office/drawing/2014/main" id="{B9261478-9BBB-40CA-A003-5CF023A5B7B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412727" y="773472"/>
            <a:ext cx="609600" cy="609600"/>
          </a:xfrm>
          <a:prstGeom prst="rect">
            <a:avLst/>
          </a:prstGeom>
        </p:spPr>
      </p:pic>
      <p:pic>
        <p:nvPicPr>
          <p:cNvPr id="7" name="TAC_MOD3_SNIP3_SLIDE_06_PARA_C">
            <a:hlinkClick r:id="" action="ppaction://media"/>
            <a:extLst>
              <a:ext uri="{FF2B5EF4-FFF2-40B4-BE49-F238E27FC236}">
                <a16:creationId xmlns:a16="http://schemas.microsoft.com/office/drawing/2014/main" id="{E19D392B-0A31-4452-9C19-62DE24A0855D}"/>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412727" y="1549593"/>
            <a:ext cx="609600" cy="609600"/>
          </a:xfrm>
          <a:prstGeom prst="rect">
            <a:avLst/>
          </a:prstGeom>
        </p:spPr>
      </p:pic>
      <p:pic>
        <p:nvPicPr>
          <p:cNvPr id="11" name="TAC_MOD3_SNIP3_SLIDE_06_PARA_D">
            <a:hlinkClick r:id="" action="ppaction://media"/>
            <a:extLst>
              <a:ext uri="{FF2B5EF4-FFF2-40B4-BE49-F238E27FC236}">
                <a16:creationId xmlns:a16="http://schemas.microsoft.com/office/drawing/2014/main" id="{73768E10-E7FE-480C-BBD1-FC582740ABBC}"/>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412727" y="2325714"/>
            <a:ext cx="609600" cy="609600"/>
          </a:xfrm>
          <a:prstGeom prst="rect">
            <a:avLst/>
          </a:prstGeom>
        </p:spPr>
      </p:pic>
      <p:pic>
        <p:nvPicPr>
          <p:cNvPr id="16" name="TAC_MOD3_SNIP3_SLIDE_06_PARA_E">
            <a:hlinkClick r:id="" action="ppaction://media"/>
            <a:extLst>
              <a:ext uri="{FF2B5EF4-FFF2-40B4-BE49-F238E27FC236}">
                <a16:creationId xmlns:a16="http://schemas.microsoft.com/office/drawing/2014/main" id="{0787A114-8F04-4CC0-880F-74F22094D209}"/>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9412727" y="3101835"/>
            <a:ext cx="609600" cy="609600"/>
          </a:xfrm>
          <a:prstGeom prst="rect">
            <a:avLst/>
          </a:prstGeom>
        </p:spPr>
      </p:pic>
    </p:spTree>
    <p:extLst>
      <p:ext uri="{BB962C8B-B14F-4D97-AF65-F5344CB8AC3E}">
        <p14:creationId xmlns:p14="http://schemas.microsoft.com/office/powerpoint/2010/main" val="154518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1894" fill="hold"/>
                                        <p:tgtEl>
                                          <p:spTgt spid="2"/>
                                        </p:tgtEl>
                                      </p:cBhvr>
                                    </p:cmd>
                                  </p:childTnLst>
                                </p:cTn>
                              </p:par>
                            </p:childTnLst>
                          </p:cTn>
                        </p:par>
                        <p:par>
                          <p:cTn id="7" fill="hold">
                            <p:stCondLst>
                              <p:cond delay="12894"/>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xit" presetSubtype="0" fill="hold" grpId="8"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par>
                                <p:cTn id="24" presetID="10" presetClass="entr" presetSubtype="0"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 presetClass="mediacall" presetSubtype="0" fill="hold" nodeType="withEffect">
                                  <p:stCondLst>
                                    <p:cond delay="1000"/>
                                  </p:stCondLst>
                                  <p:childTnLst>
                                    <p:cmd type="call" cmd="playFrom(0.0)">
                                      <p:cBhvr>
                                        <p:cTn id="28" dur="34247" fill="hold"/>
                                        <p:tgtEl>
                                          <p:spTgt spid="6"/>
                                        </p:tgtEl>
                                      </p:cBhvr>
                                    </p:cmd>
                                  </p:childTnLst>
                                </p:cTn>
                              </p:par>
                            </p:childTnLst>
                          </p:cTn>
                        </p:par>
                        <p:par>
                          <p:cTn id="29" fill="hold">
                            <p:stCondLst>
                              <p:cond delay="35247"/>
                            </p:stCondLst>
                            <p:childTnLst>
                              <p:par>
                                <p:cTn id="30" presetID="3" presetClass="mediacall" presetSubtype="0" fill="hold" nodeType="afterEffect">
                                  <p:stCondLst>
                                    <p:cond delay="500"/>
                                  </p:stCondLst>
                                  <p:childTnLst>
                                    <p:cmd type="call" cmd="stop">
                                      <p:cBhvr>
                                        <p:cTn id="31" dur="1" fill="hold"/>
                                        <p:tgtEl>
                                          <p:spTgt spid="6"/>
                                        </p:tgtEl>
                                      </p:cBhvr>
                                    </p:cmd>
                                  </p:childTnLst>
                                </p:cTn>
                              </p:par>
                              <p:par>
                                <p:cTn id="32" presetID="10" presetClass="entr" presetSubtype="0" fill="hold" grpId="2" nodeType="with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fade">
                                      <p:cBhvr>
                                        <p:cTn id="39" dur="500"/>
                                        <p:tgtEl>
                                          <p:spTgt spid="8">
                                            <p:txEl>
                                              <p:pRg st="1" end="1"/>
                                            </p:txEl>
                                          </p:spTgt>
                                        </p:tgtEl>
                                      </p:cBhvr>
                                    </p:animEffect>
                                  </p:childTnLst>
                                </p:cTn>
                              </p:par>
                              <p:par>
                                <p:cTn id="40" presetID="10" presetClass="exit" presetSubtype="0" fill="hold" grpId="1"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grpId="0" nodeType="withEffect">
                                  <p:stCondLst>
                                    <p:cond delay="50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fade">
                                      <p:cBhvr>
                                        <p:cTn id="45" dur="500"/>
                                        <p:tgtEl>
                                          <p:spTgt spid="14">
                                            <p:txEl>
                                              <p:pRg st="0" end="0"/>
                                            </p:txEl>
                                          </p:spTgt>
                                        </p:tgtEl>
                                      </p:cBhvr>
                                    </p:animEffect>
                                  </p:childTnLst>
                                </p:cTn>
                              </p:par>
                              <p:par>
                                <p:cTn id="46" presetID="10" presetClass="entr" presetSubtype="0" fill="hold" nodeType="withEffect">
                                  <p:stCondLst>
                                    <p:cond delay="50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 presetClass="mediacall" presetSubtype="0" fill="hold" nodeType="withEffect">
                                  <p:stCondLst>
                                    <p:cond delay="1000"/>
                                  </p:stCondLst>
                                  <p:childTnLst>
                                    <p:cmd type="call" cmd="playFrom(0.0)">
                                      <p:cBhvr>
                                        <p:cTn id="50" dur="13302" fill="hold"/>
                                        <p:tgtEl>
                                          <p:spTgt spid="7"/>
                                        </p:tgtEl>
                                      </p:cBhvr>
                                    </p:cmd>
                                  </p:childTnLst>
                                </p:cTn>
                              </p:par>
                            </p:childTnLst>
                          </p:cTn>
                        </p:par>
                        <p:par>
                          <p:cTn id="51" fill="hold">
                            <p:stCondLst>
                              <p:cond delay="14302"/>
                            </p:stCondLst>
                            <p:childTnLst>
                              <p:par>
                                <p:cTn id="52" presetID="3" presetClass="mediacall" presetSubtype="0" fill="hold" nodeType="afterEffect">
                                  <p:stCondLst>
                                    <p:cond delay="500"/>
                                  </p:stCondLst>
                                  <p:childTnLst>
                                    <p:cmd type="call" cmd="stop">
                                      <p:cBhvr>
                                        <p:cTn id="53" dur="1" fill="hold"/>
                                        <p:tgtEl>
                                          <p:spTgt spid="7"/>
                                        </p:tgtEl>
                                      </p:cBhvr>
                                    </p:cmd>
                                  </p:childTnLst>
                                </p:cTn>
                              </p:par>
                              <p:par>
                                <p:cTn id="54" presetID="10" presetClass="entr" presetSubtype="0" fill="hold" grpId="4" nodeType="withEffect">
                                  <p:stCondLst>
                                    <p:cond delay="50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animEffect transition="in" filter="fade">
                                      <p:cBhvr>
                                        <p:cTn id="61" dur="500"/>
                                        <p:tgtEl>
                                          <p:spTgt spid="8">
                                            <p:txEl>
                                              <p:pRg st="2" end="2"/>
                                            </p:txEl>
                                          </p:spTgt>
                                        </p:tgtEl>
                                      </p:cBhvr>
                                    </p:animEffect>
                                  </p:childTnLst>
                                </p:cTn>
                              </p:par>
                              <p:par>
                                <p:cTn id="62" presetID="10" presetClass="exit" presetSubtype="0" fill="hold" grpId="3"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ntr" presetSubtype="0" fill="hold" nodeType="withEffect">
                                  <p:stCondLst>
                                    <p:cond delay="50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13">
                                            <p:txEl>
                                              <p:pRg st="0" end="0"/>
                                            </p:txEl>
                                          </p:spTgt>
                                        </p:tgtEl>
                                        <p:attrNameLst>
                                          <p:attrName>style.visibility</p:attrName>
                                        </p:attrNameLst>
                                      </p:cBhvr>
                                      <p:to>
                                        <p:strVal val="visible"/>
                                      </p:to>
                                    </p:set>
                                    <p:animEffect transition="in" filter="fade">
                                      <p:cBhvr>
                                        <p:cTn id="70" dur="500"/>
                                        <p:tgtEl>
                                          <p:spTgt spid="13">
                                            <p:txEl>
                                              <p:pRg st="0" end="0"/>
                                            </p:txEl>
                                          </p:spTgt>
                                        </p:tgtEl>
                                      </p:cBhvr>
                                    </p:animEffect>
                                  </p:childTnLst>
                                </p:cTn>
                              </p:par>
                              <p:par>
                                <p:cTn id="71" presetID="1" presetClass="mediacall" presetSubtype="0" fill="hold" nodeType="withEffect">
                                  <p:stCondLst>
                                    <p:cond delay="1000"/>
                                  </p:stCondLst>
                                  <p:childTnLst>
                                    <p:cmd type="call" cmd="playFrom(0.0)">
                                      <p:cBhvr>
                                        <p:cTn id="72" dur="27335" fill="hold"/>
                                        <p:tgtEl>
                                          <p:spTgt spid="11"/>
                                        </p:tgtEl>
                                      </p:cBhvr>
                                    </p:cmd>
                                  </p:childTnLst>
                                </p:cTn>
                              </p:par>
                            </p:childTnLst>
                          </p:cTn>
                        </p:par>
                        <p:par>
                          <p:cTn id="73" fill="hold">
                            <p:stCondLst>
                              <p:cond delay="28335"/>
                            </p:stCondLst>
                            <p:childTnLst>
                              <p:par>
                                <p:cTn id="74" presetID="3" presetClass="mediacall" presetSubtype="0" fill="hold" nodeType="afterEffect">
                                  <p:stCondLst>
                                    <p:cond delay="500"/>
                                  </p:stCondLst>
                                  <p:childTnLst>
                                    <p:cmd type="call" cmd="stop">
                                      <p:cBhvr>
                                        <p:cTn id="75" dur="1" fill="hold"/>
                                        <p:tgtEl>
                                          <p:spTgt spid="11"/>
                                        </p:tgtEl>
                                      </p:cBhvr>
                                    </p:cmd>
                                  </p:childTnLst>
                                </p:cTn>
                              </p:par>
                              <p:par>
                                <p:cTn id="76" presetID="10" presetClass="entr" presetSubtype="0" fill="hold" grpId="6" nodeType="withEffect">
                                  <p:stCondLst>
                                    <p:cond delay="50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
                                            <p:txEl>
                                              <p:pRg st="3" end="3"/>
                                            </p:txEl>
                                          </p:spTgt>
                                        </p:tgtEl>
                                        <p:attrNameLst>
                                          <p:attrName>style.visibility</p:attrName>
                                        </p:attrNameLst>
                                      </p:cBhvr>
                                      <p:to>
                                        <p:strVal val="visible"/>
                                      </p:to>
                                    </p:set>
                                    <p:animEffect transition="in" filter="fade">
                                      <p:cBhvr>
                                        <p:cTn id="83" dur="500"/>
                                        <p:tgtEl>
                                          <p:spTgt spid="8">
                                            <p:txEl>
                                              <p:pRg st="3" end="3"/>
                                            </p:txEl>
                                          </p:spTgt>
                                        </p:tgtEl>
                                      </p:cBhvr>
                                    </p:animEffect>
                                  </p:childTnLst>
                                </p:cTn>
                              </p:par>
                              <p:par>
                                <p:cTn id="84" presetID="10" presetClass="exit" presetSubtype="0" fill="hold" grpId="5"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 presetClass="mediacall" presetSubtype="0" fill="hold" nodeType="withEffect">
                                  <p:stCondLst>
                                    <p:cond delay="1000"/>
                                  </p:stCondLst>
                                  <p:childTnLst>
                                    <p:cmd type="call" cmd="playFrom(0.0)">
                                      <p:cBhvr>
                                        <p:cTn id="88" dur="17397" fill="hold"/>
                                        <p:tgtEl>
                                          <p:spTgt spid="16"/>
                                        </p:tgtEl>
                                      </p:cBhvr>
                                    </p:cmd>
                                  </p:childTnLst>
                                </p:cTn>
                              </p:par>
                            </p:childTnLst>
                          </p:cTn>
                        </p:par>
                        <p:par>
                          <p:cTn id="89" fill="hold">
                            <p:stCondLst>
                              <p:cond delay="18397"/>
                            </p:stCondLst>
                            <p:childTnLst>
                              <p:par>
                                <p:cTn id="90" presetID="3" presetClass="mediacall" presetSubtype="0" fill="hold" nodeType="afterEffect">
                                  <p:stCondLst>
                                    <p:cond delay="500"/>
                                  </p:stCondLst>
                                  <p:childTnLst>
                                    <p:cmd type="call" cmd="stop">
                                      <p:cBhvr>
                                        <p:cTn id="91" dur="1" fill="hold"/>
                                        <p:tgtEl>
                                          <p:spTgt spid="16"/>
                                        </p:tgtEl>
                                      </p:cBhvr>
                                    </p:cmd>
                                  </p:childTnLst>
                                </p:cTn>
                              </p:par>
                              <p:par>
                                <p:cTn id="92" presetID="10" presetClass="entr" presetSubtype="0" fill="hold" grpId="7" nodeType="withEffect">
                                  <p:stCondLst>
                                    <p:cond delay="500"/>
                                  </p:stCondLst>
                                  <p:childTnLst>
                                    <p:set>
                                      <p:cBhvr>
                                        <p:cTn id="93" dur="1" fill="hold">
                                          <p:stCondLst>
                                            <p:cond delay="0"/>
                                          </p:stCondLst>
                                        </p:cTn>
                                        <p:tgtEl>
                                          <p:spTgt spid="12"/>
                                        </p:tgtEl>
                                        <p:attrNameLst>
                                          <p:attrName>style.visibility</p:attrName>
                                        </p:attrNameLst>
                                      </p:cBhvr>
                                      <p:to>
                                        <p:strVal val="visible"/>
                                      </p:to>
                                    </p:set>
                                    <p:animEffect transition="in" filter="fade">
                                      <p:cBhvr>
                                        <p:cTn id="9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6"/>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11"/>
                </p:tgtEl>
              </p:cMediaNode>
            </p:audio>
            <p:audio>
              <p:cMediaNode vol="80000">
                <p:cTn id="99" fill="hold" display="0">
                  <p:stCondLst>
                    <p:cond delay="indefinite"/>
                  </p:stCondLst>
                  <p:endCondLst>
                    <p:cond evt="onStopAudio" delay="0">
                      <p:tgtEl>
                        <p:sldTgt/>
                      </p:tgtEl>
                    </p:cond>
                  </p:endCondLst>
                </p:cTn>
                <p:tgtEl>
                  <p:spTgt spid="16"/>
                </p:tgtEl>
              </p:cMediaNode>
            </p:audio>
          </p:childTnLst>
        </p:cTn>
      </p:par>
    </p:tnLst>
    <p:bldLst>
      <p:bldP spid="13" grpId="0" build="p"/>
      <p:bldP spid="14" grpId="0" build="p"/>
      <p:bldP spid="15" grpId="0" build="p"/>
      <p:bldP spid="12" grpId="0" animBg="1"/>
      <p:bldP spid="12" grpId="1" animBg="1"/>
      <p:bldP spid="12" grpId="2" animBg="1"/>
      <p:bldP spid="12" grpId="3" animBg="1"/>
      <p:bldP spid="12" grpId="4" animBg="1"/>
      <p:bldP spid="12" grpId="5" animBg="1"/>
      <p:bldP spid="12" grpId="6" animBg="1"/>
      <p:bldP spid="12" grpId="7" animBg="1"/>
      <p:bldP spid="12" grpId="8"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1FD43-3C02-4728-A2D1-57D8771BE74A}"/>
              </a:ext>
            </a:extLst>
          </p:cNvPr>
          <p:cNvSpPr>
            <a:spLocks noGrp="1"/>
          </p:cNvSpPr>
          <p:nvPr>
            <p:ph idx="1"/>
          </p:nvPr>
        </p:nvSpPr>
        <p:spPr/>
        <p:txBody>
          <a:bodyPr/>
          <a:lstStyle/>
          <a:p>
            <a:pPr marL="285750" indent="-285750">
              <a:buFont typeface="Arial" panose="020B0604020202020204" pitchFamily="34" charset="0"/>
              <a:buChar char="•"/>
            </a:pPr>
            <a:r>
              <a:rPr lang="en-AU" dirty="0"/>
              <a:t>Drift-off scenario (potentially recoverable)</a:t>
            </a:r>
          </a:p>
          <a:p>
            <a:pPr marL="285750" indent="-285750">
              <a:buFont typeface="Arial" panose="020B0604020202020204" pitchFamily="34" charset="0"/>
              <a:buChar char="•"/>
            </a:pPr>
            <a:r>
              <a:rPr lang="en-AU" dirty="0"/>
              <a:t>Yawing scenarios (not recoverable)</a:t>
            </a:r>
          </a:p>
          <a:p>
            <a:pPr marL="285750" indent="-285750">
              <a:buFont typeface="Arial" panose="020B0604020202020204" pitchFamily="34" charset="0"/>
              <a:buChar char="•"/>
            </a:pPr>
            <a:r>
              <a:rPr lang="en-AU" dirty="0"/>
              <a:t>Prevalent on straights and horizontal curves</a:t>
            </a:r>
          </a:p>
        </p:txBody>
      </p:sp>
      <p:sp>
        <p:nvSpPr>
          <p:cNvPr id="9" name="Title 8">
            <a:extLst>
              <a:ext uri="{FF2B5EF4-FFF2-40B4-BE49-F238E27FC236}">
                <a16:creationId xmlns:a16="http://schemas.microsoft.com/office/drawing/2014/main" id="{E9FD67D7-C9DD-47F3-B65C-6C4CC7974A42}"/>
              </a:ext>
            </a:extLst>
          </p:cNvPr>
          <p:cNvSpPr>
            <a:spLocks noGrp="1"/>
          </p:cNvSpPr>
          <p:nvPr>
            <p:ph type="title"/>
          </p:nvPr>
        </p:nvSpPr>
        <p:spPr/>
        <p:txBody>
          <a:bodyPr/>
          <a:lstStyle/>
          <a:p>
            <a:r>
              <a:rPr lang="en-AU" dirty="0"/>
              <a:t>Lane departures</a:t>
            </a:r>
          </a:p>
        </p:txBody>
      </p:sp>
      <p:sp>
        <p:nvSpPr>
          <p:cNvPr id="4" name="Footer Placeholder 3">
            <a:extLst>
              <a:ext uri="{FF2B5EF4-FFF2-40B4-BE49-F238E27FC236}">
                <a16:creationId xmlns:a16="http://schemas.microsoft.com/office/drawing/2014/main" id="{BBAB87FD-43F2-4516-A9B3-D8590AC81CE0}"/>
              </a:ext>
            </a:extLst>
          </p:cNvPr>
          <p:cNvSpPr>
            <a:spLocks noGrp="1"/>
          </p:cNvSpPr>
          <p:nvPr>
            <p:ph type="ftr" sz="quarter" idx="10"/>
          </p:nvPr>
        </p:nvSpPr>
        <p:spPr/>
        <p:txBody>
          <a:bodyPr/>
          <a:lstStyle/>
          <a:p>
            <a:r>
              <a:rPr lang="en-US"/>
              <a:t>Module 3, Snippet 3</a:t>
            </a:r>
            <a:endParaRPr lang="en-US" dirty="0"/>
          </a:p>
        </p:txBody>
      </p:sp>
      <p:sp>
        <p:nvSpPr>
          <p:cNvPr id="5" name="Slide Number Placeholder 4">
            <a:extLst>
              <a:ext uri="{FF2B5EF4-FFF2-40B4-BE49-F238E27FC236}">
                <a16:creationId xmlns:a16="http://schemas.microsoft.com/office/drawing/2014/main" id="{3029D8BF-641E-478E-8F5E-E4B5B6E10165}"/>
              </a:ext>
            </a:extLst>
          </p:cNvPr>
          <p:cNvSpPr>
            <a:spLocks noGrp="1"/>
          </p:cNvSpPr>
          <p:nvPr>
            <p:ph type="sldNum" sz="quarter" idx="11"/>
          </p:nvPr>
        </p:nvSpPr>
        <p:spPr/>
        <p:txBody>
          <a:bodyPr/>
          <a:lstStyle/>
          <a:p>
            <a:fld id="{A9D36E53-D99A-0F41-B3E8-EF235B9A2E23}" type="slidenum">
              <a:rPr lang="en-US" smtClean="0"/>
              <a:pPr/>
              <a:t>7</a:t>
            </a:fld>
            <a:endParaRPr lang="en-US" dirty="0"/>
          </a:p>
        </p:txBody>
      </p:sp>
      <p:pic>
        <p:nvPicPr>
          <p:cNvPr id="13" name="Picture Placeholder 12">
            <a:extLst>
              <a:ext uri="{FF2B5EF4-FFF2-40B4-BE49-F238E27FC236}">
                <a16:creationId xmlns:a16="http://schemas.microsoft.com/office/drawing/2014/main" id="{45B47418-59AA-41C7-A78B-0B0E8DE447F6}"/>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l="6952" r="6952"/>
          <a:stretch>
            <a:fillRect/>
          </a:stretch>
        </p:blipFill>
        <p:spPr>
          <a:prstGeom prst="rect">
            <a:avLst/>
          </a:prstGeom>
        </p:spPr>
      </p:pic>
      <p:pic>
        <p:nvPicPr>
          <p:cNvPr id="14" name="Picture Placeholder 13">
            <a:extLst>
              <a:ext uri="{FF2B5EF4-FFF2-40B4-BE49-F238E27FC236}">
                <a16:creationId xmlns:a16="http://schemas.microsoft.com/office/drawing/2014/main" id="{9768D1AB-5FEC-4FF7-8F1E-23F2AEE5E21A}"/>
              </a:ext>
            </a:extLst>
          </p:cNvPr>
          <p:cNvPicPr>
            <a:picLocks noGrp="1" noChangeAspect="1"/>
          </p:cNvPicPr>
          <p:nvPr>
            <p:ph type="pic" sz="quarter" idx="13"/>
          </p:nvPr>
        </p:nvPicPr>
        <p:blipFill>
          <a:blip r:embed="rId12" cstate="screen">
            <a:extLst>
              <a:ext uri="{28A0092B-C50C-407E-A947-70E740481C1C}">
                <a14:useLocalDpi xmlns:a14="http://schemas.microsoft.com/office/drawing/2010/main"/>
              </a:ext>
            </a:extLst>
          </a:blip>
          <a:srcRect l="9620" r="9620"/>
          <a:stretch>
            <a:fillRect/>
          </a:stretch>
        </p:blipFill>
        <p:spPr>
          <a:prstGeom prst="rect">
            <a:avLst/>
          </a:prstGeom>
        </p:spPr>
      </p:pic>
      <p:sp>
        <p:nvSpPr>
          <p:cNvPr id="3" name="Text Placeholder 2">
            <a:extLst>
              <a:ext uri="{FF2B5EF4-FFF2-40B4-BE49-F238E27FC236}">
                <a16:creationId xmlns:a16="http://schemas.microsoft.com/office/drawing/2014/main" id="{D9C62D8C-77FB-49B9-B226-70767169D479}"/>
              </a:ext>
            </a:extLst>
          </p:cNvPr>
          <p:cNvSpPr>
            <a:spLocks noGrp="1"/>
          </p:cNvSpPr>
          <p:nvPr>
            <p:ph type="body" sz="quarter" idx="14"/>
          </p:nvPr>
        </p:nvSpPr>
        <p:spPr/>
        <p:txBody>
          <a:bodyPr/>
          <a:lstStyle/>
          <a:p>
            <a:r>
              <a:rPr lang="en-AU" dirty="0"/>
              <a:t>Woolley et al (2018)</a:t>
            </a:r>
          </a:p>
        </p:txBody>
      </p:sp>
      <p:sp>
        <p:nvSpPr>
          <p:cNvPr id="6" name="Text Placeholder 5">
            <a:extLst>
              <a:ext uri="{FF2B5EF4-FFF2-40B4-BE49-F238E27FC236}">
                <a16:creationId xmlns:a16="http://schemas.microsoft.com/office/drawing/2014/main" id="{ED448BBE-0CBE-4971-9B51-9A9BC0C4D5F3}"/>
              </a:ext>
            </a:extLst>
          </p:cNvPr>
          <p:cNvSpPr>
            <a:spLocks noGrp="1"/>
          </p:cNvSpPr>
          <p:nvPr>
            <p:ph type="body" sz="quarter" idx="15"/>
          </p:nvPr>
        </p:nvSpPr>
        <p:spPr/>
        <p:txBody>
          <a:bodyPr/>
          <a:lstStyle/>
          <a:p>
            <a:r>
              <a:rPr lang="en-AU" dirty="0"/>
              <a:t>Doecke &amp; Woolley (2011)</a:t>
            </a:r>
          </a:p>
        </p:txBody>
      </p:sp>
      <p:sp>
        <p:nvSpPr>
          <p:cNvPr id="7" name="Rectangle 6">
            <a:extLst>
              <a:ext uri="{FF2B5EF4-FFF2-40B4-BE49-F238E27FC236}">
                <a16:creationId xmlns:a16="http://schemas.microsoft.com/office/drawing/2014/main" id="{8BC7F742-408E-408B-BF62-199AF92291E0}"/>
              </a:ext>
            </a:extLst>
          </p:cNvPr>
          <p:cNvSpPr/>
          <p:nvPr/>
        </p:nvSpPr>
        <p:spPr>
          <a:xfrm>
            <a:off x="628649" y="4051140"/>
            <a:ext cx="7886701" cy="1860162"/>
          </a:xfrm>
          <a:prstGeom prst="rect">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Chevron 10">
            <a:extLst>
              <a:ext uri="{FF2B5EF4-FFF2-40B4-BE49-F238E27FC236}">
                <a16:creationId xmlns:a16="http://schemas.microsoft.com/office/drawing/2014/main" id="{179BC66A-7D71-4EB9-84A4-CB9FCD8F83E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8" name="TAC_MOD3_SNIP3_SLIDE_07_PARA_A">
            <a:hlinkClick r:id="" action="ppaction://media"/>
            <a:extLst>
              <a:ext uri="{FF2B5EF4-FFF2-40B4-BE49-F238E27FC236}">
                <a16:creationId xmlns:a16="http://schemas.microsoft.com/office/drawing/2014/main" id="{EDD1A0E5-4AFD-4B36-9405-49B7AAAAE0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90732" y="-3786"/>
            <a:ext cx="609600" cy="609600"/>
          </a:xfrm>
          <a:prstGeom prst="rect">
            <a:avLst/>
          </a:prstGeom>
        </p:spPr>
      </p:pic>
      <p:pic>
        <p:nvPicPr>
          <p:cNvPr id="10" name="TAC_MOD3_SNIP3_SLIDE_07_PARA_B">
            <a:hlinkClick r:id="" action="ppaction://media"/>
            <a:extLst>
              <a:ext uri="{FF2B5EF4-FFF2-40B4-BE49-F238E27FC236}">
                <a16:creationId xmlns:a16="http://schemas.microsoft.com/office/drawing/2014/main" id="{2A841247-9B57-4E18-B9FE-CE1BF80DC2E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90732" y="877019"/>
            <a:ext cx="609600" cy="609600"/>
          </a:xfrm>
          <a:prstGeom prst="rect">
            <a:avLst/>
          </a:prstGeom>
        </p:spPr>
      </p:pic>
      <p:pic>
        <p:nvPicPr>
          <p:cNvPr id="12" name="TAC_MOD3_SNIP3_SLIDE_07_PARA_C">
            <a:hlinkClick r:id="" action="ppaction://media"/>
            <a:extLst>
              <a:ext uri="{FF2B5EF4-FFF2-40B4-BE49-F238E27FC236}">
                <a16:creationId xmlns:a16="http://schemas.microsoft.com/office/drawing/2014/main" id="{D1079A28-C339-44B4-A46F-C60D87763CAB}"/>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390732" y="1757824"/>
            <a:ext cx="609600" cy="609600"/>
          </a:xfrm>
          <a:prstGeom prst="rect">
            <a:avLst/>
          </a:prstGeom>
        </p:spPr>
      </p:pic>
      <p:pic>
        <p:nvPicPr>
          <p:cNvPr id="15" name="TAC_MOD3_SNIP3_SLIDE_07_PARA_D">
            <a:hlinkClick r:id="" action="ppaction://media"/>
            <a:extLst>
              <a:ext uri="{FF2B5EF4-FFF2-40B4-BE49-F238E27FC236}">
                <a16:creationId xmlns:a16="http://schemas.microsoft.com/office/drawing/2014/main" id="{05B4D2A9-5DC6-43B8-9A26-D6252FFF107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390732" y="2638629"/>
            <a:ext cx="609600" cy="609600"/>
          </a:xfrm>
          <a:prstGeom prst="rect">
            <a:avLst/>
          </a:prstGeom>
        </p:spPr>
      </p:pic>
    </p:spTree>
    <p:extLst>
      <p:ext uri="{BB962C8B-B14F-4D97-AF65-F5344CB8AC3E}">
        <p14:creationId xmlns:p14="http://schemas.microsoft.com/office/powerpoint/2010/main" val="65299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806" fill="hold"/>
                                        <p:tgtEl>
                                          <p:spTgt spid="8"/>
                                        </p:tgtEl>
                                      </p:cBhvr>
                                    </p:cmd>
                                  </p:childTnLst>
                                </p:cTn>
                              </p:par>
                            </p:childTnLst>
                          </p:cTn>
                        </p:par>
                        <p:par>
                          <p:cTn id="7" fill="hold">
                            <p:stCondLst>
                              <p:cond delay="16806"/>
                            </p:stCondLst>
                            <p:childTnLst>
                              <p:par>
                                <p:cTn id="8" presetID="3" presetClass="mediacall" presetSubtype="0" fill="hold" nodeType="afterEffect">
                                  <p:stCondLst>
                                    <p:cond delay="500"/>
                                  </p:stCondLst>
                                  <p:childTnLst>
                                    <p:cmd type="call" cmd="stop">
                                      <p:cBhvr>
                                        <p:cTn id="9" dur="1" fill="hold"/>
                                        <p:tgtEl>
                                          <p:spTgt spid="8"/>
                                        </p:tgtEl>
                                      </p:cBhvr>
                                    </p:cmd>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par>
                                <p:cTn id="24" presetID="10" presetClass="entr" presetSubtype="0" fill="hold" nodeType="withEffect">
                                  <p:stCondLst>
                                    <p:cond delay="5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par>
                                <p:cTn id="30" presetID="10" presetClass="entr" presetSubtype="0"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mediacall" presetSubtype="0" fill="hold" nodeType="withEffect">
                                  <p:stCondLst>
                                    <p:cond delay="1000"/>
                                  </p:stCondLst>
                                  <p:childTnLst>
                                    <p:cmd type="call" cmd="playFrom(0.0)">
                                      <p:cBhvr>
                                        <p:cTn id="34" dur="32578" fill="hold"/>
                                        <p:tgtEl>
                                          <p:spTgt spid="10"/>
                                        </p:tgtEl>
                                      </p:cBhvr>
                                    </p:cmd>
                                  </p:childTnLst>
                                </p:cTn>
                              </p:par>
                            </p:childTnLst>
                          </p:cTn>
                        </p:par>
                        <p:par>
                          <p:cTn id="35" fill="hold">
                            <p:stCondLst>
                              <p:cond delay="33578"/>
                            </p:stCondLst>
                            <p:childTnLst>
                              <p:par>
                                <p:cTn id="36" presetID="3" presetClass="mediacall" presetSubtype="0" fill="hold" nodeType="afterEffect">
                                  <p:stCondLst>
                                    <p:cond delay="500"/>
                                  </p:stCondLst>
                                  <p:childTnLst>
                                    <p:cmd type="call" cmd="stop">
                                      <p:cBhvr>
                                        <p:cTn id="37" dur="1" fill="hold"/>
                                        <p:tgtEl>
                                          <p:spTgt spid="10"/>
                                        </p:tgtEl>
                                      </p:cBhvr>
                                    </p:cmd>
                                  </p:childTnLst>
                                </p:cTn>
                              </p:par>
                              <p:par>
                                <p:cTn id="38" presetID="10" presetClass="entr" presetSubtype="0" fill="hold" grpId="2" nodeType="withEffect">
                                  <p:stCondLst>
                                    <p:cond delay="5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fade">
                                      <p:cBhvr>
                                        <p:cTn id="45" dur="500"/>
                                        <p:tgtEl>
                                          <p:spTgt spid="2">
                                            <p:txEl>
                                              <p:pRg st="1" end="1"/>
                                            </p:txEl>
                                          </p:spTgt>
                                        </p:tgtEl>
                                      </p:cBhvr>
                                    </p:animEffect>
                                  </p:childTnLst>
                                </p:cTn>
                              </p:par>
                              <p:par>
                                <p:cTn id="46" presetID="10" presetClass="exit" presetSubtype="0" fill="hold" grpId="3"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0" nodeType="withEffect">
                                  <p:stCondLst>
                                    <p:cond delay="50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27726" fill="hold"/>
                                        <p:tgtEl>
                                          <p:spTgt spid="12"/>
                                        </p:tgtEl>
                                      </p:cBhvr>
                                    </p:cmd>
                                  </p:childTnLst>
                                </p:cTn>
                              </p:par>
                            </p:childTnLst>
                          </p:cTn>
                        </p:par>
                        <p:par>
                          <p:cTn id="54" fill="hold">
                            <p:stCondLst>
                              <p:cond delay="28726"/>
                            </p:stCondLst>
                            <p:childTnLst>
                              <p:par>
                                <p:cTn id="55" presetID="3" presetClass="mediacall" presetSubtype="0" fill="hold" nodeType="afterEffect">
                                  <p:stCondLst>
                                    <p:cond delay="500"/>
                                  </p:stCondLst>
                                  <p:childTnLst>
                                    <p:cmd type="call" cmd="stop">
                                      <p:cBhvr>
                                        <p:cTn id="56" dur="1" fill="hold"/>
                                        <p:tgtEl>
                                          <p:spTgt spid="12"/>
                                        </p:tgtEl>
                                      </p:cBhvr>
                                    </p:cmd>
                                  </p:childTnLst>
                                </p:cTn>
                              </p:par>
                              <p:par>
                                <p:cTn id="57" presetID="10" presetClass="entr" presetSubtype="0" fill="hold" grpId="4" nodeType="withEffect">
                                  <p:stCondLst>
                                    <p:cond delay="5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fade">
                                      <p:cBhvr>
                                        <p:cTn id="64" dur="500"/>
                                        <p:tgtEl>
                                          <p:spTgt spid="2">
                                            <p:txEl>
                                              <p:pRg st="2" end="2"/>
                                            </p:txEl>
                                          </p:spTgt>
                                        </p:tgtEl>
                                      </p:cBhvr>
                                    </p:animEffect>
                                  </p:childTnLst>
                                </p:cTn>
                              </p:par>
                              <p:par>
                                <p:cTn id="65" presetID="10" presetClass="exit" presetSubtype="0" fill="hold" grpId="5"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 presetClass="mediacall" presetSubtype="0" fill="hold" nodeType="withEffect">
                                  <p:stCondLst>
                                    <p:cond delay="1000"/>
                                  </p:stCondLst>
                                  <p:childTnLst>
                                    <p:cmd type="call" cmd="playFrom(0.0)">
                                      <p:cBhvr>
                                        <p:cTn id="69" dur="40716" fill="hold"/>
                                        <p:tgtEl>
                                          <p:spTgt spid="15"/>
                                        </p:tgtEl>
                                      </p:cBhvr>
                                    </p:cmd>
                                  </p:childTnLst>
                                </p:cTn>
                              </p:par>
                            </p:childTnLst>
                          </p:cTn>
                        </p:par>
                        <p:par>
                          <p:cTn id="70" fill="hold">
                            <p:stCondLst>
                              <p:cond delay="41716"/>
                            </p:stCondLst>
                            <p:childTnLst>
                              <p:par>
                                <p:cTn id="71" presetID="3" presetClass="mediacall" presetSubtype="0" fill="hold" nodeType="afterEffect">
                                  <p:stCondLst>
                                    <p:cond delay="500"/>
                                  </p:stCondLst>
                                  <p:childTnLst>
                                    <p:cmd type="call" cmd="stop">
                                      <p:cBhvr>
                                        <p:cTn id="72" dur="1" fill="hold"/>
                                        <p:tgtEl>
                                          <p:spTgt spid="15"/>
                                        </p:tgtEl>
                                      </p:cBhvr>
                                    </p:cmd>
                                  </p:childTnLst>
                                </p:cTn>
                              </p:par>
                              <p:par>
                                <p:cTn id="73" presetID="10" presetClass="entr" presetSubtype="0" fill="hold" grpId="6" nodeType="withEffect">
                                  <p:stCondLst>
                                    <p:cond delay="50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8"/>
                </p:tgtEl>
              </p:cMediaNode>
            </p:audio>
            <p:audio>
              <p:cMediaNode vol="80000">
                <p:cTn id="77" fill="hold" display="0">
                  <p:stCondLst>
                    <p:cond delay="indefinite"/>
                  </p:stCondLst>
                  <p:endCondLst>
                    <p:cond evt="onStopAudio" delay="0">
                      <p:tgtEl>
                        <p:sldTgt/>
                      </p:tgtEl>
                    </p:cond>
                  </p:endCondLst>
                </p:cTn>
                <p:tgtEl>
                  <p:spTgt spid="10"/>
                </p:tgtEl>
              </p:cMediaNode>
            </p:audio>
            <p:audio>
              <p:cMediaNode vol="80000">
                <p:cTn id="78" fill="hold" display="0">
                  <p:stCondLst>
                    <p:cond delay="indefinite"/>
                  </p:stCondLst>
                  <p:endCondLst>
                    <p:cond evt="onStopAudio" delay="0">
                      <p:tgtEl>
                        <p:sldTgt/>
                      </p:tgtEl>
                    </p:cond>
                  </p:endCondLst>
                </p:cTn>
                <p:tgtEl>
                  <p:spTgt spid="12"/>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3" grpId="0" build="p"/>
      <p:bldP spid="6" grpId="0" build="p"/>
      <p:bldP spid="7" grpId="0" animBg="1"/>
      <p:bldP spid="11" grpId="0" animBg="1"/>
      <p:bldP spid="11" grpId="1" animBg="1"/>
      <p:bldP spid="11" grpId="2" animBg="1"/>
      <p:bldP spid="11" grpId="3" animBg="1"/>
      <p:bldP spid="11" grpId="4" animBg="1"/>
      <p:bldP spid="11" grpId="5" animBg="1"/>
      <p:bldP spid="11" grpId="6"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1FB9FD9-0C52-4F9C-8E97-117636E337F0}"/>
              </a:ext>
            </a:extLst>
          </p:cNvPr>
          <p:cNvSpPr>
            <a:spLocks noGrp="1"/>
          </p:cNvSpPr>
          <p:nvPr>
            <p:ph idx="1"/>
          </p:nvPr>
        </p:nvSpPr>
        <p:spPr/>
        <p:txBody>
          <a:bodyPr/>
          <a:lstStyle/>
          <a:p>
            <a:pPr marL="285750" indent="-285750">
              <a:buFont typeface="Arial" panose="020B0604020202020204" pitchFamily="34" charset="0"/>
              <a:buChar char="•"/>
            </a:pPr>
            <a:r>
              <a:rPr lang="en-AU" dirty="0"/>
              <a:t>Run off road crashes dominate low volume roads</a:t>
            </a:r>
          </a:p>
          <a:p>
            <a:pPr marL="285750" indent="-285750">
              <a:buFont typeface="Arial" panose="020B0604020202020204" pitchFamily="34" charset="0"/>
              <a:buChar char="•"/>
            </a:pPr>
            <a:r>
              <a:rPr lang="en-AU" dirty="0"/>
              <a:t>Cross-centreline crashes a substantial issue</a:t>
            </a:r>
          </a:p>
          <a:p>
            <a:pPr marL="285750" indent="-285750">
              <a:buFont typeface="Arial" panose="020B0604020202020204" pitchFamily="34" charset="0"/>
              <a:buChar char="•"/>
            </a:pPr>
            <a:r>
              <a:rPr lang="en-AU" dirty="0"/>
              <a:t>Most rural roads not designed to mitigate cross-centreline crashes</a:t>
            </a:r>
          </a:p>
        </p:txBody>
      </p:sp>
      <p:sp>
        <p:nvSpPr>
          <p:cNvPr id="8" name="Title 7">
            <a:extLst>
              <a:ext uri="{FF2B5EF4-FFF2-40B4-BE49-F238E27FC236}">
                <a16:creationId xmlns:a16="http://schemas.microsoft.com/office/drawing/2014/main" id="{AD96BDBA-70B4-43E2-8ED9-FDB859002EE5}"/>
              </a:ext>
            </a:extLst>
          </p:cNvPr>
          <p:cNvSpPr>
            <a:spLocks noGrp="1"/>
          </p:cNvSpPr>
          <p:nvPr>
            <p:ph type="title"/>
          </p:nvPr>
        </p:nvSpPr>
        <p:spPr/>
        <p:txBody>
          <a:bodyPr/>
          <a:lstStyle/>
          <a:p>
            <a:r>
              <a:rPr lang="en-AU" dirty="0"/>
              <a:t>Run off road vs. head-on</a:t>
            </a:r>
          </a:p>
        </p:txBody>
      </p:sp>
      <p:sp>
        <p:nvSpPr>
          <p:cNvPr id="4" name="Footer Placeholder 3">
            <a:extLst>
              <a:ext uri="{FF2B5EF4-FFF2-40B4-BE49-F238E27FC236}">
                <a16:creationId xmlns:a16="http://schemas.microsoft.com/office/drawing/2014/main" id="{5FE4EE5E-CD0E-44C7-AFF3-BD0A9DCCDC8D}"/>
              </a:ext>
            </a:extLst>
          </p:cNvPr>
          <p:cNvSpPr>
            <a:spLocks noGrp="1"/>
          </p:cNvSpPr>
          <p:nvPr>
            <p:ph type="ftr" sz="quarter" idx="10"/>
          </p:nvPr>
        </p:nvSpPr>
        <p:spPr/>
        <p:txBody>
          <a:bodyPr/>
          <a:lstStyle/>
          <a:p>
            <a:r>
              <a:rPr lang="en-US"/>
              <a:t>Module 3, Snippet 3</a:t>
            </a:r>
            <a:endParaRPr lang="en-US" dirty="0"/>
          </a:p>
        </p:txBody>
      </p:sp>
      <p:sp>
        <p:nvSpPr>
          <p:cNvPr id="5" name="Slide Number Placeholder 4">
            <a:extLst>
              <a:ext uri="{FF2B5EF4-FFF2-40B4-BE49-F238E27FC236}">
                <a16:creationId xmlns:a16="http://schemas.microsoft.com/office/drawing/2014/main" id="{ACDA853E-EA25-47BB-82F7-5117E1E210B4}"/>
              </a:ext>
            </a:extLst>
          </p:cNvPr>
          <p:cNvSpPr>
            <a:spLocks noGrp="1"/>
          </p:cNvSpPr>
          <p:nvPr>
            <p:ph type="sldNum" sz="quarter" idx="11"/>
          </p:nvPr>
        </p:nvSpPr>
        <p:spPr/>
        <p:txBody>
          <a:bodyPr/>
          <a:lstStyle/>
          <a:p>
            <a:fld id="{A9D36E53-D99A-0F41-B3E8-EF235B9A2E23}" type="slidenum">
              <a:rPr lang="en-US" smtClean="0"/>
              <a:pPr/>
              <a:t>8</a:t>
            </a:fld>
            <a:endParaRPr lang="en-US" dirty="0"/>
          </a:p>
        </p:txBody>
      </p:sp>
      <p:pic>
        <p:nvPicPr>
          <p:cNvPr id="21" name="Picture Placeholder 20">
            <a:extLst>
              <a:ext uri="{FF2B5EF4-FFF2-40B4-BE49-F238E27FC236}">
                <a16:creationId xmlns:a16="http://schemas.microsoft.com/office/drawing/2014/main" id="{5C2B4E6C-8C2D-44F2-8B8C-0CBEC1ECA6DB}"/>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t="172" b="172"/>
          <a:stretch>
            <a:fillRect/>
          </a:stretch>
        </p:blipFill>
        <p:spPr>
          <a:prstGeom prst="rect">
            <a:avLst/>
          </a:prstGeom>
        </p:spPr>
      </p:pic>
      <p:sp>
        <p:nvSpPr>
          <p:cNvPr id="13" name="Text Placeholder 12">
            <a:extLst>
              <a:ext uri="{FF2B5EF4-FFF2-40B4-BE49-F238E27FC236}">
                <a16:creationId xmlns:a16="http://schemas.microsoft.com/office/drawing/2014/main" id="{06001ED2-B1BA-4233-B86F-49DE9B269252}"/>
              </a:ext>
            </a:extLst>
          </p:cNvPr>
          <p:cNvSpPr>
            <a:spLocks noGrp="1"/>
          </p:cNvSpPr>
          <p:nvPr>
            <p:ph type="body" sz="quarter" idx="13"/>
          </p:nvPr>
        </p:nvSpPr>
        <p:spPr/>
        <p:txBody>
          <a:bodyPr/>
          <a:lstStyle/>
          <a:p>
            <a:r>
              <a:rPr lang="en-AU" dirty="0"/>
              <a:t>Source: NZTA (2011)</a:t>
            </a:r>
          </a:p>
        </p:txBody>
      </p:sp>
      <p:sp>
        <p:nvSpPr>
          <p:cNvPr id="9" name="Arrow: Chevron 8">
            <a:extLst>
              <a:ext uri="{FF2B5EF4-FFF2-40B4-BE49-F238E27FC236}">
                <a16:creationId xmlns:a16="http://schemas.microsoft.com/office/drawing/2014/main" id="{EEABA6F0-6174-46FB-81B2-81FEED9FF26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3_SLIDE_08_PARA_A">
            <a:hlinkClick r:id="" action="ppaction://media"/>
            <a:extLst>
              <a:ext uri="{FF2B5EF4-FFF2-40B4-BE49-F238E27FC236}">
                <a16:creationId xmlns:a16="http://schemas.microsoft.com/office/drawing/2014/main" id="{0E7E5688-2932-4166-BE69-6B59A6489C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33786" y="0"/>
            <a:ext cx="609600" cy="609600"/>
          </a:xfrm>
          <a:prstGeom prst="rect">
            <a:avLst/>
          </a:prstGeom>
        </p:spPr>
      </p:pic>
      <p:pic>
        <p:nvPicPr>
          <p:cNvPr id="3" name="TAC_MOD3_SNIP3_SLIDE_08_PARA_B">
            <a:hlinkClick r:id="" action="ppaction://media"/>
            <a:extLst>
              <a:ext uri="{FF2B5EF4-FFF2-40B4-BE49-F238E27FC236}">
                <a16:creationId xmlns:a16="http://schemas.microsoft.com/office/drawing/2014/main" id="{BFE749DF-9A2C-4692-A42A-91EF8471B9A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33786" y="773472"/>
            <a:ext cx="609600" cy="609600"/>
          </a:xfrm>
          <a:prstGeom prst="rect">
            <a:avLst/>
          </a:prstGeom>
        </p:spPr>
      </p:pic>
      <p:pic>
        <p:nvPicPr>
          <p:cNvPr id="6" name="TAC_MOD3_SNIP3_SLIDE_08_PARA_C">
            <a:hlinkClick r:id="" action="ppaction://media"/>
            <a:extLst>
              <a:ext uri="{FF2B5EF4-FFF2-40B4-BE49-F238E27FC236}">
                <a16:creationId xmlns:a16="http://schemas.microsoft.com/office/drawing/2014/main" id="{3E672550-04E7-4248-B874-B66018DEA4B3}"/>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433786" y="1546944"/>
            <a:ext cx="609600" cy="609600"/>
          </a:xfrm>
          <a:prstGeom prst="rect">
            <a:avLst/>
          </a:prstGeom>
        </p:spPr>
      </p:pic>
    </p:spTree>
    <p:extLst>
      <p:ext uri="{BB962C8B-B14F-4D97-AF65-F5344CB8AC3E}">
        <p14:creationId xmlns:p14="http://schemas.microsoft.com/office/powerpoint/2010/main" val="215359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 presetClass="mediacall" presetSubtype="0" fill="hold" nodeType="withEffect">
                                  <p:stCondLst>
                                    <p:cond delay="1000"/>
                                  </p:stCondLst>
                                  <p:childTnLst>
                                    <p:cmd type="call" cmd="playFrom(0.0)">
                                      <p:cBhvr>
                                        <p:cTn id="9" dur="42046" fill="hold"/>
                                        <p:tgtEl>
                                          <p:spTgt spid="2"/>
                                        </p:tgtEl>
                                      </p:cBhvr>
                                    </p:cmd>
                                  </p:childTnLst>
                                </p:cTn>
                              </p:par>
                            </p:childTnLst>
                          </p:cTn>
                        </p:par>
                        <p:par>
                          <p:cTn id="10" fill="hold">
                            <p:stCondLst>
                              <p:cond delay="43046"/>
                            </p:stCondLst>
                            <p:childTnLst>
                              <p:par>
                                <p:cTn id="11" presetID="3" presetClass="mediacall" presetSubtype="0" fill="hold" nodeType="afterEffect">
                                  <p:stCondLst>
                                    <p:cond delay="500"/>
                                  </p:stCondLst>
                                  <p:childTnLst>
                                    <p:cmd type="call" cmd="stop">
                                      <p:cBhvr>
                                        <p:cTn id="12" dur="1" fill="hold"/>
                                        <p:tgtEl>
                                          <p:spTgt spid="2"/>
                                        </p:tgtEl>
                                      </p:cBhvr>
                                    </p:cmd>
                                  </p:childTnLst>
                                </p:cTn>
                              </p:par>
                              <p:par>
                                <p:cTn id="13" presetID="10"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fade">
                                      <p:cBhvr>
                                        <p:cTn id="20" dur="500"/>
                                        <p:tgtEl>
                                          <p:spTgt spid="22">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 presetClass="mediacall" presetSubtype="0" fill="hold" nodeType="withEffect">
                                  <p:stCondLst>
                                    <p:cond delay="1000"/>
                                  </p:stCondLst>
                                  <p:childTnLst>
                                    <p:cmd type="call" cmd="playFrom(0.0)">
                                      <p:cBhvr>
                                        <p:cTn id="25" dur="32030" fill="hold"/>
                                        <p:tgtEl>
                                          <p:spTgt spid="3"/>
                                        </p:tgtEl>
                                      </p:cBhvr>
                                    </p:cmd>
                                  </p:childTnLst>
                                </p:cTn>
                              </p:par>
                            </p:childTnLst>
                          </p:cTn>
                        </p:par>
                        <p:par>
                          <p:cTn id="26" fill="hold">
                            <p:stCondLst>
                              <p:cond delay="33030"/>
                            </p:stCondLst>
                            <p:childTnLst>
                              <p:par>
                                <p:cTn id="27" presetID="3" presetClass="mediacall" presetSubtype="0" fill="hold" nodeType="afterEffect">
                                  <p:stCondLst>
                                    <p:cond delay="500"/>
                                  </p:stCondLst>
                                  <p:childTnLst>
                                    <p:cmd type="call" cmd="stop">
                                      <p:cBhvr>
                                        <p:cTn id="28" dur="1" fill="hold"/>
                                        <p:tgtEl>
                                          <p:spTgt spid="3"/>
                                        </p:tgtEl>
                                      </p:cBhvr>
                                    </p:cmd>
                                  </p:childTnLst>
                                </p:cTn>
                              </p:par>
                              <p:par>
                                <p:cTn id="29" presetID="10" presetClass="entr" presetSubtype="0" fill="hold" grpId="2" nodeType="with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xEl>
                                              <p:pRg st="2" end="2"/>
                                            </p:txEl>
                                          </p:spTgt>
                                        </p:tgtEl>
                                        <p:attrNameLst>
                                          <p:attrName>style.visibility</p:attrName>
                                        </p:attrNameLst>
                                      </p:cBhvr>
                                      <p:to>
                                        <p:strVal val="visible"/>
                                      </p:to>
                                    </p:set>
                                    <p:animEffect transition="in" filter="fade">
                                      <p:cBhvr>
                                        <p:cTn id="36" dur="500"/>
                                        <p:tgtEl>
                                          <p:spTgt spid="22">
                                            <p:txEl>
                                              <p:pRg st="2" end="2"/>
                                            </p:txEl>
                                          </p:spTgt>
                                        </p:tgtEl>
                                      </p:cBhvr>
                                    </p:animEffect>
                                  </p:childTnLst>
                                </p:cTn>
                              </p:par>
                              <p:par>
                                <p:cTn id="37" presetID="10" presetClass="exit" presetSubtype="0" fill="hold" grpId="3"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 presetClass="mediacall" presetSubtype="0" fill="hold" nodeType="withEffect">
                                  <p:stCondLst>
                                    <p:cond delay="1000"/>
                                  </p:stCondLst>
                                  <p:childTnLst>
                                    <p:cmd type="call" cmd="playFrom(0.0)">
                                      <p:cBhvr>
                                        <p:cTn id="41" dur="31586" fill="hold"/>
                                        <p:tgtEl>
                                          <p:spTgt spid="6"/>
                                        </p:tgtEl>
                                      </p:cBhvr>
                                    </p:cmd>
                                  </p:childTnLst>
                                </p:cTn>
                              </p:par>
                            </p:childTnLst>
                          </p:cTn>
                        </p:par>
                        <p:par>
                          <p:cTn id="42" fill="hold">
                            <p:stCondLst>
                              <p:cond delay="32586"/>
                            </p:stCondLst>
                            <p:childTnLst>
                              <p:par>
                                <p:cTn id="43" presetID="3" presetClass="mediacall" presetSubtype="0" fill="hold" nodeType="afterEffect">
                                  <p:stCondLst>
                                    <p:cond delay="500"/>
                                  </p:stCondLst>
                                  <p:childTnLst>
                                    <p:cmd type="call" cmd="stop">
                                      <p:cBhvr>
                                        <p:cTn id="44" dur="1" fill="hold"/>
                                        <p:tgtEl>
                                          <p:spTgt spid="6"/>
                                        </p:tgtEl>
                                      </p:cBhvr>
                                    </p:cmd>
                                  </p:childTnLst>
                                </p:cTn>
                              </p:par>
                              <p:par>
                                <p:cTn id="45" presetID="10" presetClass="entr" presetSubtype="0" fill="hold" grpId="4"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
                </p:tgtEl>
              </p:cMediaNode>
            </p:audio>
            <p:audio>
              <p:cMediaNode vol="80000">
                <p:cTn id="49" fill="hold" display="0">
                  <p:stCondLst>
                    <p:cond delay="indefinite"/>
                  </p:stCondLst>
                  <p:endCondLst>
                    <p:cond evt="onStopAudio" delay="0">
                      <p:tgtEl>
                        <p:sldTgt/>
                      </p:tgtEl>
                    </p:cond>
                  </p:endCondLst>
                </p:cTn>
                <p:tgtEl>
                  <p:spTgt spid="3"/>
                </p:tgtEl>
              </p:cMediaNode>
            </p:audio>
            <p:audio>
              <p:cMediaNode vol="80000">
                <p:cTn id="50" fill="hold" display="0">
                  <p:stCondLst>
                    <p:cond delay="indefinite"/>
                  </p:stCondLst>
                  <p:endCondLst>
                    <p:cond evt="onStopAudio" delay="0">
                      <p:tgtEl>
                        <p:sldTgt/>
                      </p:tgtEl>
                    </p:cond>
                  </p:endCondLst>
                </p:cTn>
                <p:tgtEl>
                  <p:spTgt spid="6"/>
                </p:tgtEl>
              </p:cMediaNode>
            </p:audio>
          </p:childTnLst>
        </p:cTn>
      </p:par>
    </p:tnLst>
    <p:bldLst>
      <p:bldP spid="9" grpId="0" animBg="1"/>
      <p:bldP spid="9" grpId="1" animBg="1"/>
      <p:bldP spid="9" grpId="2" animBg="1"/>
      <p:bldP spid="9" grpId="3" animBg="1"/>
      <p:bldP spid="9"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CD678FA-7A6A-41C6-9A16-CF5560D43367}"/>
              </a:ext>
            </a:extLst>
          </p:cNvPr>
          <p:cNvSpPr>
            <a:spLocks noGrp="1"/>
          </p:cNvSpPr>
          <p:nvPr>
            <p:ph type="body" sz="quarter" idx="10"/>
          </p:nvPr>
        </p:nvSpPr>
        <p:spPr/>
        <p:txBody>
          <a:bodyPr/>
          <a:lstStyle/>
          <a:p>
            <a:r>
              <a:rPr lang="en-AU" dirty="0"/>
              <a:t>Barriers vs. clear zones</a:t>
            </a:r>
          </a:p>
        </p:txBody>
      </p:sp>
      <p:sp>
        <p:nvSpPr>
          <p:cNvPr id="5" name="Slide Number Placeholder 4">
            <a:extLst>
              <a:ext uri="{FF2B5EF4-FFF2-40B4-BE49-F238E27FC236}">
                <a16:creationId xmlns:a16="http://schemas.microsoft.com/office/drawing/2014/main" id="{36DBFC31-021D-4347-94CF-90CD9E2E7171}"/>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4" name="Footer Placeholder 3">
            <a:extLst>
              <a:ext uri="{FF2B5EF4-FFF2-40B4-BE49-F238E27FC236}">
                <a16:creationId xmlns:a16="http://schemas.microsoft.com/office/drawing/2014/main" id="{1C28EA6D-7DDA-43D8-96BD-2265C38C8A60}"/>
              </a:ext>
            </a:extLst>
          </p:cNvPr>
          <p:cNvSpPr>
            <a:spLocks noGrp="1"/>
          </p:cNvSpPr>
          <p:nvPr>
            <p:ph type="ftr" sz="quarter" idx="12"/>
          </p:nvPr>
        </p:nvSpPr>
        <p:spPr/>
        <p:txBody>
          <a:bodyPr/>
          <a:lstStyle/>
          <a:p>
            <a:r>
              <a:rPr lang="en-US"/>
              <a:t>Module 3, Snippet 3</a:t>
            </a:r>
            <a:endParaRPr lang="en-US" dirty="0"/>
          </a:p>
        </p:txBody>
      </p:sp>
      <p:pic>
        <p:nvPicPr>
          <p:cNvPr id="2" name="TAC_MOD3_SNIP3_SLIDE_09_PARA_A">
            <a:hlinkClick r:id="" action="ppaction://media"/>
            <a:extLst>
              <a:ext uri="{FF2B5EF4-FFF2-40B4-BE49-F238E27FC236}">
                <a16:creationId xmlns:a16="http://schemas.microsoft.com/office/drawing/2014/main" id="{E7251F1E-EF6D-4C4C-89E9-0EC66AE59D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1676" y="0"/>
            <a:ext cx="609600" cy="609600"/>
          </a:xfrm>
          <a:prstGeom prst="rect">
            <a:avLst/>
          </a:prstGeom>
        </p:spPr>
      </p:pic>
    </p:spTree>
    <p:extLst>
      <p:ext uri="{BB962C8B-B14F-4D97-AF65-F5344CB8AC3E}">
        <p14:creationId xmlns:p14="http://schemas.microsoft.com/office/powerpoint/2010/main" val="3365896907"/>
      </p:ext>
    </p:extLst>
  </p:cSld>
  <p:clrMapOvr>
    <a:masterClrMapping/>
  </p:clrMapOvr>
  <mc:AlternateContent xmlns:mc="http://schemas.openxmlformats.org/markup-compatibility/2006" xmlns:p14="http://schemas.microsoft.com/office/powerpoint/2010/main">
    <mc:Choice Requires="p14">
      <p:transition spd="med" p14:dur="700" advTm="11600">
        <p:fade/>
      </p:transition>
    </mc:Choice>
    <mc:Fallback xmlns="">
      <p:transition spd="med" advTm="11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9137" fill="hold"/>
                                        <p:tgtEl>
                                          <p:spTgt spid="2"/>
                                        </p:tgtEl>
                                      </p:cBhvr>
                                    </p:cmd>
                                  </p:childTnLst>
                                </p:cTn>
                              </p:par>
                            </p:childTnLst>
                          </p:cTn>
                        </p:par>
                        <p:par>
                          <p:cTn id="7" fill="hold">
                            <p:stCondLst>
                              <p:cond delay="10137"/>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5539</TotalTime>
  <Words>6379</Words>
  <Application>Microsoft Office PowerPoint</Application>
  <PresentationFormat>On-screen Show (4:3)</PresentationFormat>
  <Paragraphs>364</Paragraphs>
  <Slides>29</Slides>
  <Notes>27</Notes>
  <HiddenSlides>0</HiddenSlides>
  <MMClips>71</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29</vt:i4>
      </vt:variant>
      <vt:variant>
        <vt:lpstr>Custom Shows</vt:lpstr>
      </vt:variant>
      <vt:variant>
        <vt:i4>5</vt:i4>
      </vt:variant>
    </vt:vector>
  </HeadingPairs>
  <TitlesOfParts>
    <vt:vector size="38" baseType="lpstr">
      <vt:lpstr>Arial</vt:lpstr>
      <vt:lpstr>Calibri</vt:lpstr>
      <vt:lpstr>Calibri Light</vt:lpstr>
      <vt:lpstr>Office Theme</vt:lpstr>
      <vt:lpstr>PowerPoint Presentation</vt:lpstr>
      <vt:lpstr>PowerPoint Presentation</vt:lpstr>
      <vt:lpstr>About this snippet</vt:lpstr>
      <vt:lpstr>PowerPoint Presentation</vt:lpstr>
      <vt:lpstr>Where does harm occur?</vt:lpstr>
      <vt:lpstr>Mechanisms of harm</vt:lpstr>
      <vt:lpstr>Lane departures</vt:lpstr>
      <vt:lpstr>Run off road vs. head-on</vt:lpstr>
      <vt:lpstr>PowerPoint Presentation</vt:lpstr>
      <vt:lpstr>Clear zones</vt:lpstr>
      <vt:lpstr>Clear zones</vt:lpstr>
      <vt:lpstr>Clear zones</vt:lpstr>
      <vt:lpstr>Barrier protection</vt:lpstr>
      <vt:lpstr>Types of barriers</vt:lpstr>
      <vt:lpstr>Historical best practice</vt:lpstr>
      <vt:lpstr>Safe System best practice</vt:lpstr>
      <vt:lpstr>PowerPoint Presentation</vt:lpstr>
      <vt:lpstr>Safe cross sections</vt:lpstr>
      <vt:lpstr>Safe cross sections</vt:lpstr>
      <vt:lpstr>Safe cross sections</vt:lpstr>
      <vt:lpstr>Safe cross sections</vt:lpstr>
      <vt:lpstr>A Safe System approach</vt:lpstr>
      <vt:lpstr>A zero KPI</vt:lpstr>
      <vt:lpstr>A zero KPI</vt:lpstr>
      <vt:lpstr>PowerPoint Presentation</vt:lpstr>
      <vt:lpstr>Supporting treatments</vt:lpstr>
      <vt:lpstr>Supporting treatments</vt:lpstr>
      <vt:lpstr>Other considerations</vt:lpstr>
      <vt:lpstr>PowerPoint Presentation</vt:lpstr>
      <vt:lpstr>Opening sequence</vt:lpstr>
      <vt:lpstr>Barriers vs. clear zones</vt:lpstr>
      <vt:lpstr>How does harm occur</vt:lpstr>
      <vt:lpstr>Primary treatments</vt:lpstr>
      <vt:lpstr>Supporting treatments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360</cp:revision>
  <dcterms:created xsi:type="dcterms:W3CDTF">2018-02-23T04:31:11Z</dcterms:created>
  <dcterms:modified xsi:type="dcterms:W3CDTF">2020-09-09T09:49:26Z</dcterms:modified>
</cp:coreProperties>
</file>