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1"/>
  </p:notesMasterIdLst>
  <p:handoutMasterIdLst>
    <p:handoutMasterId r:id="rId22"/>
  </p:handoutMasterIdLst>
  <p:sldIdLst>
    <p:sldId id="263" r:id="rId2"/>
    <p:sldId id="264" r:id="rId3"/>
    <p:sldId id="283" r:id="rId4"/>
    <p:sldId id="265" r:id="rId5"/>
    <p:sldId id="266" r:id="rId6"/>
    <p:sldId id="267" r:id="rId7"/>
    <p:sldId id="272" r:id="rId8"/>
    <p:sldId id="268" r:id="rId9"/>
    <p:sldId id="269" r:id="rId10"/>
    <p:sldId id="271" r:id="rId11"/>
    <p:sldId id="270" r:id="rId12"/>
    <p:sldId id="273" r:id="rId13"/>
    <p:sldId id="274" r:id="rId14"/>
    <p:sldId id="279" r:id="rId15"/>
    <p:sldId id="275" r:id="rId16"/>
    <p:sldId id="276" r:id="rId17"/>
    <p:sldId id="277" r:id="rId18"/>
    <p:sldId id="278" r:id="rId19"/>
    <p:sldId id="258" r:id="rId20"/>
  </p:sldIdLst>
  <p:sldSz cx="9144000" cy="6858000" type="screen4x3"/>
  <p:notesSz cx="6858000" cy="9144000"/>
  <p:custShowLst>
    <p:custShow name="Opening sequence" id="0">
      <p:sldLst>
        <p:sld r:id="rId2"/>
        <p:sld r:id="rId3"/>
        <p:sld r:id="rId4"/>
        <p:sld r:id="rId20"/>
      </p:sldLst>
    </p:custShow>
    <p:custShow name="How does harm occur?" id="1">
      <p:sldLst>
        <p:sld r:id="rId5"/>
        <p:sld r:id="rId6"/>
        <p:sld r:id="rId7"/>
        <p:sld r:id="rId8"/>
        <p:sld r:id="rId9"/>
        <p:sld r:id="rId10"/>
        <p:sld r:id="rId4"/>
        <p:sld r:id="rId20"/>
      </p:sldLst>
    </p:custShow>
    <p:custShow name="Primary treatments" id="2">
      <p:sldLst>
        <p:sld r:id="rId11"/>
        <p:sld r:id="rId12"/>
        <p:sld r:id="rId13"/>
        <p:sld r:id="rId14"/>
        <p:sld r:id="rId4"/>
        <p:sld r:id="rId20"/>
      </p:sldLst>
    </p:custShow>
    <p:custShow name="Supporting treatments" id="3">
      <p:sldLst>
        <p:sld r:id="rId15"/>
        <p:sld r:id="rId16"/>
        <p:sld r:id="rId17"/>
        <p:sld r:id="rId18"/>
        <p:sld r:id="rId19"/>
        <p:sld r:id="rId4"/>
        <p:sld r:id="rId2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65"/>
            <p14:sldId id="266"/>
            <p14:sldId id="267"/>
            <p14:sldId id="272"/>
            <p14:sldId id="268"/>
            <p14:sldId id="269"/>
            <p14:sldId id="271"/>
            <p14:sldId id="270"/>
            <p14:sldId id="273"/>
            <p14:sldId id="274"/>
            <p14:sldId id="279"/>
            <p14:sldId id="275"/>
            <p14:sldId id="276"/>
            <p14:sldId id="277"/>
            <p14:sldId id="278"/>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B1B9BA"/>
    <a:srgbClr val="94A0A3"/>
    <a:srgbClr val="F8801C"/>
    <a:srgbClr val="0E1429"/>
    <a:srgbClr val="00A1DE"/>
    <a:srgbClr val="0080C4"/>
    <a:srgbClr val="009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92"/>
    <p:restoredTop sz="80690" autoAdjust="0"/>
  </p:normalViewPr>
  <p:slideViewPr>
    <p:cSldViewPr snapToGrid="0" snapToObjects="1">
      <p:cViewPr varScale="1">
        <p:scale>
          <a:sx n="57" d="100"/>
          <a:sy n="57" d="100"/>
        </p:scale>
        <p:origin x="1468" y="4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3, Snippet 4 of Safe System for Universities. In the last two snippets, we have discussed ways in which harm can be eliminated for motor vehicle users. Now, we will look at how to eliminate harm for vulnerable road users.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215889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Primary treatments for eliminating harm are essentially similar for both pedestrians and cyclists. They must be separated from motorised traffic or traffic speeds must be managed to safe interaction speeds. For pedestrians, this means providing separation between footpaths and roads where traffic speeds are above the safe interaction speed.</a:t>
            </a:r>
          </a:p>
          <a:p>
            <a:pPr marL="228600" indent="-228600">
              <a:buAutoNum type="arabicPeriod"/>
            </a:pPr>
            <a:endParaRPr lang="en-AU" dirty="0"/>
          </a:p>
          <a:p>
            <a:pPr marL="228600" indent="-228600">
              <a:buAutoNum type="arabicPeriod"/>
            </a:pPr>
            <a:r>
              <a:rPr lang="en-AU" dirty="0"/>
              <a:t>In some locations, physical separation may not be desirable from an amenable or aesthetic perspective. At moderate urban speeds, spatial separation such as through the use of vegetation strips may be considered as adequate, though this in itself may not always guarantee a safe outcome.</a:t>
            </a:r>
          </a:p>
          <a:p>
            <a:pPr marL="228600" indent="-228600">
              <a:buAutoNum type="arabicPeriod"/>
            </a:pPr>
            <a:endParaRPr lang="en-AU" dirty="0"/>
          </a:p>
          <a:p>
            <a:pPr marL="228600" indent="-228600">
              <a:buAutoNum type="arabicPeriod"/>
            </a:pPr>
            <a:r>
              <a:rPr lang="en-AU" dirty="0"/>
              <a:t>Where motorised vehicle speeds can be managed to acceptable levels, there can be minimal separation between them and vulnerable road users. With careful design, mixing these road users modes can itself help to manage motor vehicle speeds as the road environment becomes ambiguous and motor vehicle priority is no longer perceived.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388648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Where pedestrians cross roads, they must be separated from motorised traffic when safe interaction speeds cannot be maintained. This is a particular challenge in the urban environment, as spatial constraints and amenity issues mean that grade separated crossings are often undesirable or not feasible.</a:t>
            </a:r>
          </a:p>
          <a:p>
            <a:pPr marL="228600" indent="-228600">
              <a:buAutoNum type="arabicPeriod"/>
            </a:pPr>
            <a:endParaRPr lang="en-AU" dirty="0"/>
          </a:p>
          <a:p>
            <a:pPr marL="228600" indent="-228600">
              <a:buAutoNum type="arabicPeriod"/>
            </a:pPr>
            <a:r>
              <a:rPr lang="en-AU" dirty="0"/>
              <a:t>For most urban locations, speeds will need to be managed in order to maintain safe interactions where pedestrians cross traffic streams. Physical treatments such as raised platforms at intersections and vertical deflection at pedestrian crossings may be sufficient to achieve safe interaction speeds.</a:t>
            </a:r>
          </a:p>
          <a:p>
            <a:pPr marL="228600" indent="-228600">
              <a:buAutoNum type="arabicPeriod"/>
            </a:pPr>
            <a:endParaRPr lang="en-AU" dirty="0"/>
          </a:p>
          <a:p>
            <a:pPr marL="228600" indent="-228600">
              <a:buAutoNum type="arabicPeriod"/>
            </a:pPr>
            <a:r>
              <a:rPr lang="en-AU" dirty="0"/>
              <a:t>Pedestrian access across arterial urban roads are a considerable challenge and will require a complete rethink about how we prioritise traffic along these roads.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728958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Facilities well-aligned to Safe System outcomes are already available for cyclists in many locations around Australia. There exists a growing network of dedicated bikeways and shared-use pathways that link with the greater road network. Along these paths, interactions with motorised traffic needs only to be managed where they join or cross the road network.</a:t>
            </a:r>
          </a:p>
          <a:p>
            <a:pPr marL="228600" indent="-228600">
              <a:buAutoNum type="arabicPeriod"/>
            </a:pPr>
            <a:endParaRPr lang="en-AU" dirty="0"/>
          </a:p>
          <a:p>
            <a:pPr marL="228600" indent="-228600">
              <a:buAutoNum type="arabicPeriod"/>
            </a:pPr>
            <a:r>
              <a:rPr lang="en-AU" dirty="0"/>
              <a:t>Along roads with moderate speeds and vehicle traffic volumes, separated bicycle lanes are necessary. Physical separation can be achieved through the use of barriers, non-mountable curbs or in combination with on road parking facilities, where parked vehicles provide a level of physical protection between cyclists and vehicles. </a:t>
            </a:r>
          </a:p>
          <a:p>
            <a:pPr marL="228600" indent="-228600">
              <a:buAutoNum type="arabicPeriod"/>
            </a:pPr>
            <a:endParaRPr lang="en-AU" dirty="0"/>
          </a:p>
          <a:p>
            <a:pPr marL="228600" indent="-228600">
              <a:buAutoNum type="arabicPeriod"/>
            </a:pPr>
            <a:r>
              <a:rPr lang="en-AU" dirty="0"/>
              <a:t>Where safe interaction speeds can be managed, mixing of bicycle and vehicle traffic can be encouraged. For our current network, this is generally limited to local roads with little vehicle traffic. As perceptions of appropriate speeds broaden, managed interactions may become possible over other parts of the network. Where heavy vehicles are present, mixing is likely to be unmanageable, irrespective of speed.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2774063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Now, let’s look at some supporting treatments that can help to reduce harm to pedestrians and cyclists.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1861918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speeds above a safe interaction speed may be undesirable from a safety perspective, they are often considered as beneficial from a mobility perspective. For the time being, this tension is unlikely to be solved and so speeds will likely remain higher than is desirable. In such circumstances, lowering speeds by any amount may not fully eliminate harm, but it will be helpful in reducing harm. Such outcomes are already being seen across wide areas of the local road network, with many local governments opting for 40 km/h speed limits along their road networks, and backing these speed limits with physical measures to manage speed.</a:t>
            </a:r>
          </a:p>
          <a:p>
            <a:pPr marL="228600" indent="-228600">
              <a:buAutoNum type="arabicPeriod"/>
            </a:pPr>
            <a:endParaRPr lang="en-AU" dirty="0"/>
          </a:p>
          <a:p>
            <a:pPr marL="228600" indent="-228600">
              <a:buAutoNum type="arabicPeriod"/>
            </a:pPr>
            <a:r>
              <a:rPr lang="en-AU" dirty="0"/>
              <a:t>Reducing motorised traffic volumes will undoubtedly benefit vulnerable road user safety. Although any motorised traffic still poses a threat of harm, reduced volumes reduce exposure to possibly harmful events. Where motorised traffic capacity is considered as strategically important, reducing exposure to motorised traffic could also be achieved by moving key pedestrian routes away from these high volume roads. </a:t>
            </a:r>
          </a:p>
          <a:p>
            <a:pPr marL="228600" indent="-228600">
              <a:buAutoNum type="arabicPeriod"/>
            </a:pPr>
            <a:endParaRPr lang="en-AU" dirty="0"/>
          </a:p>
          <a:p>
            <a:pPr marL="228600" indent="-228600">
              <a:buAutoNum type="arabicPeriod"/>
            </a:pPr>
            <a:r>
              <a:rPr lang="en-AU" dirty="0"/>
              <a:t>Along midblock locations, both formal signalised and non signalised crossings, and informal pedestrian crossings such as pedestrian refuge islands, can be used to guide pedestrians to cross at safer locations along the roadway. Ideally, safe crossing at these locations would be reinforced by speed management to lower interaction speeds.</a:t>
            </a:r>
          </a:p>
          <a:p>
            <a:pPr marL="228600" indent="-228600">
              <a:buAutoNum type="arabicPeriod"/>
            </a:pPr>
            <a:endParaRPr lang="en-AU" dirty="0"/>
          </a:p>
          <a:p>
            <a:pPr marL="228600" indent="-228600">
              <a:buAutoNum type="arabicPeriod"/>
            </a:pPr>
            <a:r>
              <a:rPr lang="en-AU" dirty="0"/>
              <a:t>At intersections, signalised crossings can be used to provide priority to pedestrians crossing the road. Uncontrolled vehicle movements across pedestrian crossings, such as filter right turning movements, should be avoided. Especially at high pedestrian volume locations, separate pedestrian phases can be used to stop all motor vehicle movements when pedestrians are crossing.</a:t>
            </a:r>
          </a:p>
        </p:txBody>
      </p:sp>
      <p:sp>
        <p:nvSpPr>
          <p:cNvPr id="4" name="Slide Number Placeholder 3"/>
          <p:cNvSpPr>
            <a:spLocks noGrp="1"/>
          </p:cNvSpPr>
          <p:nvPr>
            <p:ph type="sldNum" sz="quarter" idx="5"/>
          </p:nvPr>
        </p:nvSpPr>
        <p:spPr/>
        <p:txBody>
          <a:bodyPr/>
          <a:lstStyle/>
          <a:p>
            <a:fld id="{50E59ED5-2685-A749-A30B-E5DC3B170F8E}" type="slidenum">
              <a:rPr lang="en-US" smtClean="0"/>
              <a:pPr/>
              <a:t>15</a:t>
            </a:fld>
            <a:endParaRPr lang="en-US"/>
          </a:p>
        </p:txBody>
      </p:sp>
    </p:spTree>
    <p:extLst>
      <p:ext uri="{BB962C8B-B14F-4D97-AF65-F5344CB8AC3E}">
        <p14:creationId xmlns:p14="http://schemas.microsoft.com/office/powerpoint/2010/main" val="1001267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substantial proportion of fatal pedestrian crashes involve pedestrian intoxication. Intoxication is especially problematic around night entertainment areas. Especially in such locations, pedestrian safety measures need to be formulated with consideration of the intoxicated pedestrian issue.</a:t>
            </a:r>
          </a:p>
          <a:p>
            <a:pPr marL="228600" indent="-228600">
              <a:buFont typeface="+mj-lt"/>
              <a:buAutoNum type="arabicPeriod"/>
            </a:pPr>
            <a:endParaRPr lang="en-AU" dirty="0"/>
          </a:p>
          <a:p>
            <a:pPr marL="228600" indent="-228600">
              <a:buFont typeface="+mj-lt"/>
              <a:buAutoNum type="arabicPeriod"/>
            </a:pPr>
            <a:r>
              <a:rPr lang="en-AU" dirty="0"/>
              <a:t>Intoxication brings an increased likelihood that pedestrians will fail to see and give way to motorised vehicles. It is therefore even more important at these locations that treatments deal with the consequences of crashes. Traffic calming and treatments that prioritise pedestrian movements should be prioritised. Variable speed limits are a relatively new concept that can be used to calm traffic during high pedestrian volume hours, while still conceding to motor vehicle mobility demands during other times.</a:t>
            </a:r>
          </a:p>
          <a:p>
            <a:pPr marL="228600" indent="-228600">
              <a:buFont typeface="+mj-lt"/>
              <a:buAutoNum type="arabicPeriod"/>
            </a:pPr>
            <a:endParaRPr lang="en-AU" dirty="0"/>
          </a:p>
          <a:p>
            <a:pPr marL="228600" indent="-228600">
              <a:buFont typeface="+mj-lt"/>
              <a:buAutoNum type="arabicPeriod"/>
            </a:pPr>
            <a:r>
              <a:rPr lang="en-AU" dirty="0"/>
              <a:t>Rest on red signal phasing is an especially promising treatment for high pedestrian volume and intoxicated pedestrian areas. At signalised intersections, all approaches default to a red signal and the ability to traverse the intersection is only allowed once a vehicle stops at the intersection control line, thereby activating the green signal.</a:t>
            </a:r>
          </a:p>
          <a:p>
            <a:pPr marL="228600" indent="-228600">
              <a:buFont typeface="+mj-lt"/>
              <a:buAutoNum type="arabicPeriod"/>
            </a:pPr>
            <a:endParaRPr lang="en-AU" dirty="0"/>
          </a:p>
          <a:p>
            <a:pPr marL="228600" indent="-228600">
              <a:buFont typeface="+mj-lt"/>
              <a:buAutoNum type="arabicPeriod"/>
            </a:pPr>
            <a:r>
              <a:rPr lang="en-AU" dirty="0"/>
              <a:t>Other more general improvements can be made that will benefit the intoxicated pedestrian issue. Increased pedestrian </a:t>
            </a:r>
            <a:r>
              <a:rPr lang="en-AU" dirty="0" err="1"/>
              <a:t>conspicuity</a:t>
            </a:r>
            <a:r>
              <a:rPr lang="en-AU" dirty="0"/>
              <a:t> can be used to reduce the likelihood that drivers will fail to see a pedestrian on the road. Increasing night-time </a:t>
            </a:r>
            <a:r>
              <a:rPr lang="en-AU" dirty="0" err="1"/>
              <a:t>conspicuity</a:t>
            </a:r>
            <a:r>
              <a:rPr lang="en-AU" dirty="0"/>
              <a:t> is especially important for pedestrians as they carry no lights or other forms of illumination that can be used by others to detect their presence.</a:t>
            </a:r>
          </a:p>
          <a:p>
            <a:pPr marL="228600" indent="-228600">
              <a:buFont typeface="+mj-lt"/>
              <a:buAutoNum type="arabicPeriod"/>
            </a:pPr>
            <a:endParaRPr lang="en-AU" dirty="0"/>
          </a:p>
          <a:p>
            <a:pPr marL="228600" indent="-228600">
              <a:buFont typeface="+mj-lt"/>
              <a:buAutoNum type="arabicPeriod"/>
            </a:pPr>
            <a:endParaRPr lang="en-AU" dirty="0"/>
          </a:p>
          <a:p>
            <a:pPr marL="228600" indent="-228600">
              <a:buAutoNum type="arabicParenBoth"/>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16</a:t>
            </a:fld>
            <a:endParaRPr lang="en-US"/>
          </a:p>
        </p:txBody>
      </p:sp>
    </p:spTree>
    <p:extLst>
      <p:ext uri="{BB962C8B-B14F-4D97-AF65-F5344CB8AC3E}">
        <p14:creationId xmlns:p14="http://schemas.microsoft.com/office/powerpoint/2010/main" val="345963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Like for pedestrians, eliminating harm for cyclists means either separating them from motorised traffic, or reducing speeds to those survivable in the event of a crash. While these measures may not be feasible across the broader network now, there are measures that can be taken to reduce the harm occurring to cyclists. Most forms of separation can be beneficial cyclists, including commonly provided bicycle lanes. </a:t>
            </a:r>
          </a:p>
          <a:p>
            <a:pPr marL="228600" indent="-228600">
              <a:buFont typeface="+mj-lt"/>
              <a:buAutoNum type="arabicPeriod"/>
            </a:pPr>
            <a:endParaRPr lang="en-AU" dirty="0"/>
          </a:p>
          <a:p>
            <a:pPr marL="228600" indent="-228600">
              <a:buFont typeface="+mj-lt"/>
              <a:buAutoNum type="arabicPeriod"/>
            </a:pPr>
            <a:r>
              <a:rPr lang="en-AU" dirty="0"/>
              <a:t>As with pedestrians, either reducing motorised vehicle volumes or re-routing cyclists along lower motorised vehicle volume routes will be beneficial. This can be achieve by providing bicycle lanes and other facilities away from arterial and other heavily trafficked route, and by filling gaps and removing blockage points along bicycle routes that utilise the local and distributor road networks.</a:t>
            </a:r>
          </a:p>
          <a:p>
            <a:pPr marL="228600" indent="-228600">
              <a:buFont typeface="+mj-lt"/>
              <a:buAutoNum type="arabicPeriod"/>
            </a:pPr>
            <a:endParaRPr lang="en-AU" dirty="0"/>
          </a:p>
          <a:p>
            <a:pPr marL="228600" indent="-228600">
              <a:buFont typeface="+mj-lt"/>
              <a:buAutoNum type="arabicPeriod"/>
            </a:pPr>
            <a:r>
              <a:rPr lang="en-AU" dirty="0"/>
              <a:t>While encouraging cyclist use of the local and distributor road network is beneficial from the perspective of reducing exposure to high motor vehicle volumes, it is often necessary to access some part of the arterial road network. Providing prioritisation to cyclists, such as through separate cyclist phases at signalised intersections, can help to calm motorised traffic at locations where cyclists are present.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17</a:t>
            </a:fld>
            <a:endParaRPr lang="en-US"/>
          </a:p>
        </p:txBody>
      </p:sp>
    </p:spTree>
    <p:extLst>
      <p:ext uri="{BB962C8B-B14F-4D97-AF65-F5344CB8AC3E}">
        <p14:creationId xmlns:p14="http://schemas.microsoft.com/office/powerpoint/2010/main" val="4216870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Historically, cyclists have been catered for by providing facilities along arterial roads. While this may benefit dedicated commuter cyclists desiring the most direct links to travel upon, it has come at the detriment to safety by increasing crash consequences through higher speeds and increasing exposure through higher motorised traffic volumes. This approach is also an issue from an amenity perspective and is arguably one of the barriers preventing more people from pursuing cycling as a viable alternative travel mode. </a:t>
            </a:r>
          </a:p>
          <a:p>
            <a:pPr marL="0" indent="0">
              <a:buFont typeface="+mj-lt"/>
              <a:buNone/>
            </a:pPr>
            <a:endParaRPr lang="en-AU" dirty="0"/>
          </a:p>
          <a:p>
            <a:pPr marL="228600" indent="-228600">
              <a:buFont typeface="+mj-lt"/>
              <a:buAutoNum type="arabicPeriod"/>
            </a:pPr>
            <a:r>
              <a:rPr lang="en-AU" dirty="0"/>
              <a:t>More recently, the thinking behind catering for cyclists has shifted. Safety and amenity have come to the fore and this has informed the way cycling routes are now being planned. Local and distributor roads are now becoming the primary locations for strategic bicycle routes, moving cyclists away from highly competitive space and onto roads where other functions are less highly prioritised.</a:t>
            </a:r>
          </a:p>
          <a:p>
            <a:pPr marL="228600" indent="-228600">
              <a:buFont typeface="+mj-lt"/>
              <a:buAutoNum type="arabicPeriod"/>
            </a:pPr>
            <a:endParaRPr lang="en-AU" dirty="0"/>
          </a:p>
          <a:p>
            <a:pPr marL="228600" indent="-228600">
              <a:buFont typeface="+mj-lt"/>
              <a:buAutoNum type="arabicPeriod"/>
            </a:pPr>
            <a:r>
              <a:rPr lang="en-AU" dirty="0"/>
              <a:t>The key benefits of this movement is it allows cyclist to use the space with little competition from other travel modes and provides a safer, more amenable space for cyclists to use. This change is bringing more people to cycling, which will ultimately help to reduce motorised congestion and improve cycling </a:t>
            </a:r>
            <a:r>
              <a:rPr lang="en-AU" dirty="0" err="1"/>
              <a:t>visiblity</a:t>
            </a:r>
            <a:r>
              <a:rPr lang="en-AU" dirty="0"/>
              <a:t> and priority on parts of the road network where they can not only be catered for, but can be prioritised without detriment to other road users.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18</a:t>
            </a:fld>
            <a:endParaRPr lang="en-US"/>
          </a:p>
        </p:txBody>
      </p:sp>
    </p:spTree>
    <p:extLst>
      <p:ext uri="{BB962C8B-B14F-4D97-AF65-F5344CB8AC3E}">
        <p14:creationId xmlns:p14="http://schemas.microsoft.com/office/powerpoint/2010/main" val="80394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Firstly, let’s take a look at what a vulnerable road user is and how they can be harmed.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106810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vulnerable road user, or VRU for short, is any road user mode that is especially susceptible to harm. This is generally because of a lack of protection normally afforded by being an occupant of a motor vehicle. Pedestrians, bicyclists and motorcyclists are the most common forms of vulnerable road users, although this category also includes the likes of skateboarders, mobility scooter users and others. </a:t>
            </a:r>
          </a:p>
          <a:p>
            <a:pPr marL="228600" indent="-228600">
              <a:buFont typeface="+mj-lt"/>
              <a:buAutoNum type="arabicPeriod"/>
            </a:pPr>
            <a:endParaRPr lang="en-AU" dirty="0"/>
          </a:p>
          <a:p>
            <a:pPr marL="228600" indent="-228600">
              <a:buFont typeface="+mj-lt"/>
              <a:buAutoNum type="arabicPeriod"/>
            </a:pPr>
            <a:r>
              <a:rPr lang="en-AU" dirty="0"/>
              <a:t>While pedestrians and bicyclists are often talked about in the same conversation, motorcyclists are generally discussed separately due to their individual problems and needs. In this snippet, we will focus on pedestrians and bicyclists. Motorcyclists will be discussed in next Snippet.  </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1983782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Vulnerable road users are particularly susceptible to harm. This is due to a combination of fragility, speed and mass. </a:t>
            </a:r>
          </a:p>
          <a:p>
            <a:pPr marL="228600" indent="-228600">
              <a:buFont typeface="+mj-lt"/>
              <a:buAutoNum type="arabicPeriod"/>
            </a:pPr>
            <a:endParaRPr lang="en-AU" dirty="0"/>
          </a:p>
          <a:p>
            <a:pPr marL="228600" indent="-228600">
              <a:buFont typeface="+mj-lt"/>
              <a:buAutoNum type="arabicPeriod"/>
            </a:pPr>
            <a:r>
              <a:rPr lang="en-AU" dirty="0"/>
              <a:t>The human body is fragile. Compared to the structure of a motor vehicle, it is particularly susceptible to damage. Occupants of most modern motor vehicles are protected from harm by the surrounding structure of the vehicle. When a crash occurs, the vehicle’s protective structure absorbs most of the crash energy, reducing the potential for harm to occur to its occupants. Vulnerable road users are generally afforded no protection by their particular mode. When a crash occurs, all of the crash energy is absorbed by the human body.</a:t>
            </a:r>
          </a:p>
          <a:p>
            <a:pPr marL="228600" indent="-228600">
              <a:buFont typeface="+mj-lt"/>
              <a:buAutoNum type="arabicPeriod"/>
            </a:pPr>
            <a:endParaRPr lang="en-AU" dirty="0"/>
          </a:p>
          <a:p>
            <a:pPr marL="228600" indent="-228600">
              <a:buFont typeface="+mj-lt"/>
              <a:buAutoNum type="arabicPeriod"/>
            </a:pPr>
            <a:r>
              <a:rPr lang="en-AU" dirty="0"/>
              <a:t>Speed is also a major contributor to harm. The human body evolved to survive low speed impacts, such as running into a solid object or falling from a low height. The human body was never designed to cope with the forces of a crash with a high speed motor vehicle.</a:t>
            </a:r>
          </a:p>
          <a:p>
            <a:pPr marL="228600" indent="-228600">
              <a:buFont typeface="+mj-lt"/>
              <a:buAutoNum type="arabicPeriod"/>
            </a:pPr>
            <a:endParaRPr lang="en-AU" dirty="0"/>
          </a:p>
          <a:p>
            <a:pPr marL="228600" indent="-228600">
              <a:buFont typeface="+mj-lt"/>
              <a:buAutoNum type="arabicPeriod"/>
            </a:pPr>
            <a:r>
              <a:rPr lang="en-AU" dirty="0"/>
              <a:t>Mass is the other contributor to the harm endured by vulnerable road users. When two objects of equal mass collide, they both undergo the same acceleration. As one of the objects decreases in mass relative to the other, its acceleration becomes greater. This is Newton’s three laws of motion in practice. Vulnerable road users tend to be much less massive than the objects they collide with. It results that in a crash, most of the acceleration is undergone by the vulnerable road user and not the other object with which the vulnerable road users collides.</a:t>
            </a:r>
          </a:p>
          <a:p>
            <a:endParaRPr lang="en-AU" dirty="0"/>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1834127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Generally speaking, there is a speed at which pedestrians and cyclists can safely interact with motorised traffic. Above this speed, a risk of fatal or serious injury outcomes exists and it no longer becomes acceptable for interactions to occur. This speed is often cited as being 30 km/h to prevent fatal outcomes, though it could be as low as 20 km/h if serious injuries are also to be prevented.</a:t>
            </a:r>
          </a:p>
          <a:p>
            <a:pPr marL="228600" indent="-228600">
              <a:buAutoNum type="arabicPeriod"/>
            </a:pPr>
            <a:endParaRPr lang="en-AU" dirty="0"/>
          </a:p>
          <a:p>
            <a:pPr marL="228600" indent="-228600">
              <a:buAutoNum type="arabicPeriod"/>
            </a:pPr>
            <a:r>
              <a:rPr lang="en-AU" dirty="0"/>
              <a:t>The speed at which interaction is safe is also going to be dependent on the road users themselves. For example, children and the elderly are more susceptible to injury and so the safe interaction speed is likely to be lower. </a:t>
            </a:r>
          </a:p>
          <a:p>
            <a:pPr marL="228600" indent="-228600">
              <a:buAutoNum type="arabicPeriod"/>
            </a:pPr>
            <a:endParaRPr lang="en-AU" dirty="0"/>
          </a:p>
          <a:p>
            <a:pPr marL="228600" indent="-228600">
              <a:buAutoNum type="arabicPeriod"/>
            </a:pPr>
            <a:r>
              <a:rPr lang="en-AU" dirty="0"/>
              <a:t>For some interactions, there may be no safe speed, such as between pedestrians, cyclists and heavy vehicles. Interactions like these are unsafe regardless of speed and must be dealt with in other ways.</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54406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Currently, our road networks generally do not cater well for vulnerable road users. In urban areas, space is often at a premium, meaning within the carriageway there is competition between the use of space for different modes. Our consideration of the road network function largely follows a motor vehicle-oriented perspective. While walking and cycling can be well catered for where space and a well-conceptualised demand exits, the needs for these modes are generally underserviced in order to cater for the larger demand for motor vehicle access.</a:t>
            </a:r>
          </a:p>
          <a:p>
            <a:pPr marL="228600" indent="-228600">
              <a:buAutoNum type="arabicPeriod"/>
            </a:pPr>
            <a:endParaRPr lang="en-AU" dirty="0"/>
          </a:p>
          <a:p>
            <a:pPr marL="228600" indent="-228600">
              <a:buAutoNum type="arabicPeriod"/>
            </a:pPr>
            <a:r>
              <a:rPr lang="en-AU" dirty="0"/>
              <a:t>In the context of a road transportation system, pedestrians and cyclists are viewed as another mode of transportation alongside motorised forms. This has produced a legacy whereby pedestrians and cyclists are required to fit the system laid out in this context. As a result, pedestrians and cyclists are often required to interact with motorised modes without much consideration for their specific needs. In other words, access to the system is granted without consideration of their extreme vulnerability.</a:t>
            </a:r>
          </a:p>
          <a:p>
            <a:pPr marL="228600" indent="-228600">
              <a:buAutoNum type="arabicPeriod"/>
            </a:pPr>
            <a:endParaRPr lang="en-AU" dirty="0"/>
          </a:p>
          <a:p>
            <a:pPr marL="228600" indent="-228600">
              <a:buAutoNum type="arabicPeriod"/>
            </a:pPr>
            <a:r>
              <a:rPr lang="en-AU" dirty="0"/>
              <a:t>As an example, consider an standard signalised intersection. Pedestrians may have their own phase and cyclists are often required to use the same phase as motor vehicles. However, both are required to intersect with motor vehicle streams, which at these locations operate under speed conditions that do not take into account the extreme vulnerability of the pedestrians and cyclists with which they interact.</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318781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While cyclists and pedestrians are well-catered for in some discrete sections of the road network, route level access can have many gaps. A common gap is accessibility across heavily-trafficked roads, where priority is given to the larger volumes of motor vehicles and often requires people to judge gaps in traffic in order to cross.</a:t>
            </a:r>
          </a:p>
          <a:p>
            <a:pPr marL="228600" indent="-228600">
              <a:buAutoNum type="arabicPeriod"/>
            </a:pPr>
            <a:endParaRPr lang="en-AU" dirty="0"/>
          </a:p>
          <a:p>
            <a:pPr marL="228600" indent="-228600">
              <a:buAutoNum type="arabicPeriod"/>
            </a:pPr>
            <a:r>
              <a:rPr lang="en-AU" dirty="0"/>
              <a:t>When space becomes a premium, pedestrian and cyclist are often the first to lose accessibility. Examples are bicycle lanes running out before intersections, where additional space is required for turning lanes; and narrow footpaths alongside multi-lane roads.</a:t>
            </a:r>
          </a:p>
          <a:p>
            <a:pPr marL="228600" indent="-228600">
              <a:buAutoNum type="arabicPeriod"/>
            </a:pPr>
            <a:endParaRPr lang="en-AU" dirty="0"/>
          </a:p>
          <a:p>
            <a:pPr marL="228600" indent="-228600">
              <a:buAutoNum type="arabicPeriod"/>
            </a:pPr>
            <a:r>
              <a:rPr lang="en-AU" dirty="0"/>
              <a:t>Pedestrian and cyclist facilities are often required to perform several functions. For instance, bicycle lanes often revert to on-road parking outside of peak traffic times. Footpath space is generally required for multiple functions, such as space for utilities and roadside furniture; and uses common to the adjacent land, such as dining facilities outside of restaurants.</a:t>
            </a:r>
          </a:p>
          <a:p>
            <a:pPr marL="228600" indent="-228600">
              <a:buAutoNum type="arabicPeriod"/>
            </a:pPr>
            <a:endParaRPr lang="en-AU" dirty="0"/>
          </a:p>
          <a:p>
            <a:pPr marL="228600" indent="-228600">
              <a:buAutoNum type="arabicPeriod"/>
            </a:pPr>
            <a:r>
              <a:rPr lang="en-AU" dirty="0"/>
              <a:t>Where space is provided, the comfort and vulnerability to harm of pedestrians and cyclists is often not well-considered. Footpaths can run alongside roads without any perceived or real protection from errant vehicles or those simply accessing adjacent land. Bicycle facilities often reside on the roadway itself, with little room between cyclists and high speed traffic, let alone any form of physical separation able to protect cyclists from vehicles or cyclists straying out of their lanes.</a:t>
            </a:r>
          </a:p>
          <a:p>
            <a:pPr marL="228600" indent="-228600">
              <a:buAutoNum type="arabicPeriod"/>
            </a:pPr>
            <a:endParaRPr lang="en-AU" dirty="0"/>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3384290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Next, we will take a look at the primary Safe System aligned treatments available to help eliminate harm to pedestrians and cyclists.</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2543640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63292270-E349-4A80-B948-65F8FD90C8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2BD4A65B-037F-4AFD-98E1-03E08F07436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81B52EF-B55A-4BCB-BB95-7CBBDAE55B1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6C268253-BA60-4735-82DF-259365EE8D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BAA3BFDB-70A1-4237-9BFF-0D64D5C8567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2AD27FF5-84B2-482E-900D-EB0C0449201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christopher.stokes@adelaide.edu.au</a:t>
            </a:r>
            <a:endParaRPr lang="en-AU" sz="1000" b="0" dirty="0">
              <a:solidFill>
                <a:schemeClr val="bg1"/>
              </a:solidFill>
            </a:endParaRPr>
          </a:p>
          <a:p>
            <a:r>
              <a:rPr lang="en-AU" sz="1000" b="0" dirty="0">
                <a:solidFill>
                  <a:schemeClr val="bg1"/>
                </a:solidFill>
              </a:rPr>
              <a:t>Wayne Moon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a:t>Module 3, Snippet 4</a:t>
            </a:r>
            <a:endParaRPr lang="en-US" dirty="0"/>
          </a:p>
        </p:txBody>
      </p:sp>
      <p:sp>
        <p:nvSpPr>
          <p:cNvPr id="16" name="TextBox 15">
            <a:extLst>
              <a:ext uri="{FF2B5EF4-FFF2-40B4-BE49-F238E27FC236}">
                <a16:creationId xmlns:a16="http://schemas.microsoft.com/office/drawing/2014/main" id="{640F411C-013C-4862-A0EB-D51BD1E66A6A}"/>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a:t>Module 3, Snippet 4</a:t>
            </a:r>
            <a:endParaRPr lang="en-US" dirty="0"/>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315751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57198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964999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3</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37375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a:t>Module 3, Snippet 4</a:t>
            </a:r>
            <a:endParaRPr lang="en-US"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4</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8" r:id="rId4"/>
    <p:sldLayoutId id="2147483679" r:id="rId5"/>
    <p:sldLayoutId id="2147483680" r:id="rId6"/>
    <p:sldLayoutId id="2147483681" r:id="rId7"/>
    <p:sldLayoutId id="2147483662" r:id="rId8"/>
    <p:sldLayoutId id="2147483665" r:id="rId9"/>
    <p:sldLayoutId id="2147483666" r:id="rId10"/>
    <p:sldLayoutId id="2147483669" r:id="rId11"/>
    <p:sldLayoutId id="2147483674" r:id="rId12"/>
    <p:sldLayoutId id="2147483670" r:id="rId13"/>
    <p:sldLayoutId id="2147483673" r:id="rId14"/>
    <p:sldLayoutId id="2147483667" r:id="rId15"/>
    <p:sldLayoutId id="2147483672" r:id="rId16"/>
    <p:sldLayoutId id="2147483671" r:id="rId17"/>
    <p:sldLayoutId id="2147483668" r:id="rId18"/>
    <p:sldLayoutId id="2147483663" r:id="rId19"/>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2.mp3"/><Relationship Id="rId7" Type="http://schemas.openxmlformats.org/officeDocument/2006/relationships/slideLayout" Target="../slideLayouts/slideLayout14.xml"/><Relationship Id="rId12" Type="http://schemas.openxmlformats.org/officeDocument/2006/relationships/image" Target="../media/image8.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audio" Target="../media/media23.m4a"/><Relationship Id="rId11" Type="http://schemas.openxmlformats.org/officeDocument/2006/relationships/image" Target="../media/image26.jpeg"/><Relationship Id="rId5" Type="http://schemas.microsoft.com/office/2007/relationships/media" Target="../media/media23.m4a"/><Relationship Id="rId10" Type="http://schemas.openxmlformats.org/officeDocument/2006/relationships/image" Target="../media/image25.jpeg"/><Relationship Id="rId4" Type="http://schemas.openxmlformats.org/officeDocument/2006/relationships/audio" Target="../media/media22.mp3"/><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5.mp3"/><Relationship Id="rId7" Type="http://schemas.openxmlformats.org/officeDocument/2006/relationships/slideLayout" Target="../slideLayouts/slideLayout14.xml"/><Relationship Id="rId12" Type="http://schemas.openxmlformats.org/officeDocument/2006/relationships/image" Target="../media/image8.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26.mp3"/><Relationship Id="rId11" Type="http://schemas.openxmlformats.org/officeDocument/2006/relationships/image" Target="../media/image29.jpeg"/><Relationship Id="rId5" Type="http://schemas.microsoft.com/office/2007/relationships/media" Target="../media/media26.mp3"/><Relationship Id="rId10" Type="http://schemas.openxmlformats.org/officeDocument/2006/relationships/image" Target="../media/image28.jpeg"/><Relationship Id="rId4" Type="http://schemas.openxmlformats.org/officeDocument/2006/relationships/audio" Target="../media/media25.mp3"/><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8.mp3"/><Relationship Id="rId7" Type="http://schemas.openxmlformats.org/officeDocument/2006/relationships/slideLayout" Target="../slideLayouts/slideLayout14.xml"/><Relationship Id="rId12" Type="http://schemas.openxmlformats.org/officeDocument/2006/relationships/image" Target="../media/image8.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29.m4a"/><Relationship Id="rId11" Type="http://schemas.openxmlformats.org/officeDocument/2006/relationships/image" Target="../media/image32.jpeg"/><Relationship Id="rId5" Type="http://schemas.microsoft.com/office/2007/relationships/media" Target="../media/media29.m4a"/><Relationship Id="rId10" Type="http://schemas.openxmlformats.org/officeDocument/2006/relationships/image" Target="../media/image31.jpeg"/><Relationship Id="rId4" Type="http://schemas.openxmlformats.org/officeDocument/2006/relationships/audio" Target="../media/media28.mp3"/><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audio" Target="../media/media34.mp3"/><Relationship Id="rId13" Type="http://schemas.openxmlformats.org/officeDocument/2006/relationships/image" Target="../media/image35.jpeg"/><Relationship Id="rId3" Type="http://schemas.microsoft.com/office/2007/relationships/media" Target="../media/media32.mp3"/><Relationship Id="rId7" Type="http://schemas.microsoft.com/office/2007/relationships/media" Target="../media/media34.mp3"/><Relationship Id="rId12" Type="http://schemas.openxmlformats.org/officeDocument/2006/relationships/image" Target="../media/image34.jpe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audio" Target="../media/media33.mp3"/><Relationship Id="rId11" Type="http://schemas.openxmlformats.org/officeDocument/2006/relationships/image" Target="../media/image33.jpeg"/><Relationship Id="rId5" Type="http://schemas.microsoft.com/office/2007/relationships/media" Target="../media/media33.mp3"/><Relationship Id="rId10" Type="http://schemas.openxmlformats.org/officeDocument/2006/relationships/notesSlide" Target="../notesSlides/notesSlide14.xml"/><Relationship Id="rId4" Type="http://schemas.openxmlformats.org/officeDocument/2006/relationships/audio" Target="../media/media32.mp3"/><Relationship Id="rId9" Type="http://schemas.openxmlformats.org/officeDocument/2006/relationships/slideLayout" Target="../slideLayouts/slideLayout14.xml"/><Relationship Id="rId1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audio" Target="../media/media38.mp3"/><Relationship Id="rId13" Type="http://schemas.openxmlformats.org/officeDocument/2006/relationships/image" Target="../media/image38.jpeg"/><Relationship Id="rId3" Type="http://schemas.microsoft.com/office/2007/relationships/media" Target="../media/media36.mp3"/><Relationship Id="rId7" Type="http://schemas.microsoft.com/office/2007/relationships/media" Target="../media/media38.mp3"/><Relationship Id="rId12" Type="http://schemas.openxmlformats.org/officeDocument/2006/relationships/image" Target="../media/image37.jpe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audio" Target="../media/media37.mp3"/><Relationship Id="rId11" Type="http://schemas.openxmlformats.org/officeDocument/2006/relationships/image" Target="../media/image36.jpeg"/><Relationship Id="rId5" Type="http://schemas.microsoft.com/office/2007/relationships/media" Target="../media/media37.mp3"/><Relationship Id="rId10" Type="http://schemas.openxmlformats.org/officeDocument/2006/relationships/notesSlide" Target="../notesSlides/notesSlide15.xml"/><Relationship Id="rId4" Type="http://schemas.openxmlformats.org/officeDocument/2006/relationships/audio" Target="../media/media36.mp3"/><Relationship Id="rId9" Type="http://schemas.openxmlformats.org/officeDocument/2006/relationships/slideLayout" Target="../slideLayouts/slideLayout14.xml"/><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microsoft.com/office/2007/relationships/media" Target="../media/media40.mp3"/><Relationship Id="rId7" Type="http://schemas.openxmlformats.org/officeDocument/2006/relationships/slideLayout" Target="../slideLayouts/slideLayout14.xml"/><Relationship Id="rId12" Type="http://schemas.openxmlformats.org/officeDocument/2006/relationships/image" Target="../media/image8.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audio" Target="../media/media41.mp3"/><Relationship Id="rId11" Type="http://schemas.openxmlformats.org/officeDocument/2006/relationships/image" Target="../media/image41.png"/><Relationship Id="rId5" Type="http://schemas.microsoft.com/office/2007/relationships/media" Target="../media/media41.mp3"/><Relationship Id="rId10" Type="http://schemas.openxmlformats.org/officeDocument/2006/relationships/image" Target="../media/image40.jpeg"/><Relationship Id="rId4" Type="http://schemas.openxmlformats.org/officeDocument/2006/relationships/audio" Target="../media/media40.mp3"/><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43.mp3"/><Relationship Id="rId7" Type="http://schemas.openxmlformats.org/officeDocument/2006/relationships/slideLayout" Target="../slideLayouts/slideLayout14.xml"/><Relationship Id="rId12" Type="http://schemas.openxmlformats.org/officeDocument/2006/relationships/image" Target="../media/image8.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audio" Target="../media/media44.mp3"/><Relationship Id="rId11" Type="http://schemas.openxmlformats.org/officeDocument/2006/relationships/image" Target="../media/image44.jpeg"/><Relationship Id="rId5" Type="http://schemas.microsoft.com/office/2007/relationships/media" Target="../media/media44.mp3"/><Relationship Id="rId10" Type="http://schemas.openxmlformats.org/officeDocument/2006/relationships/image" Target="../media/image43.jpeg"/><Relationship Id="rId4" Type="http://schemas.openxmlformats.org/officeDocument/2006/relationships/audio" Target="../media/media43.mp3"/><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5.mp3"/><Relationship Id="rId7" Type="http://schemas.openxmlformats.org/officeDocument/2006/relationships/image" Target="../media/image9.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14.xml"/><Relationship Id="rId10" Type="http://schemas.openxmlformats.org/officeDocument/2006/relationships/image" Target="../media/image8.png"/><Relationship Id="rId4" Type="http://schemas.openxmlformats.org/officeDocument/2006/relationships/audio" Target="../media/media5.mp3"/><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8.png"/><Relationship Id="rId3" Type="http://schemas.microsoft.com/office/2007/relationships/media" Target="../media/media7.mp3"/><Relationship Id="rId7" Type="http://schemas.microsoft.com/office/2007/relationships/media" Target="../media/media9.mp3"/><Relationship Id="rId12" Type="http://schemas.openxmlformats.org/officeDocument/2006/relationships/image" Target="../media/image1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p3"/><Relationship Id="rId11" Type="http://schemas.openxmlformats.org/officeDocument/2006/relationships/image" Target="../media/image12.jpeg"/><Relationship Id="rId5" Type="http://schemas.microsoft.com/office/2007/relationships/media" Target="../media/media8.mp3"/><Relationship Id="rId10" Type="http://schemas.openxmlformats.org/officeDocument/2006/relationships/notesSlide" Target="../notesSlides/notesSlide5.xml"/><Relationship Id="rId4" Type="http://schemas.openxmlformats.org/officeDocument/2006/relationships/audio" Target="../media/media7.mp3"/><Relationship Id="rId9"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8.png"/><Relationship Id="rId3" Type="http://schemas.microsoft.com/office/2007/relationships/media" Target="../media/media11.m4a"/><Relationship Id="rId7" Type="http://schemas.openxmlformats.org/officeDocument/2006/relationships/slideLayout" Target="../slideLayouts/slideLayout7.xml"/><Relationship Id="rId12" Type="http://schemas.openxmlformats.org/officeDocument/2006/relationships/image" Target="../media/image17.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4a"/><Relationship Id="rId11" Type="http://schemas.openxmlformats.org/officeDocument/2006/relationships/image" Target="../media/image16.png"/><Relationship Id="rId5" Type="http://schemas.microsoft.com/office/2007/relationships/media" Target="../media/media12.m4a"/><Relationship Id="rId10" Type="http://schemas.openxmlformats.org/officeDocument/2006/relationships/image" Target="../media/image15.png"/><Relationship Id="rId4" Type="http://schemas.openxmlformats.org/officeDocument/2006/relationships/audio" Target="../media/media11.m4a"/><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4.mp3"/><Relationship Id="rId7" Type="http://schemas.openxmlformats.org/officeDocument/2006/relationships/slideLayout" Target="../slideLayouts/slideLayout14.xml"/><Relationship Id="rId12" Type="http://schemas.openxmlformats.org/officeDocument/2006/relationships/image" Target="../media/image13.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audio" Target="../media/media15.mp3"/><Relationship Id="rId11" Type="http://schemas.openxmlformats.org/officeDocument/2006/relationships/image" Target="../media/image8.png"/><Relationship Id="rId5" Type="http://schemas.microsoft.com/office/2007/relationships/media" Target="../media/media15.mp3"/><Relationship Id="rId10" Type="http://schemas.openxmlformats.org/officeDocument/2006/relationships/image" Target="../media/image19.jpeg"/><Relationship Id="rId4" Type="http://schemas.openxmlformats.org/officeDocument/2006/relationships/audio" Target="../media/media14.mp3"/><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8" Type="http://schemas.openxmlformats.org/officeDocument/2006/relationships/audio" Target="../media/media19.mp3"/><Relationship Id="rId13" Type="http://schemas.openxmlformats.org/officeDocument/2006/relationships/image" Target="../media/image22.jpeg"/><Relationship Id="rId3" Type="http://schemas.microsoft.com/office/2007/relationships/media" Target="../media/media17.m4a"/><Relationship Id="rId7" Type="http://schemas.microsoft.com/office/2007/relationships/media" Target="../media/media19.mp3"/><Relationship Id="rId12" Type="http://schemas.openxmlformats.org/officeDocument/2006/relationships/image" Target="../media/image21.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18.mp3"/><Relationship Id="rId11" Type="http://schemas.openxmlformats.org/officeDocument/2006/relationships/image" Target="../media/image20.jpeg"/><Relationship Id="rId5" Type="http://schemas.microsoft.com/office/2007/relationships/media" Target="../media/media18.mp3"/><Relationship Id="rId15" Type="http://schemas.openxmlformats.org/officeDocument/2006/relationships/image" Target="../media/image8.png"/><Relationship Id="rId10" Type="http://schemas.openxmlformats.org/officeDocument/2006/relationships/notesSlide" Target="../notesSlides/notesSlide8.xml"/><Relationship Id="rId4" Type="http://schemas.openxmlformats.org/officeDocument/2006/relationships/audio" Target="../media/media17.m4a"/><Relationship Id="rId9" Type="http://schemas.openxmlformats.org/officeDocument/2006/relationships/slideLayout" Target="../slideLayouts/slideLayout18.xml"/><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Eliminating harm to vulnerable road users</a:t>
            </a:r>
          </a:p>
        </p:txBody>
      </p:sp>
      <p:pic>
        <p:nvPicPr>
          <p:cNvPr id="2" name="TAC_MOD3_SNIP4_SLIDE_01_PARA_A">
            <a:hlinkClick r:id="" action="ppaction://media"/>
            <a:extLst>
              <a:ext uri="{FF2B5EF4-FFF2-40B4-BE49-F238E27FC236}">
                <a16:creationId xmlns:a16="http://schemas.microsoft.com/office/drawing/2014/main" id="{F1C392E0-605E-4749-8193-8BE67B82F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4025"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501" fill="hold"/>
                                        <p:tgtEl>
                                          <p:spTgt spid="2"/>
                                        </p:tgtEl>
                                      </p:cBhvr>
                                    </p:cmd>
                                  </p:childTnLst>
                                </p:cTn>
                              </p:par>
                            </p:childTnLst>
                          </p:cTn>
                        </p:par>
                        <p:par>
                          <p:cTn id="7" fill="hold">
                            <p:stCondLst>
                              <p:cond delay="15501"/>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DA4C692-2A36-4FB2-89BB-F27729A53737}"/>
              </a:ext>
            </a:extLst>
          </p:cNvPr>
          <p:cNvSpPr>
            <a:spLocks noGrp="1"/>
          </p:cNvSpPr>
          <p:nvPr>
            <p:ph type="body" sz="quarter" idx="10"/>
          </p:nvPr>
        </p:nvSpPr>
        <p:spPr/>
        <p:txBody>
          <a:bodyPr/>
          <a:lstStyle/>
          <a:p>
            <a:r>
              <a:rPr lang="en-AU" dirty="0"/>
              <a:t>Primary treatments</a:t>
            </a:r>
          </a:p>
        </p:txBody>
      </p:sp>
      <p:sp>
        <p:nvSpPr>
          <p:cNvPr id="10" name="Slide Number Placeholder 9">
            <a:extLst>
              <a:ext uri="{FF2B5EF4-FFF2-40B4-BE49-F238E27FC236}">
                <a16:creationId xmlns:a16="http://schemas.microsoft.com/office/drawing/2014/main" id="{9946EEF9-D54A-4851-9F37-C2FC5EFBD830}"/>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3" name="Footer Placeholder 2">
            <a:extLst>
              <a:ext uri="{FF2B5EF4-FFF2-40B4-BE49-F238E27FC236}">
                <a16:creationId xmlns:a16="http://schemas.microsoft.com/office/drawing/2014/main" id="{C353A213-762C-4AAC-8B0E-673B895792F2}"/>
              </a:ext>
            </a:extLst>
          </p:cNvPr>
          <p:cNvSpPr>
            <a:spLocks noGrp="1"/>
          </p:cNvSpPr>
          <p:nvPr>
            <p:ph type="ftr" sz="quarter" idx="12"/>
          </p:nvPr>
        </p:nvSpPr>
        <p:spPr/>
        <p:txBody>
          <a:bodyPr/>
          <a:lstStyle/>
          <a:p>
            <a:r>
              <a:rPr lang="en-US"/>
              <a:t>Module 3, Snippet 4</a:t>
            </a:r>
            <a:endParaRPr lang="en-US" dirty="0"/>
          </a:p>
        </p:txBody>
      </p:sp>
      <p:pic>
        <p:nvPicPr>
          <p:cNvPr id="2" name="TAC_MOD3_SNIP4_SLIDE_10_PARA_A">
            <a:hlinkClick r:id="" action="ppaction://media"/>
            <a:extLst>
              <a:ext uri="{FF2B5EF4-FFF2-40B4-BE49-F238E27FC236}">
                <a16:creationId xmlns:a16="http://schemas.microsoft.com/office/drawing/2014/main" id="{1992B757-C1AA-447C-8C36-06898E8335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7784" y="0"/>
            <a:ext cx="609600" cy="609600"/>
          </a:xfrm>
          <a:prstGeom prst="rect">
            <a:avLst/>
          </a:prstGeom>
        </p:spPr>
      </p:pic>
    </p:spTree>
    <p:extLst>
      <p:ext uri="{BB962C8B-B14F-4D97-AF65-F5344CB8AC3E}">
        <p14:creationId xmlns:p14="http://schemas.microsoft.com/office/powerpoint/2010/main" val="382536161"/>
      </p:ext>
    </p:extLst>
  </p:cSld>
  <p:clrMapOvr>
    <a:masterClrMapping/>
  </p:clrMapOvr>
  <mc:AlternateContent xmlns:mc="http://schemas.openxmlformats.org/markup-compatibility/2006" xmlns:p14="http://schemas.microsoft.com/office/powerpoint/2010/main">
    <mc:Choice Requires="p14">
      <p:transition spd="med" p14:dur="700" advTm="10330">
        <p:fade/>
      </p:transition>
    </mc:Choice>
    <mc:Fallback xmlns="">
      <p:transition spd="med" advTm="103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7837" fill="hold"/>
                                        <p:tgtEl>
                                          <p:spTgt spid="2"/>
                                        </p:tgtEl>
                                      </p:cBhvr>
                                    </p:cmd>
                                  </p:childTnLst>
                                </p:cTn>
                              </p:par>
                            </p:childTnLst>
                          </p:cTn>
                        </p:par>
                        <p:par>
                          <p:cTn id="7" fill="hold">
                            <p:stCondLst>
                              <p:cond delay="8837"/>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E58C7DEF-431C-45D7-8F4C-D53A60B27058}"/>
              </a:ext>
            </a:extLst>
          </p:cNvPr>
          <p:cNvSpPr>
            <a:spLocks noGrp="1"/>
          </p:cNvSpPr>
          <p:nvPr>
            <p:ph idx="1"/>
          </p:nvPr>
        </p:nvSpPr>
        <p:spPr/>
        <p:txBody>
          <a:bodyPr/>
          <a:lstStyle/>
          <a:p>
            <a:pPr marL="285750" indent="-285750">
              <a:buFont typeface="Arial" panose="020B0604020202020204" pitchFamily="34" charset="0"/>
              <a:buChar char="•"/>
            </a:pPr>
            <a:r>
              <a:rPr lang="en-AU" dirty="0"/>
              <a:t>Physical separation where high speeds/risk of errant vehicles exists</a:t>
            </a:r>
          </a:p>
          <a:p>
            <a:pPr marL="285750" indent="-285750">
              <a:buFont typeface="Arial" panose="020B0604020202020204" pitchFamily="34" charset="0"/>
              <a:buChar char="•"/>
            </a:pPr>
            <a:r>
              <a:rPr lang="en-AU" dirty="0"/>
              <a:t>Spatial separation where traffic speeds are moderate</a:t>
            </a:r>
          </a:p>
          <a:p>
            <a:pPr marL="285750" indent="-285750">
              <a:buFont typeface="Arial" panose="020B0604020202020204" pitchFamily="34" charset="0"/>
              <a:buChar char="•"/>
            </a:pPr>
            <a:r>
              <a:rPr lang="en-AU" dirty="0"/>
              <a:t>Minimal separation at safe interaction speeds</a:t>
            </a:r>
          </a:p>
          <a:p>
            <a:pPr marL="285750" indent="-285750">
              <a:buFont typeface="Arial" panose="020B0604020202020204" pitchFamily="34" charset="0"/>
              <a:buChar char="•"/>
            </a:pPr>
            <a:endParaRPr lang="en-AU" dirty="0"/>
          </a:p>
        </p:txBody>
      </p:sp>
      <p:sp>
        <p:nvSpPr>
          <p:cNvPr id="11" name="Title 10">
            <a:extLst>
              <a:ext uri="{FF2B5EF4-FFF2-40B4-BE49-F238E27FC236}">
                <a16:creationId xmlns:a16="http://schemas.microsoft.com/office/drawing/2014/main" id="{613CD2F2-8325-4459-86FE-285E911D74F7}"/>
              </a:ext>
            </a:extLst>
          </p:cNvPr>
          <p:cNvSpPr>
            <a:spLocks noGrp="1"/>
          </p:cNvSpPr>
          <p:nvPr>
            <p:ph type="title"/>
          </p:nvPr>
        </p:nvSpPr>
        <p:spPr/>
        <p:txBody>
          <a:bodyPr/>
          <a:lstStyle/>
          <a:p>
            <a:r>
              <a:rPr lang="en-AU" dirty="0"/>
              <a:t>Primary treatments for pedestrians</a:t>
            </a:r>
          </a:p>
        </p:txBody>
      </p:sp>
      <p:sp>
        <p:nvSpPr>
          <p:cNvPr id="3" name="Footer Placeholder 2">
            <a:extLst>
              <a:ext uri="{FF2B5EF4-FFF2-40B4-BE49-F238E27FC236}">
                <a16:creationId xmlns:a16="http://schemas.microsoft.com/office/drawing/2014/main" id="{F54B41C1-B7EB-438F-9B52-A5DADD9D1AA9}"/>
              </a:ext>
            </a:extLst>
          </p:cNvPr>
          <p:cNvSpPr>
            <a:spLocks noGrp="1"/>
          </p:cNvSpPr>
          <p:nvPr>
            <p:ph type="ftr" sz="quarter" idx="10"/>
          </p:nvPr>
        </p:nvSpPr>
        <p:spPr/>
        <p:txBody>
          <a:bodyPr/>
          <a:lstStyle/>
          <a:p>
            <a:r>
              <a:rPr lang="en-US"/>
              <a:t>Module 3, Snippet 4</a:t>
            </a:r>
            <a:endParaRPr lang="en-US" dirty="0"/>
          </a:p>
        </p:txBody>
      </p:sp>
      <p:sp>
        <p:nvSpPr>
          <p:cNvPr id="20" name="Text Placeholder 19">
            <a:extLst>
              <a:ext uri="{FF2B5EF4-FFF2-40B4-BE49-F238E27FC236}">
                <a16:creationId xmlns:a16="http://schemas.microsoft.com/office/drawing/2014/main" id="{A321A6AE-2973-4201-95CD-02557688C89D}"/>
              </a:ext>
            </a:extLst>
          </p:cNvPr>
          <p:cNvSpPr>
            <a:spLocks noGrp="1"/>
          </p:cNvSpPr>
          <p:nvPr>
            <p:ph type="body" sz="quarter" idx="15"/>
          </p:nvPr>
        </p:nvSpPr>
        <p:spPr/>
        <p:txBody>
          <a:bodyPr/>
          <a:lstStyle/>
          <a:p>
            <a:r>
              <a:rPr lang="en-AU" dirty="0"/>
              <a:t>Source: Centre for Automotive Safety Research</a:t>
            </a:r>
          </a:p>
        </p:txBody>
      </p:sp>
      <p:sp>
        <p:nvSpPr>
          <p:cNvPr id="21" name="Text Placeholder 20">
            <a:extLst>
              <a:ext uri="{FF2B5EF4-FFF2-40B4-BE49-F238E27FC236}">
                <a16:creationId xmlns:a16="http://schemas.microsoft.com/office/drawing/2014/main" id="{C3FE8D71-C17D-4BA1-9687-8B19BAD7B15C}"/>
              </a:ext>
            </a:extLst>
          </p:cNvPr>
          <p:cNvSpPr>
            <a:spLocks noGrp="1"/>
          </p:cNvSpPr>
          <p:nvPr>
            <p:ph type="body" sz="quarter" idx="16"/>
          </p:nvPr>
        </p:nvSpPr>
        <p:spPr/>
        <p:txBody>
          <a:bodyPr/>
          <a:lstStyle/>
          <a:p>
            <a:r>
              <a:rPr lang="en-AU" dirty="0"/>
              <a:t>Source: Centre for Automotive Safety Research</a:t>
            </a:r>
          </a:p>
        </p:txBody>
      </p:sp>
      <p:sp>
        <p:nvSpPr>
          <p:cNvPr id="22" name="Text Placeholder 21">
            <a:extLst>
              <a:ext uri="{FF2B5EF4-FFF2-40B4-BE49-F238E27FC236}">
                <a16:creationId xmlns:a16="http://schemas.microsoft.com/office/drawing/2014/main" id="{473A8348-D724-4BB2-8E41-99ED594AD0EA}"/>
              </a:ext>
            </a:extLst>
          </p:cNvPr>
          <p:cNvSpPr>
            <a:spLocks noGrp="1"/>
          </p:cNvSpPr>
          <p:nvPr>
            <p:ph type="body" sz="quarter" idx="17"/>
          </p:nvPr>
        </p:nvSpPr>
        <p:spPr/>
        <p:txBody>
          <a:bodyPr/>
          <a:lstStyle/>
          <a:p>
            <a:r>
              <a:rPr lang="en-AU" dirty="0"/>
              <a:t>Source: Safe System Solutions</a:t>
            </a:r>
          </a:p>
        </p:txBody>
      </p:sp>
      <p:sp>
        <p:nvSpPr>
          <p:cNvPr id="10" name="Slide Number Placeholder 9">
            <a:extLst>
              <a:ext uri="{FF2B5EF4-FFF2-40B4-BE49-F238E27FC236}">
                <a16:creationId xmlns:a16="http://schemas.microsoft.com/office/drawing/2014/main" id="{6727E23A-34BA-4FFE-B5EF-FB354145C944}"/>
              </a:ext>
            </a:extLst>
          </p:cNvPr>
          <p:cNvSpPr>
            <a:spLocks noGrp="1"/>
          </p:cNvSpPr>
          <p:nvPr>
            <p:ph type="sldNum" sz="quarter" idx="11"/>
          </p:nvPr>
        </p:nvSpPr>
        <p:spPr/>
        <p:txBody>
          <a:bodyPr/>
          <a:lstStyle/>
          <a:p>
            <a:fld id="{A9D36E53-D99A-0F41-B3E8-EF235B9A2E23}" type="slidenum">
              <a:rPr lang="en-US" smtClean="0"/>
              <a:pPr/>
              <a:t>11</a:t>
            </a:fld>
            <a:endParaRPr lang="en-US" dirty="0"/>
          </a:p>
        </p:txBody>
      </p:sp>
      <p:pic>
        <p:nvPicPr>
          <p:cNvPr id="16" name="Picture Placeholder 15" descr="A picture containing outdoor, scene, road, lined&#10;&#10;Description automatically generated">
            <a:extLst>
              <a:ext uri="{FF2B5EF4-FFF2-40B4-BE49-F238E27FC236}">
                <a16:creationId xmlns:a16="http://schemas.microsoft.com/office/drawing/2014/main" id="{55943872-80EA-45F6-85A6-1971B3F8F68C}"/>
              </a:ext>
            </a:extLst>
          </p:cNvPr>
          <p:cNvPicPr>
            <a:picLocks noGrp="1" noChangeAspect="1"/>
          </p:cNvPicPr>
          <p:nvPr>
            <p:ph type="pic" sz="quarter" idx="12"/>
          </p:nvPr>
        </p:nvPicPr>
        <p:blipFill rotWithShape="1">
          <a:blip r:embed="rId9" cstate="screen">
            <a:extLst>
              <a:ext uri="{28A0092B-C50C-407E-A947-70E740481C1C}">
                <a14:useLocalDpi xmlns:a14="http://schemas.microsoft.com/office/drawing/2010/main"/>
              </a:ext>
            </a:extLst>
          </a:blip>
          <a:srcRect/>
          <a:stretch/>
        </p:blipFill>
        <p:spPr>
          <a:xfrm>
            <a:off x="628649" y="2976127"/>
            <a:ext cx="2520000" cy="2935174"/>
          </a:xfrm>
        </p:spPr>
      </p:pic>
      <p:pic>
        <p:nvPicPr>
          <p:cNvPr id="25" name="Picture Placeholder 24" descr="An empty road with trees on the side of a building&#10;&#10;Description automatically generated">
            <a:extLst>
              <a:ext uri="{FF2B5EF4-FFF2-40B4-BE49-F238E27FC236}">
                <a16:creationId xmlns:a16="http://schemas.microsoft.com/office/drawing/2014/main" id="{7C4CA9C6-AB50-42D8-AD07-C506DD85E7B6}"/>
              </a:ext>
            </a:extLst>
          </p:cNvPr>
          <p:cNvPicPr>
            <a:picLocks noGrp="1" noChangeAspect="1"/>
          </p:cNvPicPr>
          <p:nvPr>
            <p:ph type="pic" sz="quarter" idx="14"/>
          </p:nvPr>
        </p:nvPicPr>
        <p:blipFill rotWithShape="1">
          <a:blip r:embed="rId10" cstate="screen">
            <a:extLst>
              <a:ext uri="{28A0092B-C50C-407E-A947-70E740481C1C}">
                <a14:useLocalDpi xmlns:a14="http://schemas.microsoft.com/office/drawing/2010/main"/>
              </a:ext>
            </a:extLst>
          </a:blip>
          <a:srcRect b="-354"/>
          <a:stretch/>
        </p:blipFill>
        <p:spPr>
          <a:xfrm>
            <a:off x="5995350" y="2976128"/>
            <a:ext cx="2520000" cy="2935172"/>
          </a:xfrm>
        </p:spPr>
      </p:pic>
      <p:pic>
        <p:nvPicPr>
          <p:cNvPr id="33" name="Picture Placeholder 32" descr="A tree in the corner of a street&#10;&#10;Description automatically generated">
            <a:extLst>
              <a:ext uri="{FF2B5EF4-FFF2-40B4-BE49-F238E27FC236}">
                <a16:creationId xmlns:a16="http://schemas.microsoft.com/office/drawing/2014/main" id="{97AA6EB3-8870-4D76-8F14-15CD392B16D6}"/>
              </a:ext>
            </a:extLst>
          </p:cNvPr>
          <p:cNvPicPr>
            <a:picLocks noGrp="1" noChangeAspect="1"/>
          </p:cNvPicPr>
          <p:nvPr>
            <p:ph type="pic" sz="quarter" idx="13"/>
          </p:nvPr>
        </p:nvPicPr>
        <p:blipFill>
          <a:blip r:embed="rId11" cstate="screen">
            <a:extLst>
              <a:ext uri="{28A0092B-C50C-407E-A947-70E740481C1C}">
                <a14:useLocalDpi xmlns:a14="http://schemas.microsoft.com/office/drawing/2010/main"/>
              </a:ext>
            </a:extLst>
          </a:blip>
          <a:srcRect/>
          <a:stretch>
            <a:fillRect/>
          </a:stretch>
        </p:blipFill>
        <p:spPr/>
      </p:pic>
      <p:sp>
        <p:nvSpPr>
          <p:cNvPr id="13" name="Arrow: Chevron 12">
            <a:extLst>
              <a:ext uri="{FF2B5EF4-FFF2-40B4-BE49-F238E27FC236}">
                <a16:creationId xmlns:a16="http://schemas.microsoft.com/office/drawing/2014/main" id="{F918658B-F9CE-41D8-903D-6869198FFF9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4_SLIDE_11_PARA_A">
            <a:hlinkClick r:id="" action="ppaction://media"/>
            <a:extLst>
              <a:ext uri="{FF2B5EF4-FFF2-40B4-BE49-F238E27FC236}">
                <a16:creationId xmlns:a16="http://schemas.microsoft.com/office/drawing/2014/main" id="{F17227B1-F53D-41A2-9951-53E7C1F9E18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01609" y="0"/>
            <a:ext cx="609600" cy="609600"/>
          </a:xfrm>
          <a:prstGeom prst="rect">
            <a:avLst/>
          </a:prstGeom>
        </p:spPr>
      </p:pic>
      <p:pic>
        <p:nvPicPr>
          <p:cNvPr id="4" name="TAC_MOD3_SNIP4_SLIDE_11_PARA_B">
            <a:hlinkClick r:id="" action="ppaction://media"/>
            <a:extLst>
              <a:ext uri="{FF2B5EF4-FFF2-40B4-BE49-F238E27FC236}">
                <a16:creationId xmlns:a16="http://schemas.microsoft.com/office/drawing/2014/main" id="{872F722A-341E-4E1C-B605-D67FC24EA38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401609" y="826774"/>
            <a:ext cx="609600" cy="609600"/>
          </a:xfrm>
          <a:prstGeom prst="rect">
            <a:avLst/>
          </a:prstGeom>
        </p:spPr>
      </p:pic>
      <p:pic>
        <p:nvPicPr>
          <p:cNvPr id="5" name="TAC_MOD3_SNIP4_SLIDE_11_PARA_C">
            <a:hlinkClick r:id="" action="ppaction://media"/>
            <a:extLst>
              <a:ext uri="{FF2B5EF4-FFF2-40B4-BE49-F238E27FC236}">
                <a16:creationId xmlns:a16="http://schemas.microsoft.com/office/drawing/2014/main" id="{A4EBB453-4D20-44E6-8771-A2F189FFD061}"/>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401609" y="1653548"/>
            <a:ext cx="609600" cy="609600"/>
          </a:xfrm>
          <a:prstGeom prst="rect">
            <a:avLst/>
          </a:prstGeom>
        </p:spPr>
      </p:pic>
    </p:spTree>
    <p:extLst>
      <p:ext uri="{BB962C8B-B14F-4D97-AF65-F5344CB8AC3E}">
        <p14:creationId xmlns:p14="http://schemas.microsoft.com/office/powerpoint/2010/main" val="120553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 presetClass="mediacall" presetSubtype="0" fill="hold" nodeType="withEffect">
                                  <p:stCondLst>
                                    <p:cond delay="1000"/>
                                  </p:stCondLst>
                                  <p:childTnLst>
                                    <p:cmd type="call" cmd="playFrom(0.0)">
                                      <p:cBhvr>
                                        <p:cTn id="15" dur="19719" fill="hold"/>
                                        <p:tgtEl>
                                          <p:spTgt spid="2"/>
                                        </p:tgtEl>
                                      </p:cBhvr>
                                    </p:cmd>
                                  </p:childTnLst>
                                </p:cTn>
                              </p:par>
                            </p:childTnLst>
                          </p:cTn>
                        </p:par>
                        <p:par>
                          <p:cTn id="16" fill="hold">
                            <p:stCondLst>
                              <p:cond delay="20719"/>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500"/>
                                        <p:tgtEl>
                                          <p:spTgt spid="21">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 presetClass="mediacall" presetSubtype="0" fill="hold" nodeType="withEffect">
                                  <p:stCondLst>
                                    <p:cond delay="1000"/>
                                  </p:stCondLst>
                                  <p:childTnLst>
                                    <p:cmd type="call" cmd="playFrom(0.0)">
                                      <p:cBhvr>
                                        <p:cTn id="37" dur="17293" fill="hold"/>
                                        <p:tgtEl>
                                          <p:spTgt spid="4"/>
                                        </p:tgtEl>
                                      </p:cBhvr>
                                    </p:cmd>
                                  </p:childTnLst>
                                </p:cTn>
                              </p:par>
                            </p:childTnLst>
                          </p:cTn>
                        </p:par>
                        <p:par>
                          <p:cTn id="38" fill="hold">
                            <p:stCondLst>
                              <p:cond delay="18293"/>
                            </p:stCondLst>
                            <p:childTnLst>
                              <p:par>
                                <p:cTn id="39" presetID="3" presetClass="mediacall" presetSubtype="0" fill="hold" nodeType="afterEffect">
                                  <p:stCondLst>
                                    <p:cond delay="500"/>
                                  </p:stCondLst>
                                  <p:childTnLst>
                                    <p:cmd type="call" cmd="stop">
                                      <p:cBhvr>
                                        <p:cTn id="40" dur="1" fill="hold"/>
                                        <p:tgtEl>
                                          <p:spTgt spid="4"/>
                                        </p:tgtEl>
                                      </p:cBhvr>
                                    </p:cmd>
                                  </p:childTnLst>
                                </p:cTn>
                              </p:par>
                              <p:par>
                                <p:cTn id="41" presetID="10" presetClass="entr" presetSubtype="0" fill="hold" grpId="2" nodeType="withEffect">
                                  <p:stCondLst>
                                    <p:cond delay="5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xEl>
                                              <p:pRg st="2" end="2"/>
                                            </p:txEl>
                                          </p:spTgt>
                                        </p:tgtEl>
                                        <p:attrNameLst>
                                          <p:attrName>style.visibility</p:attrName>
                                        </p:attrNameLst>
                                      </p:cBhvr>
                                      <p:to>
                                        <p:strVal val="visible"/>
                                      </p:to>
                                    </p:set>
                                    <p:animEffect transition="in" filter="fade">
                                      <p:cBhvr>
                                        <p:cTn id="48" dur="500"/>
                                        <p:tgtEl>
                                          <p:spTgt spid="1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20">
                                            <p:txEl>
                                              <p:pRg st="0" end="0"/>
                                            </p:txEl>
                                          </p:spTgt>
                                        </p:tgtEl>
                                        <p:attrNameLst>
                                          <p:attrName>style.visibility</p:attrName>
                                        </p:attrNameLst>
                                      </p:cBhvr>
                                      <p:to>
                                        <p:strVal val="visible"/>
                                      </p:to>
                                    </p:set>
                                    <p:animEffect transition="in" filter="fade">
                                      <p:cBhvr>
                                        <p:cTn id="54" dur="500"/>
                                        <p:tgtEl>
                                          <p:spTgt spid="20">
                                            <p:txEl>
                                              <p:pRg st="0" end="0"/>
                                            </p:txEl>
                                          </p:spTgt>
                                        </p:tgtEl>
                                      </p:cBhvr>
                                    </p:animEffect>
                                  </p:childTnLst>
                                </p:cTn>
                              </p:par>
                              <p:par>
                                <p:cTn id="55" presetID="10" presetClass="entr" presetSubtype="0" fill="hold" nodeType="withEffect">
                                  <p:stCondLst>
                                    <p:cond delay="50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 presetClass="mediacall" presetSubtype="0" fill="hold" nodeType="withEffect">
                                  <p:stCondLst>
                                    <p:cond delay="1000"/>
                                  </p:stCondLst>
                                  <p:childTnLst>
                                    <p:cmd type="call" cmd="playFrom(0.0)">
                                      <p:cBhvr>
                                        <p:cTn id="59" dur="19075" fill="hold"/>
                                        <p:tgtEl>
                                          <p:spTgt spid="5"/>
                                        </p:tgtEl>
                                      </p:cBhvr>
                                    </p:cmd>
                                  </p:childTnLst>
                                </p:cTn>
                              </p:par>
                            </p:childTnLst>
                          </p:cTn>
                        </p:par>
                        <p:par>
                          <p:cTn id="60" fill="hold">
                            <p:stCondLst>
                              <p:cond delay="20075"/>
                            </p:stCondLst>
                            <p:childTnLst>
                              <p:par>
                                <p:cTn id="61" presetID="3" presetClass="mediacall" presetSubtype="0" fill="hold" nodeType="afterEffect">
                                  <p:stCondLst>
                                    <p:cond delay="500"/>
                                  </p:stCondLst>
                                  <p:childTnLst>
                                    <p:cmd type="call" cmd="stop">
                                      <p:cBhvr>
                                        <p:cTn id="62" dur="1" fill="hold"/>
                                        <p:tgtEl>
                                          <p:spTgt spid="5"/>
                                        </p:tgtEl>
                                      </p:cBhvr>
                                    </p:cmd>
                                  </p:childTnLst>
                                </p:cTn>
                              </p:par>
                              <p:par>
                                <p:cTn id="63" presetID="10" presetClass="entr" presetSubtype="0" fill="hold" grpId="4" nodeType="withEffect">
                                  <p:stCondLst>
                                    <p:cond delay="50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audio>
              <p:cMediaNode vol="80000">
                <p:cTn id="67" fill="hold" display="0">
                  <p:stCondLst>
                    <p:cond delay="indefinite"/>
                  </p:stCondLst>
                  <p:endCondLst>
                    <p:cond evt="onStopAudio" delay="0">
                      <p:tgtEl>
                        <p:sldTgt/>
                      </p:tgtEl>
                    </p:cond>
                  </p:endCondLst>
                </p:cTn>
                <p:tgtEl>
                  <p:spTgt spid="4"/>
                </p:tgtEl>
              </p:cMediaNode>
            </p:audio>
            <p:audio>
              <p:cMediaNode vol="80000">
                <p:cTn id="68" fill="hold" display="0">
                  <p:stCondLst>
                    <p:cond delay="indefinite"/>
                  </p:stCondLst>
                  <p:endCondLst>
                    <p:cond evt="onStopAudio" delay="0">
                      <p:tgtEl>
                        <p:sldTgt/>
                      </p:tgtEl>
                    </p:cond>
                  </p:endCondLst>
                </p:cTn>
                <p:tgtEl>
                  <p:spTgt spid="5"/>
                </p:tgtEl>
              </p:cMediaNode>
            </p:audio>
          </p:childTnLst>
        </p:cTn>
      </p:par>
    </p:tnLst>
    <p:bldLst>
      <p:bldP spid="12" grpId="0" uiExpand="1" build="p"/>
      <p:bldP spid="20" grpId="0" build="p"/>
      <p:bldP spid="21" grpId="0" build="p"/>
      <p:bldP spid="22" grpId="0" build="p"/>
      <p:bldP spid="13" grpId="0" animBg="1"/>
      <p:bldP spid="13" grpId="1" animBg="1"/>
      <p:bldP spid="13" grpId="2" animBg="1"/>
      <p:bldP spid="13" grpId="3" animBg="1"/>
      <p:bldP spid="13" grpId="4"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72C63-2B66-4F84-B9D6-72655FFBB1EC}"/>
              </a:ext>
            </a:extLst>
          </p:cNvPr>
          <p:cNvSpPr>
            <a:spLocks noGrp="1"/>
          </p:cNvSpPr>
          <p:nvPr>
            <p:ph idx="1"/>
          </p:nvPr>
        </p:nvSpPr>
        <p:spPr/>
        <p:txBody>
          <a:bodyPr/>
          <a:lstStyle/>
          <a:p>
            <a:pPr marL="285750" indent="-285750">
              <a:buFont typeface="Arial" panose="020B0604020202020204" pitchFamily="34" charset="0"/>
              <a:buChar char="•"/>
            </a:pPr>
            <a:r>
              <a:rPr lang="en-AU" dirty="0"/>
              <a:t>Physical separation where safe interaction speeds cannot be managed</a:t>
            </a:r>
          </a:p>
          <a:p>
            <a:pPr marL="285750" indent="-285750">
              <a:buFont typeface="Arial" panose="020B0604020202020204" pitchFamily="34" charset="0"/>
              <a:buChar char="•"/>
            </a:pPr>
            <a:r>
              <a:rPr lang="en-AU" dirty="0"/>
              <a:t>Speed managed crossings</a:t>
            </a:r>
          </a:p>
          <a:p>
            <a:pPr marL="285750" indent="-285750">
              <a:buFont typeface="Arial" panose="020B0604020202020204" pitchFamily="34" charset="0"/>
              <a:buChar char="•"/>
            </a:pPr>
            <a:r>
              <a:rPr lang="en-AU" dirty="0"/>
              <a:t>Arterial road crossings a considerable challenge</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64B8210C-87EC-4AB4-8F08-B3EDC1AC5496}"/>
              </a:ext>
            </a:extLst>
          </p:cNvPr>
          <p:cNvSpPr>
            <a:spLocks noGrp="1"/>
          </p:cNvSpPr>
          <p:nvPr>
            <p:ph type="title"/>
          </p:nvPr>
        </p:nvSpPr>
        <p:spPr/>
        <p:txBody>
          <a:bodyPr/>
          <a:lstStyle/>
          <a:p>
            <a:r>
              <a:rPr lang="en-AU" dirty="0"/>
              <a:t>Primary treatments for pedestrians</a:t>
            </a:r>
          </a:p>
        </p:txBody>
      </p:sp>
      <p:sp>
        <p:nvSpPr>
          <p:cNvPr id="4" name="Footer Placeholder 3">
            <a:extLst>
              <a:ext uri="{FF2B5EF4-FFF2-40B4-BE49-F238E27FC236}">
                <a16:creationId xmlns:a16="http://schemas.microsoft.com/office/drawing/2014/main" id="{B6C8630E-BE2B-4EF4-B8CE-9A9A07DD0441}"/>
              </a:ext>
            </a:extLst>
          </p:cNvPr>
          <p:cNvSpPr>
            <a:spLocks noGrp="1"/>
          </p:cNvSpPr>
          <p:nvPr>
            <p:ph type="ftr" sz="quarter" idx="10"/>
          </p:nvPr>
        </p:nvSpPr>
        <p:spPr/>
        <p:txBody>
          <a:bodyPr/>
          <a:lstStyle/>
          <a:p>
            <a:r>
              <a:rPr lang="en-US"/>
              <a:t>Module 3, Snippet 4</a:t>
            </a:r>
            <a:endParaRPr lang="en-US" dirty="0"/>
          </a:p>
        </p:txBody>
      </p:sp>
      <p:sp>
        <p:nvSpPr>
          <p:cNvPr id="13" name="Text Placeholder 12">
            <a:extLst>
              <a:ext uri="{FF2B5EF4-FFF2-40B4-BE49-F238E27FC236}">
                <a16:creationId xmlns:a16="http://schemas.microsoft.com/office/drawing/2014/main" id="{B6D8C3DD-F63A-492A-A6A8-19EBF8F19BF8}"/>
              </a:ext>
            </a:extLst>
          </p:cNvPr>
          <p:cNvSpPr>
            <a:spLocks noGrp="1"/>
          </p:cNvSpPr>
          <p:nvPr>
            <p:ph type="body" sz="quarter" idx="15"/>
          </p:nvPr>
        </p:nvSpPr>
        <p:spPr/>
        <p:txBody>
          <a:bodyPr/>
          <a:lstStyle/>
          <a:p>
            <a:r>
              <a:rPr lang="en-AU" dirty="0"/>
              <a:t>Source: Centre for Automotive Safety Research</a:t>
            </a:r>
          </a:p>
        </p:txBody>
      </p:sp>
      <p:sp>
        <p:nvSpPr>
          <p:cNvPr id="14" name="Text Placeholder 13">
            <a:extLst>
              <a:ext uri="{FF2B5EF4-FFF2-40B4-BE49-F238E27FC236}">
                <a16:creationId xmlns:a16="http://schemas.microsoft.com/office/drawing/2014/main" id="{233A7766-2BDC-453E-841B-E2765EB146B1}"/>
              </a:ext>
            </a:extLst>
          </p:cNvPr>
          <p:cNvSpPr>
            <a:spLocks noGrp="1"/>
          </p:cNvSpPr>
          <p:nvPr>
            <p:ph type="body" sz="quarter" idx="16"/>
          </p:nvPr>
        </p:nvSpPr>
        <p:spPr/>
        <p:txBody>
          <a:bodyPr/>
          <a:lstStyle/>
          <a:p>
            <a:r>
              <a:rPr lang="en-AU" dirty="0"/>
              <a:t>Source: Centre for Automotive Safety Research</a:t>
            </a:r>
          </a:p>
        </p:txBody>
      </p:sp>
      <p:sp>
        <p:nvSpPr>
          <p:cNvPr id="15" name="Text Placeholder 14">
            <a:extLst>
              <a:ext uri="{FF2B5EF4-FFF2-40B4-BE49-F238E27FC236}">
                <a16:creationId xmlns:a16="http://schemas.microsoft.com/office/drawing/2014/main" id="{5E2A9A4D-D77A-4939-B997-751DA51981F4}"/>
              </a:ext>
            </a:extLst>
          </p:cNvPr>
          <p:cNvSpPr>
            <a:spLocks noGrp="1"/>
          </p:cNvSpPr>
          <p:nvPr>
            <p:ph type="body" sz="quarter" idx="17"/>
          </p:nvPr>
        </p:nvSpPr>
        <p:spPr/>
        <p:txBody>
          <a:bodyPr/>
          <a:lstStyle/>
          <a:p>
            <a:r>
              <a:rPr lang="en-AU" dirty="0"/>
              <a:t>Source: Centre for Automotive Safety Research</a:t>
            </a:r>
          </a:p>
        </p:txBody>
      </p:sp>
      <p:sp>
        <p:nvSpPr>
          <p:cNvPr id="9" name="Slide Number Placeholder 8">
            <a:extLst>
              <a:ext uri="{FF2B5EF4-FFF2-40B4-BE49-F238E27FC236}">
                <a16:creationId xmlns:a16="http://schemas.microsoft.com/office/drawing/2014/main" id="{97A60C87-226B-45F4-AA39-A8B1232B21DB}"/>
              </a:ext>
            </a:extLst>
          </p:cNvPr>
          <p:cNvSpPr>
            <a:spLocks noGrp="1"/>
          </p:cNvSpPr>
          <p:nvPr>
            <p:ph type="sldNum" sz="quarter" idx="11"/>
          </p:nvPr>
        </p:nvSpPr>
        <p:spPr/>
        <p:txBody>
          <a:bodyPr/>
          <a:lstStyle/>
          <a:p>
            <a:fld id="{A9D36E53-D99A-0F41-B3E8-EF235B9A2E23}" type="slidenum">
              <a:rPr lang="en-US" smtClean="0"/>
              <a:pPr/>
              <a:t>12</a:t>
            </a:fld>
            <a:endParaRPr lang="en-US" dirty="0"/>
          </a:p>
        </p:txBody>
      </p:sp>
      <p:pic>
        <p:nvPicPr>
          <p:cNvPr id="10" name="Picture Placeholder 9" descr="A car parked on the side of the street&#10;&#10;Description automatically generated">
            <a:extLst>
              <a:ext uri="{FF2B5EF4-FFF2-40B4-BE49-F238E27FC236}">
                <a16:creationId xmlns:a16="http://schemas.microsoft.com/office/drawing/2014/main" id="{0813DE37-9E5B-449C-B9E7-CD7D29FA76BB}"/>
              </a:ext>
            </a:extLst>
          </p:cNvPr>
          <p:cNvPicPr>
            <a:picLocks noGrp="1" noChangeAspect="1"/>
          </p:cNvPicPr>
          <p:nvPr>
            <p:ph type="pic" sz="quarter" idx="14"/>
          </p:nvPr>
        </p:nvPicPr>
        <p:blipFill rotWithShape="1">
          <a:blip r:embed="rId9" cstate="screen">
            <a:extLst>
              <a:ext uri="{28A0092B-C50C-407E-A947-70E740481C1C}">
                <a14:useLocalDpi xmlns:a14="http://schemas.microsoft.com/office/drawing/2010/main"/>
              </a:ext>
            </a:extLst>
          </a:blip>
          <a:srcRect/>
          <a:stretch/>
        </p:blipFill>
        <p:spPr>
          <a:xfrm>
            <a:off x="5995350" y="2976128"/>
            <a:ext cx="2520000" cy="2935172"/>
          </a:xfrm>
        </p:spPr>
      </p:pic>
      <p:pic>
        <p:nvPicPr>
          <p:cNvPr id="8" name="Picture Placeholder 7" descr="A car parked on the side of a dirt road&#10;&#10;Description automatically generated">
            <a:extLst>
              <a:ext uri="{FF2B5EF4-FFF2-40B4-BE49-F238E27FC236}">
                <a16:creationId xmlns:a16="http://schemas.microsoft.com/office/drawing/2014/main" id="{7B5B1108-29C3-445F-B689-E4F1458B0671}"/>
              </a:ext>
            </a:extLst>
          </p:cNvPr>
          <p:cNvPicPr>
            <a:picLocks noGrp="1" noChangeAspect="1"/>
          </p:cNvPicPr>
          <p:nvPr>
            <p:ph type="pic" sz="quarter" idx="13"/>
          </p:nvPr>
        </p:nvPicPr>
        <p:blipFill rotWithShape="1">
          <a:blip r:embed="rId10" cstate="screen">
            <a:extLst>
              <a:ext uri="{28A0092B-C50C-407E-A947-70E740481C1C}">
                <a14:useLocalDpi xmlns:a14="http://schemas.microsoft.com/office/drawing/2010/main"/>
              </a:ext>
            </a:extLst>
          </a:blip>
          <a:srcRect b="-533"/>
          <a:stretch/>
        </p:blipFill>
        <p:spPr>
          <a:xfrm>
            <a:off x="3311998" y="2976127"/>
            <a:ext cx="2520000" cy="2935173"/>
          </a:xfrm>
        </p:spPr>
      </p:pic>
      <p:pic>
        <p:nvPicPr>
          <p:cNvPr id="18" name="Picture Placeholder 17" descr="A bus that is parked on the side of a road&#10;&#10;Description automatically generated">
            <a:extLst>
              <a:ext uri="{FF2B5EF4-FFF2-40B4-BE49-F238E27FC236}">
                <a16:creationId xmlns:a16="http://schemas.microsoft.com/office/drawing/2014/main" id="{78643A4C-6F20-40D2-B666-A9F5878E45A0}"/>
              </a:ext>
            </a:extLst>
          </p:cNvPr>
          <p:cNvPicPr>
            <a:picLocks noGrp="1" noChangeAspect="1"/>
          </p:cNvPicPr>
          <p:nvPr>
            <p:ph type="pic" sz="quarter" idx="12"/>
          </p:nvPr>
        </p:nvPicPr>
        <p:blipFill rotWithShape="1">
          <a:blip r:embed="rId11" cstate="screen">
            <a:extLst>
              <a:ext uri="{28A0092B-C50C-407E-A947-70E740481C1C}">
                <a14:useLocalDpi xmlns:a14="http://schemas.microsoft.com/office/drawing/2010/main"/>
              </a:ext>
            </a:extLst>
          </a:blip>
          <a:srcRect/>
          <a:stretch/>
        </p:blipFill>
        <p:spPr>
          <a:xfrm>
            <a:off x="628649" y="2976127"/>
            <a:ext cx="2520000" cy="2935174"/>
          </a:xfrm>
        </p:spPr>
      </p:pic>
      <p:sp>
        <p:nvSpPr>
          <p:cNvPr id="12" name="Arrow: Chevron 11">
            <a:extLst>
              <a:ext uri="{FF2B5EF4-FFF2-40B4-BE49-F238E27FC236}">
                <a16:creationId xmlns:a16="http://schemas.microsoft.com/office/drawing/2014/main" id="{8C652F29-672A-4204-9917-3D021978DF8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4_SLIDE_12_PARA_A">
            <a:hlinkClick r:id="" action="ppaction://media"/>
            <a:extLst>
              <a:ext uri="{FF2B5EF4-FFF2-40B4-BE49-F238E27FC236}">
                <a16:creationId xmlns:a16="http://schemas.microsoft.com/office/drawing/2014/main" id="{0A7029A4-A94E-4DF4-8531-614E888D43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50520" y="0"/>
            <a:ext cx="609600" cy="609600"/>
          </a:xfrm>
          <a:prstGeom prst="rect">
            <a:avLst/>
          </a:prstGeom>
        </p:spPr>
      </p:pic>
      <p:pic>
        <p:nvPicPr>
          <p:cNvPr id="6" name="TAC_MOD3_SNIP4_SLIDE_12_PARA_B">
            <a:hlinkClick r:id="" action="ppaction://media"/>
            <a:extLst>
              <a:ext uri="{FF2B5EF4-FFF2-40B4-BE49-F238E27FC236}">
                <a16:creationId xmlns:a16="http://schemas.microsoft.com/office/drawing/2014/main" id="{E78520F9-1B94-4CD5-94CF-37F0C1D93B5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50520" y="877019"/>
            <a:ext cx="609600" cy="609600"/>
          </a:xfrm>
          <a:prstGeom prst="rect">
            <a:avLst/>
          </a:prstGeom>
        </p:spPr>
      </p:pic>
      <p:pic>
        <p:nvPicPr>
          <p:cNvPr id="7" name="TAC_MOD3_SNIP4_SLIDE_12_PARA_C">
            <a:hlinkClick r:id="" action="ppaction://media"/>
            <a:extLst>
              <a:ext uri="{FF2B5EF4-FFF2-40B4-BE49-F238E27FC236}">
                <a16:creationId xmlns:a16="http://schemas.microsoft.com/office/drawing/2014/main" id="{CC70DDB5-2F31-45CF-8346-7EFB3B81BF8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50520" y="1754038"/>
            <a:ext cx="609600" cy="609600"/>
          </a:xfrm>
          <a:prstGeom prst="rect">
            <a:avLst/>
          </a:prstGeom>
        </p:spPr>
      </p:pic>
    </p:spTree>
    <p:extLst>
      <p:ext uri="{BB962C8B-B14F-4D97-AF65-F5344CB8AC3E}">
        <p14:creationId xmlns:p14="http://schemas.microsoft.com/office/powerpoint/2010/main" val="306627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 presetClass="mediacall" presetSubtype="0" fill="hold" nodeType="withEffect">
                                  <p:stCondLst>
                                    <p:cond delay="1000"/>
                                  </p:stCondLst>
                                  <p:childTnLst>
                                    <p:cmd type="call" cmd="playFrom(0.0)">
                                      <p:cBhvr>
                                        <p:cTn id="15" dur="17084" fill="hold"/>
                                        <p:tgtEl>
                                          <p:spTgt spid="5"/>
                                        </p:tgtEl>
                                      </p:cBhvr>
                                    </p:cmd>
                                  </p:childTnLst>
                                </p:cTn>
                              </p:par>
                            </p:childTnLst>
                          </p:cTn>
                        </p:par>
                        <p:par>
                          <p:cTn id="16" fill="hold">
                            <p:stCondLst>
                              <p:cond delay="18084"/>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 presetClass="mediacall" presetSubtype="0" fill="hold" nodeType="withEffect">
                                  <p:stCondLst>
                                    <p:cond delay="1000"/>
                                  </p:stCondLst>
                                  <p:childTnLst>
                                    <p:cmd type="call" cmd="playFrom(0.0)">
                                      <p:cBhvr>
                                        <p:cTn id="37" dur="17162" fill="hold"/>
                                        <p:tgtEl>
                                          <p:spTgt spid="6"/>
                                        </p:tgtEl>
                                      </p:cBhvr>
                                    </p:cmd>
                                  </p:childTnLst>
                                </p:cTn>
                              </p:par>
                            </p:childTnLst>
                          </p:cTn>
                        </p:par>
                        <p:par>
                          <p:cTn id="38" fill="hold">
                            <p:stCondLst>
                              <p:cond delay="18162"/>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fade">
                                      <p:cBhvr>
                                        <p:cTn id="54" dur="500"/>
                                        <p:tgtEl>
                                          <p:spTgt spid="13">
                                            <p:txEl>
                                              <p:pRg st="0" end="0"/>
                                            </p:txEl>
                                          </p:spTgt>
                                        </p:tgtEl>
                                      </p:cBhvr>
                                    </p:animEffect>
                                  </p:childTnLst>
                                </p:cTn>
                              </p:par>
                              <p:par>
                                <p:cTn id="55" presetID="10" presetClass="entr" presetSubtype="0" fill="hold" nodeType="withEffect">
                                  <p:stCondLst>
                                    <p:cond delay="5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 presetClass="mediacall" presetSubtype="0" fill="hold" nodeType="withEffect">
                                  <p:stCondLst>
                                    <p:cond delay="1000"/>
                                  </p:stCondLst>
                                  <p:childTnLst>
                                    <p:cmd type="call" cmd="playFrom(0.0)">
                                      <p:cBhvr>
                                        <p:cTn id="59" dur="9885" fill="hold"/>
                                        <p:tgtEl>
                                          <p:spTgt spid="7"/>
                                        </p:tgtEl>
                                      </p:cBhvr>
                                    </p:cmd>
                                  </p:childTnLst>
                                </p:cTn>
                              </p:par>
                            </p:childTnLst>
                          </p:cTn>
                        </p:par>
                        <p:par>
                          <p:cTn id="60" fill="hold">
                            <p:stCondLst>
                              <p:cond delay="10885"/>
                            </p:stCondLst>
                            <p:childTnLst>
                              <p:par>
                                <p:cTn id="61" presetID="3" presetClass="mediacall" presetSubtype="0" fill="hold" nodeType="afterEffect">
                                  <p:stCondLst>
                                    <p:cond delay="500"/>
                                  </p:stCondLst>
                                  <p:childTnLst>
                                    <p:cmd type="call" cmd="stop">
                                      <p:cBhvr>
                                        <p:cTn id="62" dur="1" fill="hold"/>
                                        <p:tgtEl>
                                          <p:spTgt spid="7"/>
                                        </p:tgtEl>
                                      </p:cBhvr>
                                    </p:cmd>
                                  </p:childTnLst>
                                </p:cTn>
                              </p:par>
                              <p:par>
                                <p:cTn id="63" presetID="10" presetClass="entr" presetSubtype="0" fill="hold" grpId="4" nodeType="withEffect">
                                  <p:stCondLst>
                                    <p:cond delay="5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5"/>
                </p:tgtEl>
              </p:cMediaNode>
            </p:audio>
            <p:audio>
              <p:cMediaNode vol="80000">
                <p:cTn id="67" fill="hold" display="0">
                  <p:stCondLst>
                    <p:cond delay="indefinite"/>
                  </p:stCondLst>
                  <p:endCondLst>
                    <p:cond evt="onStopAudio" delay="0">
                      <p:tgtEl>
                        <p:sldTgt/>
                      </p:tgtEl>
                    </p:cond>
                  </p:endCondLst>
                </p:cTn>
                <p:tgtEl>
                  <p:spTgt spid="6"/>
                </p:tgtEl>
              </p:cMediaNode>
            </p:audio>
            <p:audio>
              <p:cMediaNode vol="80000">
                <p:cTn id="68" fill="hold" display="0">
                  <p:stCondLst>
                    <p:cond delay="indefinite"/>
                  </p:stCondLst>
                  <p:endCondLst>
                    <p:cond evt="onStopAudio" delay="0">
                      <p:tgtEl>
                        <p:sldTgt/>
                      </p:tgtEl>
                    </p:cond>
                  </p:endCondLst>
                </p:cTn>
                <p:tgtEl>
                  <p:spTgt spid="7"/>
                </p:tgtEl>
              </p:cMediaNode>
            </p:audio>
          </p:childTnLst>
        </p:cTn>
      </p:par>
    </p:tnLst>
    <p:bldLst>
      <p:bldP spid="2" grpId="0" uiExpand="1" build="p"/>
      <p:bldP spid="13" grpId="0" build="p"/>
      <p:bldP spid="14" grpId="0" build="p"/>
      <p:bldP spid="15" grpId="0" build="p"/>
      <p:bldP spid="12" grpId="0" animBg="1"/>
      <p:bldP spid="12" grpId="1" animBg="1"/>
      <p:bldP spid="12" grpId="2" animBg="1"/>
      <p:bldP spid="12" grpId="3" animBg="1"/>
      <p:bldP spid="12" grpId="4"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6BB824-0C56-4D80-B977-BDACA56F2DD0}"/>
              </a:ext>
            </a:extLst>
          </p:cNvPr>
          <p:cNvSpPr>
            <a:spLocks noGrp="1"/>
          </p:cNvSpPr>
          <p:nvPr>
            <p:ph idx="1"/>
          </p:nvPr>
        </p:nvSpPr>
        <p:spPr/>
        <p:txBody>
          <a:bodyPr/>
          <a:lstStyle/>
          <a:p>
            <a:pPr marL="285750" indent="-285750">
              <a:buFont typeface="Arial" panose="020B0604020202020204" pitchFamily="34" charset="0"/>
              <a:buChar char="•"/>
            </a:pPr>
            <a:r>
              <a:rPr lang="en-AU" dirty="0"/>
              <a:t>Off-road bikeways and shared-use pathways</a:t>
            </a:r>
          </a:p>
          <a:p>
            <a:pPr marL="285750" indent="-285750">
              <a:buFont typeface="Arial" panose="020B0604020202020204" pitchFamily="34" charset="0"/>
              <a:buChar char="•"/>
            </a:pPr>
            <a:r>
              <a:rPr lang="en-AU" dirty="0"/>
              <a:t>Physically separated on-road bicycle lanes</a:t>
            </a:r>
          </a:p>
          <a:p>
            <a:pPr marL="285750" indent="-285750">
              <a:buFont typeface="Arial" panose="020B0604020202020204" pitchFamily="34" charset="0"/>
              <a:buChar char="•"/>
            </a:pPr>
            <a:r>
              <a:rPr lang="en-AU" dirty="0"/>
              <a:t>Mixing with motorised traffic where safe interaction speeds are maintained </a:t>
            </a:r>
          </a:p>
        </p:txBody>
      </p:sp>
      <p:sp>
        <p:nvSpPr>
          <p:cNvPr id="3" name="Title 2">
            <a:extLst>
              <a:ext uri="{FF2B5EF4-FFF2-40B4-BE49-F238E27FC236}">
                <a16:creationId xmlns:a16="http://schemas.microsoft.com/office/drawing/2014/main" id="{DDE79C7F-43CE-4CA9-95CD-65CF47A6FC2F}"/>
              </a:ext>
            </a:extLst>
          </p:cNvPr>
          <p:cNvSpPr>
            <a:spLocks noGrp="1"/>
          </p:cNvSpPr>
          <p:nvPr>
            <p:ph type="title"/>
          </p:nvPr>
        </p:nvSpPr>
        <p:spPr/>
        <p:txBody>
          <a:bodyPr/>
          <a:lstStyle/>
          <a:p>
            <a:r>
              <a:rPr lang="en-AU" dirty="0"/>
              <a:t>Primary treatments for cyclists</a:t>
            </a:r>
          </a:p>
        </p:txBody>
      </p:sp>
      <p:sp>
        <p:nvSpPr>
          <p:cNvPr id="4" name="Footer Placeholder 3">
            <a:extLst>
              <a:ext uri="{FF2B5EF4-FFF2-40B4-BE49-F238E27FC236}">
                <a16:creationId xmlns:a16="http://schemas.microsoft.com/office/drawing/2014/main" id="{AF230BB9-2826-4A32-A3C7-B156C3A98AE6}"/>
              </a:ext>
            </a:extLst>
          </p:cNvPr>
          <p:cNvSpPr>
            <a:spLocks noGrp="1"/>
          </p:cNvSpPr>
          <p:nvPr>
            <p:ph type="ftr" sz="quarter" idx="10"/>
          </p:nvPr>
        </p:nvSpPr>
        <p:spPr/>
        <p:txBody>
          <a:bodyPr/>
          <a:lstStyle/>
          <a:p>
            <a:r>
              <a:rPr lang="en-US"/>
              <a:t>Module 3, Snippet 4</a:t>
            </a:r>
            <a:endParaRPr lang="en-US" dirty="0"/>
          </a:p>
        </p:txBody>
      </p:sp>
      <p:sp>
        <p:nvSpPr>
          <p:cNvPr id="8" name="Text Placeholder 7">
            <a:extLst>
              <a:ext uri="{FF2B5EF4-FFF2-40B4-BE49-F238E27FC236}">
                <a16:creationId xmlns:a16="http://schemas.microsoft.com/office/drawing/2014/main" id="{D9C00F00-FD76-49D1-9AE8-772B67283F36}"/>
              </a:ext>
            </a:extLst>
          </p:cNvPr>
          <p:cNvSpPr>
            <a:spLocks noGrp="1"/>
          </p:cNvSpPr>
          <p:nvPr>
            <p:ph type="body" sz="quarter" idx="15"/>
          </p:nvPr>
        </p:nvSpPr>
        <p:spPr/>
        <p:txBody>
          <a:bodyPr/>
          <a:lstStyle/>
          <a:p>
            <a:r>
              <a:rPr lang="en-AU" dirty="0"/>
              <a:t>Source: Centre for Automotive Safety Research</a:t>
            </a:r>
          </a:p>
        </p:txBody>
      </p:sp>
      <p:sp>
        <p:nvSpPr>
          <p:cNvPr id="9" name="Text Placeholder 8">
            <a:extLst>
              <a:ext uri="{FF2B5EF4-FFF2-40B4-BE49-F238E27FC236}">
                <a16:creationId xmlns:a16="http://schemas.microsoft.com/office/drawing/2014/main" id="{67420DBC-FDB3-4BE7-82EB-4996CE467FF1}"/>
              </a:ext>
            </a:extLst>
          </p:cNvPr>
          <p:cNvSpPr>
            <a:spLocks noGrp="1"/>
          </p:cNvSpPr>
          <p:nvPr>
            <p:ph type="body" sz="quarter" idx="16"/>
          </p:nvPr>
        </p:nvSpPr>
        <p:spPr/>
        <p:txBody>
          <a:bodyPr/>
          <a:lstStyle/>
          <a:p>
            <a:r>
              <a:rPr lang="en-AU" dirty="0"/>
              <a:t>Source: Centre for Automotive Safety Research</a:t>
            </a:r>
          </a:p>
        </p:txBody>
      </p:sp>
      <p:sp>
        <p:nvSpPr>
          <p:cNvPr id="10" name="Text Placeholder 9">
            <a:extLst>
              <a:ext uri="{FF2B5EF4-FFF2-40B4-BE49-F238E27FC236}">
                <a16:creationId xmlns:a16="http://schemas.microsoft.com/office/drawing/2014/main" id="{8F879F2C-D8AE-407C-908F-05454B4E5634}"/>
              </a:ext>
            </a:extLst>
          </p:cNvPr>
          <p:cNvSpPr>
            <a:spLocks noGrp="1"/>
          </p:cNvSpPr>
          <p:nvPr>
            <p:ph type="body" sz="quarter" idx="17"/>
          </p:nvPr>
        </p:nvSpPr>
        <p:spPr/>
        <p:txBody>
          <a:bodyPr/>
          <a:lstStyle/>
          <a:p>
            <a:r>
              <a:rPr lang="en-AU" dirty="0"/>
              <a:t>Source: Safe System Solutions</a:t>
            </a:r>
          </a:p>
        </p:txBody>
      </p:sp>
      <p:sp>
        <p:nvSpPr>
          <p:cNvPr id="11" name="Slide Number Placeholder 10">
            <a:extLst>
              <a:ext uri="{FF2B5EF4-FFF2-40B4-BE49-F238E27FC236}">
                <a16:creationId xmlns:a16="http://schemas.microsoft.com/office/drawing/2014/main" id="{18BADD4E-88FA-4157-93F7-F3DD75A38052}"/>
              </a:ext>
            </a:extLst>
          </p:cNvPr>
          <p:cNvSpPr>
            <a:spLocks noGrp="1"/>
          </p:cNvSpPr>
          <p:nvPr>
            <p:ph type="sldNum" sz="quarter" idx="11"/>
          </p:nvPr>
        </p:nvSpPr>
        <p:spPr/>
        <p:txBody>
          <a:bodyPr/>
          <a:lstStyle/>
          <a:p>
            <a:fld id="{A9D36E53-D99A-0F41-B3E8-EF235B9A2E23}" type="slidenum">
              <a:rPr lang="en-US" smtClean="0"/>
              <a:pPr/>
              <a:t>13</a:t>
            </a:fld>
            <a:endParaRPr lang="en-US" dirty="0"/>
          </a:p>
        </p:txBody>
      </p:sp>
      <p:pic>
        <p:nvPicPr>
          <p:cNvPr id="17" name="Picture Placeholder 16" descr="A picture containing outdoor, sky, fence, ground&#10;&#10;Description automatically generated">
            <a:extLst>
              <a:ext uri="{FF2B5EF4-FFF2-40B4-BE49-F238E27FC236}">
                <a16:creationId xmlns:a16="http://schemas.microsoft.com/office/drawing/2014/main" id="{C04C6342-478B-4C7F-8AF3-2D23206846B5}"/>
              </a:ext>
            </a:extLst>
          </p:cNvPr>
          <p:cNvPicPr>
            <a:picLocks noGrp="1" noChangeAspect="1"/>
          </p:cNvPicPr>
          <p:nvPr>
            <p:ph type="pic" sz="quarter" idx="12"/>
          </p:nvPr>
        </p:nvPicPr>
        <p:blipFill rotWithShape="1">
          <a:blip r:embed="rId9" cstate="screen">
            <a:extLst>
              <a:ext uri="{28A0092B-C50C-407E-A947-70E740481C1C}">
                <a14:useLocalDpi xmlns:a14="http://schemas.microsoft.com/office/drawing/2010/main"/>
              </a:ext>
            </a:extLst>
          </a:blip>
          <a:srcRect/>
          <a:stretch/>
        </p:blipFill>
        <p:spPr>
          <a:xfrm>
            <a:off x="628649" y="2976127"/>
            <a:ext cx="2520000" cy="2935174"/>
          </a:xfrm>
        </p:spPr>
      </p:pic>
      <p:pic>
        <p:nvPicPr>
          <p:cNvPr id="23" name="Picture Placeholder 22" descr="A person riding a bicycle on a city street&#10;&#10;Description automatically generated">
            <a:extLst>
              <a:ext uri="{FF2B5EF4-FFF2-40B4-BE49-F238E27FC236}">
                <a16:creationId xmlns:a16="http://schemas.microsoft.com/office/drawing/2014/main" id="{75641653-FE85-46BB-BAEF-5447D3F14A78}"/>
              </a:ext>
            </a:extLst>
          </p:cNvPr>
          <p:cNvPicPr>
            <a:picLocks noGrp="1" noChangeAspect="1"/>
          </p:cNvPicPr>
          <p:nvPr>
            <p:ph type="pic" sz="quarter" idx="13"/>
          </p:nvPr>
        </p:nvPicPr>
        <p:blipFill rotWithShape="1">
          <a:blip r:embed="rId10" cstate="screen">
            <a:extLst>
              <a:ext uri="{28A0092B-C50C-407E-A947-70E740481C1C}">
                <a14:useLocalDpi xmlns:a14="http://schemas.microsoft.com/office/drawing/2010/main"/>
              </a:ext>
            </a:extLst>
          </a:blip>
          <a:srcRect/>
          <a:stretch/>
        </p:blipFill>
        <p:spPr>
          <a:xfrm>
            <a:off x="3311998" y="2976127"/>
            <a:ext cx="2520000" cy="2935173"/>
          </a:xfrm>
        </p:spPr>
      </p:pic>
      <p:pic>
        <p:nvPicPr>
          <p:cNvPr id="13" name="Picture Placeholder 12" descr="A sign on the side of a road&#10;&#10;Description automatically generated">
            <a:extLst>
              <a:ext uri="{FF2B5EF4-FFF2-40B4-BE49-F238E27FC236}">
                <a16:creationId xmlns:a16="http://schemas.microsoft.com/office/drawing/2014/main" id="{49ECBC15-3F1D-4D42-A19B-0F2AC6741F4A}"/>
              </a:ext>
            </a:extLst>
          </p:cNvPr>
          <p:cNvPicPr>
            <a:picLocks noGrp="1" noChangeAspect="1"/>
          </p:cNvPicPr>
          <p:nvPr>
            <p:ph type="pic" sz="quarter" idx="14"/>
          </p:nvPr>
        </p:nvPicPr>
        <p:blipFill rotWithShape="1">
          <a:blip r:embed="rId11" cstate="screen">
            <a:extLst>
              <a:ext uri="{28A0092B-C50C-407E-A947-70E740481C1C}">
                <a14:useLocalDpi xmlns:a14="http://schemas.microsoft.com/office/drawing/2010/main"/>
              </a:ext>
            </a:extLst>
          </a:blip>
          <a:srcRect/>
          <a:stretch/>
        </p:blipFill>
        <p:spPr>
          <a:xfrm>
            <a:off x="5995350" y="2976128"/>
            <a:ext cx="2520000" cy="2935172"/>
          </a:xfrm>
        </p:spPr>
      </p:pic>
      <p:sp>
        <p:nvSpPr>
          <p:cNvPr id="12" name="Arrow: Chevron 11">
            <a:extLst>
              <a:ext uri="{FF2B5EF4-FFF2-40B4-BE49-F238E27FC236}">
                <a16:creationId xmlns:a16="http://schemas.microsoft.com/office/drawing/2014/main" id="{4D49C885-CB1A-4F42-82ED-560F61D91CA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4_SLIDE_13_PARA_A">
            <a:hlinkClick r:id="" action="ppaction://media"/>
            <a:extLst>
              <a:ext uri="{FF2B5EF4-FFF2-40B4-BE49-F238E27FC236}">
                <a16:creationId xmlns:a16="http://schemas.microsoft.com/office/drawing/2014/main" id="{E31295AD-67F2-4F15-A6CD-D737ED43358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08668" y="0"/>
            <a:ext cx="609600" cy="609600"/>
          </a:xfrm>
          <a:prstGeom prst="rect">
            <a:avLst/>
          </a:prstGeom>
        </p:spPr>
      </p:pic>
      <p:pic>
        <p:nvPicPr>
          <p:cNvPr id="6" name="TAC_MOD3_SNIP4_SLIDE_13_PARA_B">
            <a:hlinkClick r:id="" action="ppaction://media"/>
            <a:extLst>
              <a:ext uri="{FF2B5EF4-FFF2-40B4-BE49-F238E27FC236}">
                <a16:creationId xmlns:a16="http://schemas.microsoft.com/office/drawing/2014/main" id="{15C0F66B-B7CF-4DAD-9A51-6488413E81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08668" y="821499"/>
            <a:ext cx="609600" cy="609600"/>
          </a:xfrm>
          <a:prstGeom prst="rect">
            <a:avLst/>
          </a:prstGeom>
        </p:spPr>
      </p:pic>
      <p:pic>
        <p:nvPicPr>
          <p:cNvPr id="7" name="TAC_MOD3_SNIP4_SLIDE_13_PARA_C">
            <a:hlinkClick r:id="" action="ppaction://media"/>
            <a:extLst>
              <a:ext uri="{FF2B5EF4-FFF2-40B4-BE49-F238E27FC236}">
                <a16:creationId xmlns:a16="http://schemas.microsoft.com/office/drawing/2014/main" id="{63812D8B-66A0-4AA0-B385-6032DCB88A6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08668" y="1642998"/>
            <a:ext cx="609600" cy="609600"/>
          </a:xfrm>
          <a:prstGeom prst="rect">
            <a:avLst/>
          </a:prstGeom>
        </p:spPr>
      </p:pic>
    </p:spTree>
    <p:extLst>
      <p:ext uri="{BB962C8B-B14F-4D97-AF65-F5344CB8AC3E}">
        <p14:creationId xmlns:p14="http://schemas.microsoft.com/office/powerpoint/2010/main" val="33314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 presetClass="mediacall" presetSubtype="0" fill="hold" nodeType="withEffect">
                                  <p:stCondLst>
                                    <p:cond delay="1000"/>
                                  </p:stCondLst>
                                  <p:childTnLst>
                                    <p:cmd type="call" cmd="playFrom(0.0)">
                                      <p:cBhvr>
                                        <p:cTn id="15" dur="20371" fill="hold"/>
                                        <p:tgtEl>
                                          <p:spTgt spid="5"/>
                                        </p:tgtEl>
                                      </p:cBhvr>
                                    </p:cmd>
                                  </p:childTnLst>
                                </p:cTn>
                              </p:par>
                            </p:childTnLst>
                          </p:cTn>
                        </p:par>
                        <p:par>
                          <p:cTn id="16" fill="hold">
                            <p:stCondLst>
                              <p:cond delay="21371"/>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500"/>
                                        <p:tgtEl>
                                          <p:spTgt spid="9">
                                            <p:txEl>
                                              <p:pRg st="0" end="0"/>
                                            </p:txEl>
                                          </p:spTgt>
                                        </p:tgtEl>
                                      </p:cBhvr>
                                    </p:animEffect>
                                  </p:childTnLst>
                                </p:cTn>
                              </p:par>
                              <p:par>
                                <p:cTn id="36" presetID="1" presetClass="mediacall" presetSubtype="0" fill="hold" nodeType="withEffect">
                                  <p:stCondLst>
                                    <p:cond delay="1000"/>
                                  </p:stCondLst>
                                  <p:childTnLst>
                                    <p:cmd type="call" cmd="playFrom(0.0)">
                                      <p:cBhvr>
                                        <p:cTn id="37" dur="19040" fill="hold"/>
                                        <p:tgtEl>
                                          <p:spTgt spid="6"/>
                                        </p:tgtEl>
                                      </p:cBhvr>
                                    </p:cmd>
                                  </p:childTnLst>
                                </p:cTn>
                              </p:par>
                            </p:childTnLst>
                          </p:cTn>
                        </p:par>
                        <p:par>
                          <p:cTn id="38" fill="hold">
                            <p:stCondLst>
                              <p:cond delay="20040"/>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fade">
                                      <p:cBhvr>
                                        <p:cTn id="54" dur="500"/>
                                        <p:tgtEl>
                                          <p:spTgt spid="8">
                                            <p:txEl>
                                              <p:pRg st="0" end="0"/>
                                            </p:txEl>
                                          </p:spTgt>
                                        </p:tgtEl>
                                      </p:cBhvr>
                                    </p:animEffect>
                                  </p:childTnLst>
                                </p:cTn>
                              </p:par>
                              <p:par>
                                <p:cTn id="55" presetID="10" presetClass="entr" presetSubtype="0" fill="hold" nodeType="withEffect">
                                  <p:stCondLst>
                                    <p:cond delay="50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 presetClass="mediacall" presetSubtype="0" fill="hold" nodeType="withEffect">
                                  <p:stCondLst>
                                    <p:cond delay="1000"/>
                                  </p:stCondLst>
                                  <p:childTnLst>
                                    <p:cmd type="call" cmd="playFrom(0.0)">
                                      <p:cBhvr>
                                        <p:cTn id="59" dur="24114" fill="hold"/>
                                        <p:tgtEl>
                                          <p:spTgt spid="7"/>
                                        </p:tgtEl>
                                      </p:cBhvr>
                                    </p:cmd>
                                  </p:childTnLst>
                                </p:cTn>
                              </p:par>
                            </p:childTnLst>
                          </p:cTn>
                        </p:par>
                        <p:par>
                          <p:cTn id="60" fill="hold">
                            <p:stCondLst>
                              <p:cond delay="25114"/>
                            </p:stCondLst>
                            <p:childTnLst>
                              <p:par>
                                <p:cTn id="61" presetID="3" presetClass="mediacall" presetSubtype="0" fill="hold" nodeType="afterEffect">
                                  <p:stCondLst>
                                    <p:cond delay="500"/>
                                  </p:stCondLst>
                                  <p:childTnLst>
                                    <p:cmd type="call" cmd="stop">
                                      <p:cBhvr>
                                        <p:cTn id="62" dur="1" fill="hold"/>
                                        <p:tgtEl>
                                          <p:spTgt spid="7"/>
                                        </p:tgtEl>
                                      </p:cBhvr>
                                    </p:cmd>
                                  </p:childTnLst>
                                </p:cTn>
                              </p:par>
                              <p:par>
                                <p:cTn id="63" presetID="10" presetClass="entr" presetSubtype="0" fill="hold" grpId="4" nodeType="withEffect">
                                  <p:stCondLst>
                                    <p:cond delay="50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5"/>
                </p:tgtEl>
              </p:cMediaNode>
            </p:audio>
            <p:audio>
              <p:cMediaNode vol="80000">
                <p:cTn id="67" fill="hold" display="0">
                  <p:stCondLst>
                    <p:cond delay="indefinite"/>
                  </p:stCondLst>
                  <p:endCondLst>
                    <p:cond evt="onStopAudio" delay="0">
                      <p:tgtEl>
                        <p:sldTgt/>
                      </p:tgtEl>
                    </p:cond>
                  </p:endCondLst>
                </p:cTn>
                <p:tgtEl>
                  <p:spTgt spid="6"/>
                </p:tgtEl>
              </p:cMediaNode>
            </p:audio>
            <p:audio>
              <p:cMediaNode vol="80000">
                <p:cTn id="68" fill="hold" display="0">
                  <p:stCondLst>
                    <p:cond delay="indefinite"/>
                  </p:stCondLst>
                  <p:endCondLst>
                    <p:cond evt="onStopAudio" delay="0">
                      <p:tgtEl>
                        <p:sldTgt/>
                      </p:tgtEl>
                    </p:cond>
                  </p:endCondLst>
                </p:cTn>
                <p:tgtEl>
                  <p:spTgt spid="7"/>
                </p:tgtEl>
              </p:cMediaNode>
            </p:audio>
          </p:childTnLst>
        </p:cTn>
      </p:par>
    </p:tnLst>
    <p:bldLst>
      <p:bldP spid="2" grpId="0" uiExpand="1" build="p"/>
      <p:bldP spid="8" grpId="0" build="p"/>
      <p:bldP spid="9" grpId="0" build="p"/>
      <p:bldP spid="10" grpId="0" build="p"/>
      <p:bldP spid="12" grpId="0" animBg="1"/>
      <p:bldP spid="12" grpId="1" animBg="1"/>
      <p:bldP spid="12" grpId="2" animBg="1"/>
      <p:bldP spid="12" grpId="3" animBg="1"/>
      <p:bldP spid="12"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1238B62-06A0-4E06-9B86-889B11B8862E}"/>
              </a:ext>
            </a:extLst>
          </p:cNvPr>
          <p:cNvSpPr>
            <a:spLocks noGrp="1"/>
          </p:cNvSpPr>
          <p:nvPr>
            <p:ph type="body" sz="quarter" idx="10"/>
          </p:nvPr>
        </p:nvSpPr>
        <p:spPr/>
        <p:txBody>
          <a:bodyPr/>
          <a:lstStyle/>
          <a:p>
            <a:r>
              <a:rPr lang="en-AU" dirty="0"/>
              <a:t>Supporting treatments</a:t>
            </a:r>
          </a:p>
        </p:txBody>
      </p:sp>
      <p:sp>
        <p:nvSpPr>
          <p:cNvPr id="11" name="Slide Number Placeholder 10">
            <a:extLst>
              <a:ext uri="{FF2B5EF4-FFF2-40B4-BE49-F238E27FC236}">
                <a16:creationId xmlns:a16="http://schemas.microsoft.com/office/drawing/2014/main" id="{C17A5794-E92C-4B00-8D26-2B35E6669886}"/>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4" name="Footer Placeholder 3">
            <a:extLst>
              <a:ext uri="{FF2B5EF4-FFF2-40B4-BE49-F238E27FC236}">
                <a16:creationId xmlns:a16="http://schemas.microsoft.com/office/drawing/2014/main" id="{F32B400C-85DA-4E40-9F82-575784B29983}"/>
              </a:ext>
            </a:extLst>
          </p:cNvPr>
          <p:cNvSpPr>
            <a:spLocks noGrp="1"/>
          </p:cNvSpPr>
          <p:nvPr>
            <p:ph type="ftr" sz="quarter" idx="12"/>
          </p:nvPr>
        </p:nvSpPr>
        <p:spPr/>
        <p:txBody>
          <a:bodyPr/>
          <a:lstStyle/>
          <a:p>
            <a:r>
              <a:rPr lang="en-US"/>
              <a:t>Module 3, Snippet 4</a:t>
            </a:r>
            <a:endParaRPr lang="en-US" dirty="0"/>
          </a:p>
        </p:txBody>
      </p:sp>
      <p:pic>
        <p:nvPicPr>
          <p:cNvPr id="2" name="TAC_MOD3_SNIP4_SLIDE_14_PARA_A">
            <a:hlinkClick r:id="" action="ppaction://media"/>
            <a:extLst>
              <a:ext uri="{FF2B5EF4-FFF2-40B4-BE49-F238E27FC236}">
                <a16:creationId xmlns:a16="http://schemas.microsoft.com/office/drawing/2014/main" id="{FA4BCA70-C188-40A9-846B-FFB4D6570A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3009" y="0"/>
            <a:ext cx="609600" cy="609600"/>
          </a:xfrm>
          <a:prstGeom prst="rect">
            <a:avLst/>
          </a:prstGeom>
        </p:spPr>
      </p:pic>
    </p:spTree>
    <p:extLst>
      <p:ext uri="{BB962C8B-B14F-4D97-AF65-F5344CB8AC3E}">
        <p14:creationId xmlns:p14="http://schemas.microsoft.com/office/powerpoint/2010/main" val="1227921452"/>
      </p:ext>
    </p:extLst>
  </p:cSld>
  <p:clrMapOvr>
    <a:masterClrMapping/>
  </p:clrMapOvr>
  <mc:AlternateContent xmlns:mc="http://schemas.openxmlformats.org/markup-compatibility/2006" xmlns:p14="http://schemas.microsoft.com/office/powerpoint/2010/main">
    <mc:Choice Requires="p14">
      <p:transition spd="med" p14:dur="700" advTm="8710">
        <p:fade/>
      </p:transition>
    </mc:Choice>
    <mc:Fallback xmlns="">
      <p:transition spd="med" advTm="8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234" fill="hold"/>
                                        <p:tgtEl>
                                          <p:spTgt spid="2"/>
                                        </p:tgtEl>
                                      </p:cBhvr>
                                    </p:cmd>
                                  </p:childTnLst>
                                </p:cTn>
                              </p:par>
                            </p:childTnLst>
                          </p:cTn>
                        </p:par>
                        <p:par>
                          <p:cTn id="7" fill="hold">
                            <p:stCondLst>
                              <p:cond delay="7234"/>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B29466-6C50-43AB-AB07-9D5FA09B2D6D}"/>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AU" dirty="0"/>
              <a:t>Reduced speeds</a:t>
            </a:r>
          </a:p>
          <a:p>
            <a:pPr marL="285750" indent="-285750">
              <a:buFont typeface="Arial" panose="020B0604020202020204" pitchFamily="34" charset="0"/>
              <a:buChar char="•"/>
            </a:pPr>
            <a:r>
              <a:rPr lang="en-AU" dirty="0"/>
              <a:t>Reduced traffic volumes</a:t>
            </a:r>
          </a:p>
          <a:p>
            <a:pPr marL="285750" indent="-285750">
              <a:buFont typeface="Arial" panose="020B0604020202020204" pitchFamily="34" charset="0"/>
              <a:buChar char="•"/>
            </a:pPr>
            <a:r>
              <a:rPr lang="en-AU" dirty="0"/>
              <a:t>Midblock crossings (refuge islands, signalised crossings)</a:t>
            </a:r>
          </a:p>
          <a:p>
            <a:pPr marL="285750" indent="-285750">
              <a:buFont typeface="Arial" panose="020B0604020202020204" pitchFamily="34" charset="0"/>
              <a:buChar char="•"/>
            </a:pPr>
            <a:r>
              <a:rPr lang="en-AU" dirty="0"/>
              <a:t>Intersection crossings (separate signal phasing)</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1789140A-899F-4DFA-BE29-8EC56EBA36CE}"/>
              </a:ext>
            </a:extLst>
          </p:cNvPr>
          <p:cNvSpPr>
            <a:spLocks noGrp="1"/>
          </p:cNvSpPr>
          <p:nvPr>
            <p:ph type="title"/>
          </p:nvPr>
        </p:nvSpPr>
        <p:spPr/>
        <p:txBody>
          <a:bodyPr/>
          <a:lstStyle/>
          <a:p>
            <a:r>
              <a:rPr lang="en-AU" dirty="0"/>
              <a:t>Supporting treatments for pedestrians</a:t>
            </a:r>
          </a:p>
        </p:txBody>
      </p:sp>
      <p:sp>
        <p:nvSpPr>
          <p:cNvPr id="4" name="Footer Placeholder 3">
            <a:extLst>
              <a:ext uri="{FF2B5EF4-FFF2-40B4-BE49-F238E27FC236}">
                <a16:creationId xmlns:a16="http://schemas.microsoft.com/office/drawing/2014/main" id="{51C9685C-BB02-4EC4-91E4-478504E07790}"/>
              </a:ext>
            </a:extLst>
          </p:cNvPr>
          <p:cNvSpPr>
            <a:spLocks noGrp="1"/>
          </p:cNvSpPr>
          <p:nvPr>
            <p:ph type="ftr" sz="quarter" idx="10"/>
          </p:nvPr>
        </p:nvSpPr>
        <p:spPr/>
        <p:txBody>
          <a:bodyPr/>
          <a:lstStyle/>
          <a:p>
            <a:r>
              <a:rPr lang="en-US"/>
              <a:t>Module 3, Snippet 4</a:t>
            </a:r>
            <a:endParaRPr lang="en-US" dirty="0"/>
          </a:p>
        </p:txBody>
      </p:sp>
      <p:pic>
        <p:nvPicPr>
          <p:cNvPr id="17" name="Picture Placeholder 16" descr="A sign on the side of a road&#10;&#10;Description automatically generated">
            <a:extLst>
              <a:ext uri="{FF2B5EF4-FFF2-40B4-BE49-F238E27FC236}">
                <a16:creationId xmlns:a16="http://schemas.microsoft.com/office/drawing/2014/main" id="{43485072-D6C1-485F-BF75-D5A21547D908}"/>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a:stretch>
            <a:fillRect/>
          </a:stretch>
        </p:blipFill>
        <p:spPr/>
      </p:pic>
      <p:pic>
        <p:nvPicPr>
          <p:cNvPr id="15" name="Picture Placeholder 14" descr="A group of people on a road&#10;&#10;Description automatically generated">
            <a:extLst>
              <a:ext uri="{FF2B5EF4-FFF2-40B4-BE49-F238E27FC236}">
                <a16:creationId xmlns:a16="http://schemas.microsoft.com/office/drawing/2014/main" id="{8CA3D56E-0103-4002-B707-F4CDD8580E0C}"/>
              </a:ext>
            </a:extLst>
          </p:cNvPr>
          <p:cNvPicPr>
            <a:picLocks noGrp="1" noChangeAspect="1"/>
          </p:cNvPicPr>
          <p:nvPr>
            <p:ph type="pic" sz="quarter" idx="14"/>
          </p:nvPr>
        </p:nvPicPr>
        <p:blipFill>
          <a:blip r:embed="rId1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6CF9EC90-8C88-449F-A650-031953A9CE64}"/>
              </a:ext>
            </a:extLst>
          </p:cNvPr>
          <p:cNvSpPr>
            <a:spLocks noGrp="1"/>
          </p:cNvSpPr>
          <p:nvPr>
            <p:ph type="body" sz="quarter" idx="15"/>
          </p:nvPr>
        </p:nvSpPr>
        <p:spPr/>
        <p:txBody>
          <a:bodyPr/>
          <a:lstStyle/>
          <a:p>
            <a:r>
              <a:rPr lang="en-AU" dirty="0"/>
              <a:t>Source: Centre for Automotive Safety Research</a:t>
            </a:r>
          </a:p>
        </p:txBody>
      </p:sp>
      <p:sp>
        <p:nvSpPr>
          <p:cNvPr id="9" name="Text Placeholder 8">
            <a:extLst>
              <a:ext uri="{FF2B5EF4-FFF2-40B4-BE49-F238E27FC236}">
                <a16:creationId xmlns:a16="http://schemas.microsoft.com/office/drawing/2014/main" id="{E8119EA9-7DFC-4309-8489-4530EA9FEF10}"/>
              </a:ext>
            </a:extLst>
          </p:cNvPr>
          <p:cNvSpPr>
            <a:spLocks noGrp="1"/>
          </p:cNvSpPr>
          <p:nvPr>
            <p:ph type="body" sz="quarter" idx="16"/>
          </p:nvPr>
        </p:nvSpPr>
        <p:spPr/>
        <p:txBody>
          <a:bodyPr/>
          <a:lstStyle/>
          <a:p>
            <a:r>
              <a:rPr lang="en-AU" dirty="0"/>
              <a:t>Source: Centre for Automotive Safety Research</a:t>
            </a:r>
          </a:p>
        </p:txBody>
      </p:sp>
      <p:sp>
        <p:nvSpPr>
          <p:cNvPr id="10" name="Text Placeholder 9">
            <a:extLst>
              <a:ext uri="{FF2B5EF4-FFF2-40B4-BE49-F238E27FC236}">
                <a16:creationId xmlns:a16="http://schemas.microsoft.com/office/drawing/2014/main" id="{ADA4A761-301F-4BF1-9C7A-D9A8E1F8D72F}"/>
              </a:ext>
            </a:extLst>
          </p:cNvPr>
          <p:cNvSpPr>
            <a:spLocks noGrp="1"/>
          </p:cNvSpPr>
          <p:nvPr>
            <p:ph type="body" sz="quarter" idx="17"/>
          </p:nvPr>
        </p:nvSpPr>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E6B3712B-39D4-4F16-8744-30E5902E2753}"/>
              </a:ext>
            </a:extLst>
          </p:cNvPr>
          <p:cNvSpPr>
            <a:spLocks noGrp="1"/>
          </p:cNvSpPr>
          <p:nvPr>
            <p:ph type="sldNum" sz="quarter" idx="11"/>
          </p:nvPr>
        </p:nvSpPr>
        <p:spPr/>
        <p:txBody>
          <a:bodyPr/>
          <a:lstStyle/>
          <a:p>
            <a:fld id="{A9D36E53-D99A-0F41-B3E8-EF235B9A2E23}" type="slidenum">
              <a:rPr lang="en-US" smtClean="0"/>
              <a:pPr/>
              <a:t>15</a:t>
            </a:fld>
            <a:endParaRPr lang="en-US" dirty="0"/>
          </a:p>
        </p:txBody>
      </p:sp>
      <p:pic>
        <p:nvPicPr>
          <p:cNvPr id="13" name="Picture Placeholder 12" descr="A sign on the side of a road&#10;&#10;Description automatically generated">
            <a:extLst>
              <a:ext uri="{FF2B5EF4-FFF2-40B4-BE49-F238E27FC236}">
                <a16:creationId xmlns:a16="http://schemas.microsoft.com/office/drawing/2014/main" id="{0C2441DB-24B1-4D8E-9184-AEEADF19E216}"/>
              </a:ext>
            </a:extLst>
          </p:cNvPr>
          <p:cNvPicPr>
            <a:picLocks noGrp="1" noChangeAspect="1"/>
          </p:cNvPicPr>
          <p:nvPr>
            <p:ph type="pic" sz="quarter" idx="13"/>
          </p:nvPr>
        </p:nvPicPr>
        <p:blipFill rotWithShape="1">
          <a:blip r:embed="rId13" cstate="screen">
            <a:extLst>
              <a:ext uri="{28A0092B-C50C-407E-A947-70E740481C1C}">
                <a14:useLocalDpi xmlns:a14="http://schemas.microsoft.com/office/drawing/2010/main"/>
              </a:ext>
            </a:extLst>
          </a:blip>
          <a:srcRect b="-354"/>
          <a:stretch/>
        </p:blipFill>
        <p:spPr>
          <a:xfrm>
            <a:off x="3311998" y="2976127"/>
            <a:ext cx="2520000" cy="2935173"/>
          </a:xfrm>
        </p:spPr>
      </p:pic>
      <p:sp>
        <p:nvSpPr>
          <p:cNvPr id="12" name="Arrow: Chevron 11">
            <a:extLst>
              <a:ext uri="{FF2B5EF4-FFF2-40B4-BE49-F238E27FC236}">
                <a16:creationId xmlns:a16="http://schemas.microsoft.com/office/drawing/2014/main" id="{D1398DA2-B34F-41AD-AA2A-1436F0B7A68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4_SLIDE_15_PARA_A">
            <a:hlinkClick r:id="" action="ppaction://media"/>
            <a:extLst>
              <a:ext uri="{FF2B5EF4-FFF2-40B4-BE49-F238E27FC236}">
                <a16:creationId xmlns:a16="http://schemas.microsoft.com/office/drawing/2014/main" id="{33CD7ED2-3C83-4C03-B348-2B0E49E2E86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298854" y="0"/>
            <a:ext cx="609600" cy="609600"/>
          </a:xfrm>
          <a:prstGeom prst="rect">
            <a:avLst/>
          </a:prstGeom>
        </p:spPr>
      </p:pic>
      <p:pic>
        <p:nvPicPr>
          <p:cNvPr id="6" name="TAC_MOD3_SNIP4_SLIDE_15_PARA_B">
            <a:hlinkClick r:id="" action="ppaction://media"/>
            <a:extLst>
              <a:ext uri="{FF2B5EF4-FFF2-40B4-BE49-F238E27FC236}">
                <a16:creationId xmlns:a16="http://schemas.microsoft.com/office/drawing/2014/main" id="{0607854B-8184-4D35-A083-27657D72708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98854" y="773472"/>
            <a:ext cx="609600" cy="609600"/>
          </a:xfrm>
          <a:prstGeom prst="rect">
            <a:avLst/>
          </a:prstGeom>
        </p:spPr>
      </p:pic>
      <p:pic>
        <p:nvPicPr>
          <p:cNvPr id="7" name="TAC_MOD3_SNIP4_SLIDE_15_PARA_C">
            <a:hlinkClick r:id="" action="ppaction://media"/>
            <a:extLst>
              <a:ext uri="{FF2B5EF4-FFF2-40B4-BE49-F238E27FC236}">
                <a16:creationId xmlns:a16="http://schemas.microsoft.com/office/drawing/2014/main" id="{A0674FDF-0AD6-4664-B2B7-8B89A7CF25C4}"/>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298854" y="1549593"/>
            <a:ext cx="609600" cy="609600"/>
          </a:xfrm>
          <a:prstGeom prst="rect">
            <a:avLst/>
          </a:prstGeom>
        </p:spPr>
      </p:pic>
      <p:pic>
        <p:nvPicPr>
          <p:cNvPr id="14" name="TAC_MOD3_SNIP4_SLIDE_15_PARA_D">
            <a:hlinkClick r:id="" action="ppaction://media"/>
            <a:extLst>
              <a:ext uri="{FF2B5EF4-FFF2-40B4-BE49-F238E27FC236}">
                <a16:creationId xmlns:a16="http://schemas.microsoft.com/office/drawing/2014/main" id="{4EE8B64A-5603-4093-9CCE-BA8659B1AB74}"/>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298854" y="2325714"/>
            <a:ext cx="609600" cy="609600"/>
          </a:xfrm>
          <a:prstGeom prst="rect">
            <a:avLst/>
          </a:prstGeom>
        </p:spPr>
      </p:pic>
    </p:spTree>
    <p:extLst>
      <p:ext uri="{BB962C8B-B14F-4D97-AF65-F5344CB8AC3E}">
        <p14:creationId xmlns:p14="http://schemas.microsoft.com/office/powerpoint/2010/main" val="314026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 presetClass="mediacall" presetSubtype="0" fill="hold" nodeType="withEffect">
                                  <p:stCondLst>
                                    <p:cond delay="1000"/>
                                  </p:stCondLst>
                                  <p:childTnLst>
                                    <p:cmd type="call" cmd="playFrom(0.0)">
                                      <p:cBhvr>
                                        <p:cTn id="15" dur="37116" fill="hold"/>
                                        <p:tgtEl>
                                          <p:spTgt spid="5"/>
                                        </p:tgtEl>
                                      </p:cBhvr>
                                    </p:cmd>
                                  </p:childTnLst>
                                </p:cTn>
                              </p:par>
                            </p:childTnLst>
                          </p:cTn>
                        </p:par>
                        <p:par>
                          <p:cTn id="16" fill="hold">
                            <p:stCondLst>
                              <p:cond delay="38116"/>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 presetClass="mediacall" presetSubtype="0" fill="hold" nodeType="withEffect">
                                  <p:stCondLst>
                                    <p:cond delay="1000"/>
                                  </p:stCondLst>
                                  <p:childTnLst>
                                    <p:cmd type="call" cmd="playFrom(0.0)">
                                      <p:cBhvr>
                                        <p:cTn id="31" dur="24570" fill="hold"/>
                                        <p:tgtEl>
                                          <p:spTgt spid="6"/>
                                        </p:tgtEl>
                                      </p:cBhvr>
                                    </p:cmd>
                                  </p:childTnLst>
                                </p:cTn>
                              </p:par>
                            </p:childTnLst>
                          </p:cTn>
                        </p:par>
                        <p:par>
                          <p:cTn id="32" fill="hold">
                            <p:stCondLst>
                              <p:cond delay="25570"/>
                            </p:stCondLst>
                            <p:childTnLst>
                              <p:par>
                                <p:cTn id="33" presetID="3" presetClass="mediacall" presetSubtype="0" fill="hold" nodeType="afterEffect">
                                  <p:stCondLst>
                                    <p:cond delay="500"/>
                                  </p:stCondLst>
                                  <p:childTnLst>
                                    <p:cmd type="call" cmd="stop">
                                      <p:cBhvr>
                                        <p:cTn id="34" dur="1" fill="hold"/>
                                        <p:tgtEl>
                                          <p:spTgt spid="6"/>
                                        </p:tgtEl>
                                      </p:cBhvr>
                                    </p:cmd>
                                  </p:childTnLst>
                                </p:cTn>
                              </p:par>
                              <p:par>
                                <p:cTn id="35" presetID="10" presetClass="entr" presetSubtype="0" fill="hold" grpId="2" nodeType="withEffect">
                                  <p:stCondLst>
                                    <p:cond delay="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500"/>
                                        <p:tgtEl>
                                          <p:spTgt spid="2">
                                            <p:txEl>
                                              <p:pRg st="2" end="2"/>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500"/>
                                        <p:tgtEl>
                                          <p:spTgt spid="9">
                                            <p:txEl>
                                              <p:pRg st="0" end="0"/>
                                            </p:txEl>
                                          </p:spTgt>
                                        </p:tgtEl>
                                      </p:cBhvr>
                                    </p:animEffect>
                                  </p:childTnLst>
                                </p:cTn>
                              </p:par>
                              <p:par>
                                <p:cTn id="49" presetID="10" presetClass="entr" presetSubtype="0"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 presetClass="mediacall" presetSubtype="0" fill="hold" nodeType="withEffect">
                                  <p:stCondLst>
                                    <p:cond delay="1000"/>
                                  </p:stCondLst>
                                  <p:childTnLst>
                                    <p:cmd type="call" cmd="playFrom(0.0)">
                                      <p:cBhvr>
                                        <p:cTn id="53" dur="20527" fill="hold"/>
                                        <p:tgtEl>
                                          <p:spTgt spid="7"/>
                                        </p:tgtEl>
                                      </p:cBhvr>
                                    </p:cmd>
                                  </p:childTnLst>
                                </p:cTn>
                              </p:par>
                            </p:childTnLst>
                          </p:cTn>
                        </p:par>
                        <p:par>
                          <p:cTn id="54" fill="hold">
                            <p:stCondLst>
                              <p:cond delay="21527"/>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
                                            <p:txEl>
                                              <p:pRg st="3" end="3"/>
                                            </p:txEl>
                                          </p:spTgt>
                                        </p:tgtEl>
                                        <p:attrNameLst>
                                          <p:attrName>style.visibility</p:attrName>
                                        </p:attrNameLst>
                                      </p:cBhvr>
                                      <p:to>
                                        <p:strVal val="visible"/>
                                      </p:to>
                                    </p:set>
                                    <p:animEffect transition="in" filter="fade">
                                      <p:cBhvr>
                                        <p:cTn id="64" dur="500"/>
                                        <p:tgtEl>
                                          <p:spTgt spid="2">
                                            <p:txEl>
                                              <p:pRg st="3" end="3"/>
                                            </p:txEl>
                                          </p:spTgt>
                                        </p:tgtEl>
                                      </p:cBhvr>
                                    </p:animEffect>
                                  </p:childTnLst>
                                </p:cTn>
                              </p:par>
                              <p:par>
                                <p:cTn id="65" presetID="10" presetClass="exit" presetSubtype="0" fill="hold" grpId="5"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ntr" presetSubtype="0" fill="hold" nodeType="withEffect">
                                  <p:stCondLst>
                                    <p:cond delay="50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par>
                                <p:cTn id="71" presetID="10" presetClass="entr" presetSubtype="0" fill="hold" grpId="0" nodeType="withEffect">
                                  <p:stCondLst>
                                    <p:cond delay="500"/>
                                  </p:stCondLst>
                                  <p:childTnLst>
                                    <p:set>
                                      <p:cBhvr>
                                        <p:cTn id="72" dur="1" fill="hold">
                                          <p:stCondLst>
                                            <p:cond delay="0"/>
                                          </p:stCondLst>
                                        </p:cTn>
                                        <p:tgtEl>
                                          <p:spTgt spid="8">
                                            <p:txEl>
                                              <p:pRg st="0" end="0"/>
                                            </p:txEl>
                                          </p:spTgt>
                                        </p:tgtEl>
                                        <p:attrNameLst>
                                          <p:attrName>style.visibility</p:attrName>
                                        </p:attrNameLst>
                                      </p:cBhvr>
                                      <p:to>
                                        <p:strVal val="visible"/>
                                      </p:to>
                                    </p:set>
                                    <p:animEffect transition="in" filter="fade">
                                      <p:cBhvr>
                                        <p:cTn id="73" dur="500"/>
                                        <p:tgtEl>
                                          <p:spTgt spid="8">
                                            <p:txEl>
                                              <p:pRg st="0" end="0"/>
                                            </p:txEl>
                                          </p:spTgt>
                                        </p:tgtEl>
                                      </p:cBhvr>
                                    </p:animEffect>
                                  </p:childTnLst>
                                </p:cTn>
                              </p:par>
                              <p:par>
                                <p:cTn id="74" presetID="1" presetClass="mediacall" presetSubtype="0" fill="hold" nodeType="withEffect">
                                  <p:stCondLst>
                                    <p:cond delay="1000"/>
                                  </p:stCondLst>
                                  <p:childTnLst>
                                    <p:cmd type="call" cmd="playFrom(0.0)">
                                      <p:cBhvr>
                                        <p:cTn id="75" dur="21179" fill="hold"/>
                                        <p:tgtEl>
                                          <p:spTgt spid="14"/>
                                        </p:tgtEl>
                                      </p:cBhvr>
                                    </p:cmd>
                                  </p:childTnLst>
                                </p:cTn>
                              </p:par>
                            </p:childTnLst>
                          </p:cTn>
                        </p:par>
                        <p:par>
                          <p:cTn id="76" fill="hold">
                            <p:stCondLst>
                              <p:cond delay="22179"/>
                            </p:stCondLst>
                            <p:childTnLst>
                              <p:par>
                                <p:cTn id="77" presetID="3" presetClass="mediacall" presetSubtype="0" fill="hold" nodeType="afterEffect">
                                  <p:stCondLst>
                                    <p:cond delay="500"/>
                                  </p:stCondLst>
                                  <p:childTnLst>
                                    <p:cmd type="call" cmd="stop">
                                      <p:cBhvr>
                                        <p:cTn id="78" dur="1" fill="hold"/>
                                        <p:tgtEl>
                                          <p:spTgt spid="14"/>
                                        </p:tgtEl>
                                      </p:cBhvr>
                                    </p:cmd>
                                  </p:childTnLst>
                                </p:cTn>
                              </p:par>
                              <p:par>
                                <p:cTn id="79" presetID="10" presetClass="entr" presetSubtype="0" fill="hold" grpId="6" nodeType="withEffect">
                                  <p:stCondLst>
                                    <p:cond delay="5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5"/>
                </p:tgtEl>
              </p:cMediaNode>
            </p:audio>
            <p:audio>
              <p:cMediaNode vol="80000">
                <p:cTn id="83" fill="hold" display="0">
                  <p:stCondLst>
                    <p:cond delay="indefinite"/>
                  </p:stCondLst>
                  <p:endCondLst>
                    <p:cond evt="onStopAudio" delay="0">
                      <p:tgtEl>
                        <p:sldTgt/>
                      </p:tgtEl>
                    </p:cond>
                  </p:endCondLst>
                </p:cTn>
                <p:tgtEl>
                  <p:spTgt spid="6"/>
                </p:tgtEl>
              </p:cMediaNode>
            </p:audio>
            <p:audio>
              <p:cMediaNode vol="80000">
                <p:cTn id="84" fill="hold" display="0">
                  <p:stCondLst>
                    <p:cond delay="indefinite"/>
                  </p:stCondLst>
                  <p:endCondLst>
                    <p:cond evt="onStopAudio" delay="0">
                      <p:tgtEl>
                        <p:sldTgt/>
                      </p:tgtEl>
                    </p:cond>
                  </p:endCondLst>
                </p:cTn>
                <p:tgtEl>
                  <p:spTgt spid="7"/>
                </p:tgtEl>
              </p:cMediaNode>
            </p:audio>
            <p:audio>
              <p:cMediaNode vol="80000">
                <p:cTn id="85" fill="hold" display="0">
                  <p:stCondLst>
                    <p:cond delay="indefinite"/>
                  </p:stCondLst>
                  <p:endCondLst>
                    <p:cond evt="onStopAudio" delay="0">
                      <p:tgtEl>
                        <p:sldTgt/>
                      </p:tgtEl>
                    </p:cond>
                  </p:endCondLst>
                </p:cTn>
                <p:tgtEl>
                  <p:spTgt spid="14"/>
                </p:tgtEl>
              </p:cMediaNode>
            </p:audio>
          </p:childTnLst>
        </p:cTn>
      </p:par>
    </p:tnLst>
    <p:bldLst>
      <p:bldP spid="2" grpId="0" uiExpand="1" build="p"/>
      <p:bldP spid="8" grpId="0" build="p"/>
      <p:bldP spid="9" grpId="0" build="p"/>
      <p:bldP spid="10" grpId="0" build="p"/>
      <p:bldP spid="12" grpId="0" animBg="1"/>
      <p:bldP spid="12" grpId="1" animBg="1"/>
      <p:bldP spid="12" grpId="2" animBg="1"/>
      <p:bldP spid="12" grpId="3" animBg="1"/>
      <p:bldP spid="12" grpId="4" animBg="1"/>
      <p:bldP spid="12" grpId="5" animBg="1"/>
      <p:bldP spid="12" grpId="6"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DA40AC-592C-4F1F-B6E7-BB5617E3EC8A}"/>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AU" dirty="0"/>
              <a:t>Intoxication involved in half of all pedestrian fatalities</a:t>
            </a:r>
          </a:p>
          <a:p>
            <a:pPr marL="285750" indent="-285750">
              <a:buFont typeface="Arial" panose="020B0604020202020204" pitchFamily="34" charset="0"/>
              <a:buChar char="•"/>
            </a:pPr>
            <a:r>
              <a:rPr lang="en-AU" dirty="0"/>
              <a:t>Calm traffic and prioritise pedestrian movements</a:t>
            </a:r>
          </a:p>
          <a:p>
            <a:pPr marL="285750" indent="-285750">
              <a:buFont typeface="Arial" panose="020B0604020202020204" pitchFamily="34" charset="0"/>
              <a:buChar char="•"/>
            </a:pPr>
            <a:r>
              <a:rPr lang="en-AU" dirty="0"/>
              <a:t>Rest-on-red signal phasing</a:t>
            </a:r>
          </a:p>
          <a:p>
            <a:pPr marL="285750" indent="-285750">
              <a:buFont typeface="Arial" panose="020B0604020202020204" pitchFamily="34" charset="0"/>
              <a:buChar char="•"/>
            </a:pPr>
            <a:r>
              <a:rPr lang="en-AU" dirty="0"/>
              <a:t>Improve pedestrian conspicuity (e.g. upgrade lighting)</a:t>
            </a:r>
          </a:p>
        </p:txBody>
      </p:sp>
      <p:sp>
        <p:nvSpPr>
          <p:cNvPr id="3" name="Title 2">
            <a:extLst>
              <a:ext uri="{FF2B5EF4-FFF2-40B4-BE49-F238E27FC236}">
                <a16:creationId xmlns:a16="http://schemas.microsoft.com/office/drawing/2014/main" id="{621E919A-B266-4F69-A007-5C67473EA5F0}"/>
              </a:ext>
            </a:extLst>
          </p:cNvPr>
          <p:cNvSpPr>
            <a:spLocks noGrp="1"/>
          </p:cNvSpPr>
          <p:nvPr>
            <p:ph type="title"/>
          </p:nvPr>
        </p:nvSpPr>
        <p:spPr/>
        <p:txBody>
          <a:bodyPr/>
          <a:lstStyle/>
          <a:p>
            <a:r>
              <a:rPr lang="en-AU" dirty="0"/>
              <a:t>Drunk pedestrian issue</a:t>
            </a:r>
          </a:p>
        </p:txBody>
      </p:sp>
      <p:sp>
        <p:nvSpPr>
          <p:cNvPr id="4" name="Footer Placeholder 3">
            <a:extLst>
              <a:ext uri="{FF2B5EF4-FFF2-40B4-BE49-F238E27FC236}">
                <a16:creationId xmlns:a16="http://schemas.microsoft.com/office/drawing/2014/main" id="{3274242C-30A1-49DE-A178-43649DF9DFC7}"/>
              </a:ext>
            </a:extLst>
          </p:cNvPr>
          <p:cNvSpPr>
            <a:spLocks noGrp="1"/>
          </p:cNvSpPr>
          <p:nvPr>
            <p:ph type="ftr" sz="quarter" idx="10"/>
          </p:nvPr>
        </p:nvSpPr>
        <p:spPr/>
        <p:txBody>
          <a:bodyPr/>
          <a:lstStyle/>
          <a:p>
            <a:r>
              <a:rPr lang="en-US"/>
              <a:t>Module 3, Snippet 4</a:t>
            </a:r>
            <a:endParaRPr lang="en-US" dirty="0"/>
          </a:p>
        </p:txBody>
      </p:sp>
      <p:sp>
        <p:nvSpPr>
          <p:cNvPr id="8" name="Text Placeholder 7">
            <a:extLst>
              <a:ext uri="{FF2B5EF4-FFF2-40B4-BE49-F238E27FC236}">
                <a16:creationId xmlns:a16="http://schemas.microsoft.com/office/drawing/2014/main" id="{D91786DF-6F7B-46F6-9028-37853E4497A1}"/>
              </a:ext>
            </a:extLst>
          </p:cNvPr>
          <p:cNvSpPr>
            <a:spLocks noGrp="1"/>
          </p:cNvSpPr>
          <p:nvPr>
            <p:ph type="body" sz="quarter" idx="15"/>
          </p:nvPr>
        </p:nvSpPr>
        <p:spPr/>
        <p:txBody>
          <a:bodyPr/>
          <a:lstStyle/>
          <a:p>
            <a:r>
              <a:rPr lang="en-AU" dirty="0"/>
              <a:t>Source: Centre for Automotive Safety Research</a:t>
            </a:r>
          </a:p>
        </p:txBody>
      </p:sp>
      <p:sp>
        <p:nvSpPr>
          <p:cNvPr id="9" name="Text Placeholder 8">
            <a:extLst>
              <a:ext uri="{FF2B5EF4-FFF2-40B4-BE49-F238E27FC236}">
                <a16:creationId xmlns:a16="http://schemas.microsoft.com/office/drawing/2014/main" id="{9345B8DC-D748-4710-8BF0-DE9EC0FF3887}"/>
              </a:ext>
            </a:extLst>
          </p:cNvPr>
          <p:cNvSpPr>
            <a:spLocks noGrp="1"/>
          </p:cNvSpPr>
          <p:nvPr>
            <p:ph type="body" sz="quarter" idx="16"/>
          </p:nvPr>
        </p:nvSpPr>
        <p:spPr/>
        <p:txBody>
          <a:bodyPr/>
          <a:lstStyle/>
          <a:p>
            <a:r>
              <a:rPr lang="en-AU" dirty="0"/>
              <a:t>Source: Centre for Automotive Safety Research</a:t>
            </a:r>
          </a:p>
        </p:txBody>
      </p:sp>
      <p:sp>
        <p:nvSpPr>
          <p:cNvPr id="10" name="Text Placeholder 9">
            <a:extLst>
              <a:ext uri="{FF2B5EF4-FFF2-40B4-BE49-F238E27FC236}">
                <a16:creationId xmlns:a16="http://schemas.microsoft.com/office/drawing/2014/main" id="{3CD429CC-948D-47DD-B123-A4E03A735D0A}"/>
              </a:ext>
            </a:extLst>
          </p:cNvPr>
          <p:cNvSpPr>
            <a:spLocks noGrp="1"/>
          </p:cNvSpPr>
          <p:nvPr>
            <p:ph type="body" sz="quarter" idx="17"/>
          </p:nvPr>
        </p:nvSpPr>
        <p:spPr/>
        <p:txBody>
          <a:bodyPr/>
          <a:lstStyle/>
          <a:p>
            <a:r>
              <a:rPr lang="en-AU" dirty="0"/>
              <a:t>Source: iStock.com (</a:t>
            </a:r>
            <a:r>
              <a:rPr lang="en-AU" dirty="0" err="1"/>
              <a:t>Starflamedia</a:t>
            </a:r>
            <a:r>
              <a:rPr lang="en-AU" dirty="0"/>
              <a:t>)</a:t>
            </a:r>
          </a:p>
        </p:txBody>
      </p:sp>
      <p:sp>
        <p:nvSpPr>
          <p:cNvPr id="11" name="Slide Number Placeholder 10">
            <a:extLst>
              <a:ext uri="{FF2B5EF4-FFF2-40B4-BE49-F238E27FC236}">
                <a16:creationId xmlns:a16="http://schemas.microsoft.com/office/drawing/2014/main" id="{2C74EF00-EA2D-4266-BDD7-CB02471F5CEB}"/>
              </a:ext>
            </a:extLst>
          </p:cNvPr>
          <p:cNvSpPr>
            <a:spLocks noGrp="1"/>
          </p:cNvSpPr>
          <p:nvPr>
            <p:ph type="sldNum" sz="quarter" idx="11"/>
          </p:nvPr>
        </p:nvSpPr>
        <p:spPr/>
        <p:txBody>
          <a:bodyPr/>
          <a:lstStyle/>
          <a:p>
            <a:fld id="{A9D36E53-D99A-0F41-B3E8-EF235B9A2E23}" type="slidenum">
              <a:rPr lang="en-US" smtClean="0"/>
              <a:pPr/>
              <a:t>16</a:t>
            </a:fld>
            <a:endParaRPr lang="en-US" dirty="0"/>
          </a:p>
        </p:txBody>
      </p:sp>
      <p:pic>
        <p:nvPicPr>
          <p:cNvPr id="23" name="Picture Placeholder 22" descr="A glass of wine on a table&#10;&#10;Description automatically generated">
            <a:extLst>
              <a:ext uri="{FF2B5EF4-FFF2-40B4-BE49-F238E27FC236}">
                <a16:creationId xmlns:a16="http://schemas.microsoft.com/office/drawing/2014/main" id="{EC72C2E6-6C14-4D9C-AB2C-7D47BD92C36D}"/>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a:stretch>
            <a:fillRect/>
          </a:stretch>
        </p:blipFill>
        <p:spPr/>
      </p:pic>
      <p:pic>
        <p:nvPicPr>
          <p:cNvPr id="27" name="Picture Placeholder 26" descr="A house that has a sign on the side of a road&#10;&#10;Description automatically generated">
            <a:extLst>
              <a:ext uri="{FF2B5EF4-FFF2-40B4-BE49-F238E27FC236}">
                <a16:creationId xmlns:a16="http://schemas.microsoft.com/office/drawing/2014/main" id="{7BF5295F-6E9B-4AE0-AB92-11B17B6E1652}"/>
              </a:ext>
            </a:extLst>
          </p:cNvPr>
          <p:cNvPicPr>
            <a:picLocks noGrp="1" noChangeAspect="1"/>
          </p:cNvPicPr>
          <p:nvPr>
            <p:ph type="pic" sz="quarter" idx="13"/>
          </p:nvPr>
        </p:nvPicPr>
        <p:blipFill rotWithShape="1">
          <a:blip r:embed="rId12" cstate="screen">
            <a:extLst>
              <a:ext uri="{28A0092B-C50C-407E-A947-70E740481C1C}">
                <a14:useLocalDpi xmlns:a14="http://schemas.microsoft.com/office/drawing/2010/main"/>
              </a:ext>
            </a:extLst>
          </a:blip>
          <a:srcRect b="-354"/>
          <a:stretch/>
        </p:blipFill>
        <p:spPr>
          <a:xfrm>
            <a:off x="3311998" y="2976127"/>
            <a:ext cx="2520000" cy="2935173"/>
          </a:xfrm>
        </p:spPr>
      </p:pic>
      <p:pic>
        <p:nvPicPr>
          <p:cNvPr id="15" name="Picture Placeholder 9" descr="A picture containing outdoor, road, street, fire&#10;&#10;Description automatically generated">
            <a:extLst>
              <a:ext uri="{FF2B5EF4-FFF2-40B4-BE49-F238E27FC236}">
                <a16:creationId xmlns:a16="http://schemas.microsoft.com/office/drawing/2014/main" id="{40632021-DB91-4720-85AE-2BC36079D82B}"/>
              </a:ext>
            </a:extLst>
          </p:cNvPr>
          <p:cNvPicPr>
            <a:picLocks noGrp="1" noChangeAspect="1"/>
          </p:cNvPicPr>
          <p:nvPr>
            <p:ph type="pic" sz="quarter" idx="14"/>
          </p:nvPr>
        </p:nvPicPr>
        <p:blipFill rotWithShape="1">
          <a:blip r:embed="rId13" cstate="screen">
            <a:extLst>
              <a:ext uri="{28A0092B-C50C-407E-A947-70E740481C1C}">
                <a14:useLocalDpi xmlns:a14="http://schemas.microsoft.com/office/drawing/2010/main"/>
              </a:ext>
            </a:extLst>
          </a:blip>
          <a:srcRect b="-373"/>
          <a:stretch/>
        </p:blipFill>
        <p:spPr>
          <a:xfrm>
            <a:off x="5995988" y="2976563"/>
            <a:ext cx="2519362" cy="2935287"/>
          </a:xfrm>
        </p:spPr>
      </p:pic>
      <p:sp>
        <p:nvSpPr>
          <p:cNvPr id="12" name="Arrow: Chevron 11">
            <a:extLst>
              <a:ext uri="{FF2B5EF4-FFF2-40B4-BE49-F238E27FC236}">
                <a16:creationId xmlns:a16="http://schemas.microsoft.com/office/drawing/2014/main" id="{88A75138-9AC7-4767-AFA4-9F8BDC9924C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4_SLIDE_16_PARA_A">
            <a:hlinkClick r:id="" action="ppaction://media"/>
            <a:extLst>
              <a:ext uri="{FF2B5EF4-FFF2-40B4-BE49-F238E27FC236}">
                <a16:creationId xmlns:a16="http://schemas.microsoft.com/office/drawing/2014/main" id="{E2940BC3-468F-40D7-A727-BA01EF7FF85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415463" y="0"/>
            <a:ext cx="609600" cy="609600"/>
          </a:xfrm>
          <a:prstGeom prst="rect">
            <a:avLst/>
          </a:prstGeom>
        </p:spPr>
      </p:pic>
      <p:pic>
        <p:nvPicPr>
          <p:cNvPr id="6" name="TAC_MOD3_SNIP4_SLIDE_16_PARA_B">
            <a:hlinkClick r:id="" action="ppaction://media"/>
            <a:extLst>
              <a:ext uri="{FF2B5EF4-FFF2-40B4-BE49-F238E27FC236}">
                <a16:creationId xmlns:a16="http://schemas.microsoft.com/office/drawing/2014/main" id="{7C97A2D8-7E8C-4713-8280-4ECDB7366D3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415463" y="877019"/>
            <a:ext cx="609600" cy="609600"/>
          </a:xfrm>
          <a:prstGeom prst="rect">
            <a:avLst/>
          </a:prstGeom>
        </p:spPr>
      </p:pic>
      <p:pic>
        <p:nvPicPr>
          <p:cNvPr id="7" name="TAC_MOD3_SNIP4_SLIDE_16_PARA_C">
            <a:hlinkClick r:id="" action="ppaction://media"/>
            <a:extLst>
              <a:ext uri="{FF2B5EF4-FFF2-40B4-BE49-F238E27FC236}">
                <a16:creationId xmlns:a16="http://schemas.microsoft.com/office/drawing/2014/main" id="{05207BCB-B35D-4A5E-9D70-19D71BE3F8B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415463" y="1754038"/>
            <a:ext cx="609600" cy="609600"/>
          </a:xfrm>
          <a:prstGeom prst="rect">
            <a:avLst/>
          </a:prstGeom>
        </p:spPr>
      </p:pic>
      <p:pic>
        <p:nvPicPr>
          <p:cNvPr id="13" name="TAC_MOD3_SNIP4_SLIDE_16_PARA_D">
            <a:hlinkClick r:id="" action="ppaction://media"/>
            <a:extLst>
              <a:ext uri="{FF2B5EF4-FFF2-40B4-BE49-F238E27FC236}">
                <a16:creationId xmlns:a16="http://schemas.microsoft.com/office/drawing/2014/main" id="{ACA309D0-46E2-45AB-83AF-B8D5E4433E6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415463" y="2631057"/>
            <a:ext cx="609600" cy="609600"/>
          </a:xfrm>
          <a:prstGeom prst="rect">
            <a:avLst/>
          </a:prstGeom>
        </p:spPr>
      </p:pic>
    </p:spTree>
    <p:extLst>
      <p:ext uri="{BB962C8B-B14F-4D97-AF65-F5344CB8AC3E}">
        <p14:creationId xmlns:p14="http://schemas.microsoft.com/office/powerpoint/2010/main" val="200949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 presetClass="mediacall" presetSubtype="0" fill="hold" nodeType="withEffect">
                                  <p:stCondLst>
                                    <p:cond delay="1000"/>
                                  </p:stCondLst>
                                  <p:childTnLst>
                                    <p:cmd type="call" cmd="playFrom(0.0)">
                                      <p:cBhvr>
                                        <p:cTn id="15" dur="17919" fill="hold"/>
                                        <p:tgtEl>
                                          <p:spTgt spid="5"/>
                                        </p:tgtEl>
                                      </p:cBhvr>
                                    </p:cmd>
                                  </p:childTnLst>
                                </p:cTn>
                              </p:par>
                            </p:childTnLst>
                          </p:cTn>
                        </p:par>
                        <p:par>
                          <p:cTn id="16" fill="hold">
                            <p:stCondLst>
                              <p:cond delay="18919"/>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 presetClass="mediacall" presetSubtype="0" fill="hold" nodeType="withEffect">
                                  <p:stCondLst>
                                    <p:cond delay="1000"/>
                                  </p:stCondLst>
                                  <p:childTnLst>
                                    <p:cmd type="call" cmd="playFrom(0.0)">
                                      <p:cBhvr>
                                        <p:cTn id="37" dur="29761" fill="hold"/>
                                        <p:tgtEl>
                                          <p:spTgt spid="6"/>
                                        </p:tgtEl>
                                      </p:cBhvr>
                                    </p:cmd>
                                  </p:childTnLst>
                                </p:cTn>
                              </p:par>
                            </p:childTnLst>
                          </p:cTn>
                        </p:par>
                        <p:par>
                          <p:cTn id="38" fill="hold">
                            <p:stCondLst>
                              <p:cond delay="30761"/>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par>
                                <p:cTn id="52" presetID="1" presetClass="mediacall" presetSubtype="0" fill="hold" nodeType="withEffect">
                                  <p:stCondLst>
                                    <p:cond delay="1000"/>
                                  </p:stCondLst>
                                  <p:childTnLst>
                                    <p:cmd type="call" cmd="playFrom(0.0)">
                                      <p:cBhvr>
                                        <p:cTn id="53" dur="20397" fill="hold"/>
                                        <p:tgtEl>
                                          <p:spTgt spid="7"/>
                                        </p:tgtEl>
                                      </p:cBhvr>
                                    </p:cmd>
                                  </p:childTnLst>
                                </p:cTn>
                              </p:par>
                            </p:childTnLst>
                          </p:cTn>
                        </p:par>
                        <p:par>
                          <p:cTn id="54" fill="hold">
                            <p:stCondLst>
                              <p:cond delay="21397"/>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
                                            <p:txEl>
                                              <p:pRg st="3" end="3"/>
                                            </p:txEl>
                                          </p:spTgt>
                                        </p:tgtEl>
                                        <p:attrNameLst>
                                          <p:attrName>style.visibility</p:attrName>
                                        </p:attrNameLst>
                                      </p:cBhvr>
                                      <p:to>
                                        <p:strVal val="visible"/>
                                      </p:to>
                                    </p:set>
                                    <p:animEffect transition="in" filter="fade">
                                      <p:cBhvr>
                                        <p:cTn id="64" dur="500"/>
                                        <p:tgtEl>
                                          <p:spTgt spid="2">
                                            <p:txEl>
                                              <p:pRg st="3" end="3"/>
                                            </p:txEl>
                                          </p:spTgt>
                                        </p:tgtEl>
                                      </p:cBhvr>
                                    </p:animEffect>
                                  </p:childTnLst>
                                </p:cTn>
                              </p:par>
                              <p:par>
                                <p:cTn id="65" presetID="10" presetClass="exit" presetSubtype="0" fill="hold" grpId="5"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ntr" presetSubtype="0" fill="hold" grpId="0" nodeType="withEffect">
                                  <p:stCondLst>
                                    <p:cond delay="500"/>
                                  </p:stCondLst>
                                  <p:childTnLst>
                                    <p:set>
                                      <p:cBhvr>
                                        <p:cTn id="69" dur="1" fill="hold">
                                          <p:stCondLst>
                                            <p:cond delay="0"/>
                                          </p:stCondLst>
                                        </p:cTn>
                                        <p:tgtEl>
                                          <p:spTgt spid="8">
                                            <p:txEl>
                                              <p:pRg st="0" end="0"/>
                                            </p:txEl>
                                          </p:spTgt>
                                        </p:tgtEl>
                                        <p:attrNameLst>
                                          <p:attrName>style.visibility</p:attrName>
                                        </p:attrNameLst>
                                      </p:cBhvr>
                                      <p:to>
                                        <p:strVal val="visible"/>
                                      </p:to>
                                    </p:set>
                                    <p:animEffect transition="in" filter="fade">
                                      <p:cBhvr>
                                        <p:cTn id="70" dur="500"/>
                                        <p:tgtEl>
                                          <p:spTgt spid="8">
                                            <p:txEl>
                                              <p:pRg st="0" end="0"/>
                                            </p:txEl>
                                          </p:spTgt>
                                        </p:tgtEl>
                                      </p:cBhvr>
                                    </p:animEffect>
                                  </p:childTnLst>
                                </p:cTn>
                              </p:par>
                              <p:par>
                                <p:cTn id="71" presetID="10" presetClass="entr" presetSubtype="0" fill="hold" nodeType="withEffect">
                                  <p:stCondLst>
                                    <p:cond delay="50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1" presetClass="mediacall" presetSubtype="0" fill="hold" nodeType="withEffect">
                                  <p:stCondLst>
                                    <p:cond delay="1000"/>
                                  </p:stCondLst>
                                  <p:childTnLst>
                                    <p:cmd type="call" cmd="playFrom(0.0)">
                                      <p:cBhvr>
                                        <p:cTn id="75" dur="22849" fill="hold"/>
                                        <p:tgtEl>
                                          <p:spTgt spid="13"/>
                                        </p:tgtEl>
                                      </p:cBhvr>
                                    </p:cmd>
                                  </p:childTnLst>
                                </p:cTn>
                              </p:par>
                            </p:childTnLst>
                          </p:cTn>
                        </p:par>
                        <p:par>
                          <p:cTn id="76" fill="hold">
                            <p:stCondLst>
                              <p:cond delay="23849"/>
                            </p:stCondLst>
                            <p:childTnLst>
                              <p:par>
                                <p:cTn id="77" presetID="3" presetClass="mediacall" presetSubtype="0" fill="hold" nodeType="afterEffect">
                                  <p:stCondLst>
                                    <p:cond delay="500"/>
                                  </p:stCondLst>
                                  <p:childTnLst>
                                    <p:cmd type="call" cmd="stop">
                                      <p:cBhvr>
                                        <p:cTn id="78" dur="1" fill="hold"/>
                                        <p:tgtEl>
                                          <p:spTgt spid="13"/>
                                        </p:tgtEl>
                                      </p:cBhvr>
                                    </p:cmd>
                                  </p:childTnLst>
                                </p:cTn>
                              </p:par>
                              <p:par>
                                <p:cTn id="79" presetID="10" presetClass="entr" presetSubtype="0" fill="hold" grpId="6" nodeType="withEffect">
                                  <p:stCondLst>
                                    <p:cond delay="50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5"/>
                </p:tgtEl>
              </p:cMediaNode>
            </p:audio>
            <p:audio>
              <p:cMediaNode vol="80000">
                <p:cTn id="83" fill="hold" display="0">
                  <p:stCondLst>
                    <p:cond delay="indefinite"/>
                  </p:stCondLst>
                  <p:endCondLst>
                    <p:cond evt="onStopAudio" delay="0">
                      <p:tgtEl>
                        <p:sldTgt/>
                      </p:tgtEl>
                    </p:cond>
                  </p:endCondLst>
                </p:cTn>
                <p:tgtEl>
                  <p:spTgt spid="6"/>
                </p:tgtEl>
              </p:cMediaNode>
            </p:audio>
            <p:audio>
              <p:cMediaNode vol="80000">
                <p:cTn id="84" fill="hold" display="0">
                  <p:stCondLst>
                    <p:cond delay="indefinite"/>
                  </p:stCondLst>
                  <p:endCondLst>
                    <p:cond evt="onStopAudio" delay="0">
                      <p:tgtEl>
                        <p:sldTgt/>
                      </p:tgtEl>
                    </p:cond>
                  </p:endCondLst>
                </p:cTn>
                <p:tgtEl>
                  <p:spTgt spid="7"/>
                </p:tgtEl>
              </p:cMediaNode>
            </p:audio>
            <p:audio>
              <p:cMediaNode vol="80000">
                <p:cTn id="85" fill="hold" display="0">
                  <p:stCondLst>
                    <p:cond delay="indefinite"/>
                  </p:stCondLst>
                  <p:endCondLst>
                    <p:cond evt="onStopAudio" delay="0">
                      <p:tgtEl>
                        <p:sldTgt/>
                      </p:tgtEl>
                    </p:cond>
                  </p:endCondLst>
                </p:cTn>
                <p:tgtEl>
                  <p:spTgt spid="13"/>
                </p:tgtEl>
              </p:cMediaNode>
            </p:audio>
          </p:childTnLst>
        </p:cTn>
      </p:par>
    </p:tnLst>
    <p:bldLst>
      <p:bldP spid="2" grpId="0" uiExpand="1" build="p"/>
      <p:bldP spid="8" grpId="0" build="p"/>
      <p:bldP spid="9" grpId="0" uiExpand="1" build="p"/>
      <p:bldP spid="10" grpId="0" uiExpand="1" build="p"/>
      <p:bldP spid="12" grpId="0" uiExpand="1" animBg="1"/>
      <p:bldP spid="12" grpId="1" uiExpand="1" animBg="1"/>
      <p:bldP spid="12" grpId="2" uiExpand="1" animBg="1"/>
      <p:bldP spid="12" grpId="3" uiExpand="1" animBg="1"/>
      <p:bldP spid="12" grpId="4" uiExpand="1" animBg="1"/>
      <p:bldP spid="12" grpId="5" animBg="1"/>
      <p:bldP spid="12" grpId="6"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693C36-3E3B-4739-BB0C-1C6947FD933F}"/>
              </a:ext>
            </a:extLst>
          </p:cNvPr>
          <p:cNvSpPr>
            <a:spLocks noGrp="1"/>
          </p:cNvSpPr>
          <p:nvPr>
            <p:ph idx="1"/>
          </p:nvPr>
        </p:nvSpPr>
        <p:spPr/>
        <p:txBody>
          <a:bodyPr/>
          <a:lstStyle/>
          <a:p>
            <a:pPr marL="285750" indent="-285750">
              <a:buFont typeface="Arial" panose="020B0604020202020204" pitchFamily="34" charset="0"/>
              <a:buChar char="•"/>
            </a:pPr>
            <a:r>
              <a:rPr lang="en-AU" dirty="0"/>
              <a:t>Bicycle lanes on non-arterial roads</a:t>
            </a:r>
          </a:p>
          <a:p>
            <a:pPr marL="285750" indent="-285750">
              <a:buFont typeface="Arial" panose="020B0604020202020204" pitchFamily="34" charset="0"/>
              <a:buChar char="•"/>
            </a:pPr>
            <a:r>
              <a:rPr lang="en-AU" dirty="0"/>
              <a:t>Reduce traffic volumes</a:t>
            </a:r>
          </a:p>
          <a:p>
            <a:pPr marL="285750" indent="-285750">
              <a:buFont typeface="Arial" panose="020B0604020202020204" pitchFamily="34" charset="0"/>
              <a:buChar char="•"/>
            </a:pPr>
            <a:r>
              <a:rPr lang="en-AU" dirty="0"/>
              <a:t>Prioritisation at signalised intersections</a:t>
            </a:r>
          </a:p>
        </p:txBody>
      </p:sp>
      <p:sp>
        <p:nvSpPr>
          <p:cNvPr id="3" name="Title 2">
            <a:extLst>
              <a:ext uri="{FF2B5EF4-FFF2-40B4-BE49-F238E27FC236}">
                <a16:creationId xmlns:a16="http://schemas.microsoft.com/office/drawing/2014/main" id="{B5E0C308-A996-4C04-8F9D-BD361BFA7FCB}"/>
              </a:ext>
            </a:extLst>
          </p:cNvPr>
          <p:cNvSpPr>
            <a:spLocks noGrp="1"/>
          </p:cNvSpPr>
          <p:nvPr>
            <p:ph type="title"/>
          </p:nvPr>
        </p:nvSpPr>
        <p:spPr/>
        <p:txBody>
          <a:bodyPr/>
          <a:lstStyle/>
          <a:p>
            <a:r>
              <a:rPr lang="en-AU" dirty="0"/>
              <a:t>Supporting treatments for cyclists</a:t>
            </a:r>
          </a:p>
        </p:txBody>
      </p:sp>
      <p:sp>
        <p:nvSpPr>
          <p:cNvPr id="4" name="Footer Placeholder 3">
            <a:extLst>
              <a:ext uri="{FF2B5EF4-FFF2-40B4-BE49-F238E27FC236}">
                <a16:creationId xmlns:a16="http://schemas.microsoft.com/office/drawing/2014/main" id="{39947EFD-793C-458F-8F82-C03A0D12613B}"/>
              </a:ext>
            </a:extLst>
          </p:cNvPr>
          <p:cNvSpPr>
            <a:spLocks noGrp="1"/>
          </p:cNvSpPr>
          <p:nvPr>
            <p:ph type="ftr" sz="quarter" idx="10"/>
          </p:nvPr>
        </p:nvSpPr>
        <p:spPr/>
        <p:txBody>
          <a:bodyPr/>
          <a:lstStyle/>
          <a:p>
            <a:r>
              <a:rPr lang="en-US" dirty="0"/>
              <a:t>Module 3, Snippet 4</a:t>
            </a:r>
          </a:p>
        </p:txBody>
      </p:sp>
      <p:sp>
        <p:nvSpPr>
          <p:cNvPr id="8" name="Text Placeholder 7">
            <a:extLst>
              <a:ext uri="{FF2B5EF4-FFF2-40B4-BE49-F238E27FC236}">
                <a16:creationId xmlns:a16="http://schemas.microsoft.com/office/drawing/2014/main" id="{FD80CDFC-5049-42B9-A4E4-82921FEB7BE0}"/>
              </a:ext>
            </a:extLst>
          </p:cNvPr>
          <p:cNvSpPr>
            <a:spLocks noGrp="1"/>
          </p:cNvSpPr>
          <p:nvPr>
            <p:ph type="body" sz="quarter" idx="15"/>
          </p:nvPr>
        </p:nvSpPr>
        <p:spPr/>
        <p:txBody>
          <a:bodyPr/>
          <a:lstStyle/>
          <a:p>
            <a:r>
              <a:rPr lang="en-AU" dirty="0"/>
              <a:t>Source: Centre for Automotive Safety Research</a:t>
            </a:r>
          </a:p>
          <a:p>
            <a:endParaRPr lang="en-AU" dirty="0"/>
          </a:p>
        </p:txBody>
      </p:sp>
      <p:sp>
        <p:nvSpPr>
          <p:cNvPr id="9" name="Text Placeholder 8">
            <a:extLst>
              <a:ext uri="{FF2B5EF4-FFF2-40B4-BE49-F238E27FC236}">
                <a16:creationId xmlns:a16="http://schemas.microsoft.com/office/drawing/2014/main" id="{37DAE9D0-AD50-4671-98AA-F4757B3F9A3B}"/>
              </a:ext>
            </a:extLst>
          </p:cNvPr>
          <p:cNvSpPr>
            <a:spLocks noGrp="1"/>
          </p:cNvSpPr>
          <p:nvPr>
            <p:ph type="body" sz="quarter" idx="16"/>
          </p:nvPr>
        </p:nvSpPr>
        <p:spPr/>
        <p:txBody>
          <a:bodyPr/>
          <a:lstStyle/>
          <a:p>
            <a:r>
              <a:rPr lang="en-AU" dirty="0"/>
              <a:t>Source: Safe System Solutions</a:t>
            </a:r>
          </a:p>
        </p:txBody>
      </p:sp>
      <p:sp>
        <p:nvSpPr>
          <p:cNvPr id="10" name="Text Placeholder 9">
            <a:extLst>
              <a:ext uri="{FF2B5EF4-FFF2-40B4-BE49-F238E27FC236}">
                <a16:creationId xmlns:a16="http://schemas.microsoft.com/office/drawing/2014/main" id="{C825FEDC-13D7-432F-B463-14911FFD0275}"/>
              </a:ext>
            </a:extLst>
          </p:cNvPr>
          <p:cNvSpPr>
            <a:spLocks noGrp="1"/>
          </p:cNvSpPr>
          <p:nvPr>
            <p:ph type="body" sz="quarter" idx="17"/>
          </p:nvPr>
        </p:nvSpPr>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1873F38A-A396-45BE-A492-B956884AE269}"/>
              </a:ext>
            </a:extLst>
          </p:cNvPr>
          <p:cNvSpPr>
            <a:spLocks noGrp="1"/>
          </p:cNvSpPr>
          <p:nvPr>
            <p:ph type="sldNum" sz="quarter" idx="11"/>
          </p:nvPr>
        </p:nvSpPr>
        <p:spPr/>
        <p:txBody>
          <a:bodyPr/>
          <a:lstStyle/>
          <a:p>
            <a:fld id="{A9D36E53-D99A-0F41-B3E8-EF235B9A2E23}" type="slidenum">
              <a:rPr lang="en-US" smtClean="0"/>
              <a:pPr/>
              <a:t>17</a:t>
            </a:fld>
            <a:endParaRPr lang="en-US" dirty="0"/>
          </a:p>
        </p:txBody>
      </p:sp>
      <p:pic>
        <p:nvPicPr>
          <p:cNvPr id="17" name="Picture Placeholder 16" descr="A car parked on a city street&#10;&#10;Description automatically generated">
            <a:extLst>
              <a:ext uri="{FF2B5EF4-FFF2-40B4-BE49-F238E27FC236}">
                <a16:creationId xmlns:a16="http://schemas.microsoft.com/office/drawing/2014/main" id="{01DC8546-4659-495F-9AF6-AB6C21BA3A15}"/>
              </a:ext>
            </a:extLst>
          </p:cNvPr>
          <p:cNvPicPr>
            <a:picLocks noGrp="1" noChangeAspect="1"/>
          </p:cNvPicPr>
          <p:nvPr>
            <p:ph type="pic" sz="quarter" idx="14"/>
          </p:nvPr>
        </p:nvPicPr>
        <p:blipFill rotWithShape="1">
          <a:blip r:embed="rId9" cstate="screen">
            <a:extLst>
              <a:ext uri="{28A0092B-C50C-407E-A947-70E740481C1C}">
                <a14:useLocalDpi xmlns:a14="http://schemas.microsoft.com/office/drawing/2010/main"/>
              </a:ext>
            </a:extLst>
          </a:blip>
          <a:srcRect b="-354"/>
          <a:stretch/>
        </p:blipFill>
        <p:spPr>
          <a:xfrm>
            <a:off x="5995350" y="2976128"/>
            <a:ext cx="2520000" cy="2935172"/>
          </a:xfrm>
        </p:spPr>
      </p:pic>
      <p:pic>
        <p:nvPicPr>
          <p:cNvPr id="13" name="Picture Placeholder 12" descr="A person riding a motorcycle down a street&#10;&#10;Description automatically generated">
            <a:extLst>
              <a:ext uri="{FF2B5EF4-FFF2-40B4-BE49-F238E27FC236}">
                <a16:creationId xmlns:a16="http://schemas.microsoft.com/office/drawing/2014/main" id="{A90983B0-B84F-485F-B5DB-73A4ED28BDFA}"/>
              </a:ext>
            </a:extLst>
          </p:cNvPr>
          <p:cNvPicPr>
            <a:picLocks noGrp="1" noChangeAspect="1"/>
          </p:cNvPicPr>
          <p:nvPr>
            <p:ph type="pic" sz="quarter" idx="12"/>
          </p:nvPr>
        </p:nvPicPr>
        <p:blipFill>
          <a:blip r:embed="rId10" cstate="screen">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5DE8250B-D0F7-4036-82EB-5CCAF8321929}"/>
              </a:ext>
            </a:extLst>
          </p:cNvPr>
          <p:cNvPicPr>
            <a:picLocks noGrp="1"/>
          </p:cNvPicPr>
          <p:nvPr>
            <p:ph type="pic" sz="quarter" idx="13"/>
          </p:nvPr>
        </p:nvPicPr>
        <p:blipFill rotWithShape="1">
          <a:blip r:embed="rId11" cstate="screen">
            <a:extLst>
              <a:ext uri="{28A0092B-C50C-407E-A947-70E740481C1C}">
                <a14:useLocalDpi xmlns:a14="http://schemas.microsoft.com/office/drawing/2010/main"/>
              </a:ext>
            </a:extLst>
          </a:blip>
          <a:srcRect/>
          <a:stretch/>
        </p:blipFill>
        <p:spPr bwMode="auto">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Arrow: Chevron 11">
            <a:extLst>
              <a:ext uri="{FF2B5EF4-FFF2-40B4-BE49-F238E27FC236}">
                <a16:creationId xmlns:a16="http://schemas.microsoft.com/office/drawing/2014/main" id="{02B1752F-61E3-49BF-AFC8-5898FCAC2DB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4_SLIDE_17_PARA_A">
            <a:hlinkClick r:id="" action="ppaction://media"/>
            <a:extLst>
              <a:ext uri="{FF2B5EF4-FFF2-40B4-BE49-F238E27FC236}">
                <a16:creationId xmlns:a16="http://schemas.microsoft.com/office/drawing/2014/main" id="{726C5D7D-8556-43A0-BE36-26E0B6F5060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71302" y="0"/>
            <a:ext cx="609600" cy="609600"/>
          </a:xfrm>
          <a:prstGeom prst="rect">
            <a:avLst/>
          </a:prstGeom>
        </p:spPr>
      </p:pic>
      <p:pic>
        <p:nvPicPr>
          <p:cNvPr id="6" name="TAC_MOD3_SNIP4_SLIDE_17_PARA_B">
            <a:hlinkClick r:id="" action="ppaction://media"/>
            <a:extLst>
              <a:ext uri="{FF2B5EF4-FFF2-40B4-BE49-F238E27FC236}">
                <a16:creationId xmlns:a16="http://schemas.microsoft.com/office/drawing/2014/main" id="{E7489977-2E0E-49A4-A65D-E0EFBE793D9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67838" y="773472"/>
            <a:ext cx="609600" cy="609600"/>
          </a:xfrm>
          <a:prstGeom prst="rect">
            <a:avLst/>
          </a:prstGeom>
        </p:spPr>
      </p:pic>
      <p:pic>
        <p:nvPicPr>
          <p:cNvPr id="7" name="TAC_MOD3_SNIP4_SLIDE_17_PARA_C">
            <a:hlinkClick r:id="" action="ppaction://media"/>
            <a:extLst>
              <a:ext uri="{FF2B5EF4-FFF2-40B4-BE49-F238E27FC236}">
                <a16:creationId xmlns:a16="http://schemas.microsoft.com/office/drawing/2014/main" id="{C0244E79-7144-4D74-8006-801C11C30694}"/>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71302" y="1546944"/>
            <a:ext cx="609600" cy="609600"/>
          </a:xfrm>
          <a:prstGeom prst="rect">
            <a:avLst/>
          </a:prstGeom>
        </p:spPr>
      </p:pic>
    </p:spTree>
    <p:extLst>
      <p:ext uri="{BB962C8B-B14F-4D97-AF65-F5344CB8AC3E}">
        <p14:creationId xmlns:p14="http://schemas.microsoft.com/office/powerpoint/2010/main" val="284079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 presetClass="mediacall" presetSubtype="0" fill="hold" nodeType="withEffect">
                                  <p:stCondLst>
                                    <p:cond delay="1000"/>
                                  </p:stCondLst>
                                  <p:childTnLst>
                                    <p:cmd type="call" cmd="playFrom(0.0)">
                                      <p:cBhvr>
                                        <p:cTn id="15" dur="23735" fill="hold"/>
                                        <p:tgtEl>
                                          <p:spTgt spid="5"/>
                                        </p:tgtEl>
                                      </p:cBhvr>
                                    </p:cmd>
                                  </p:childTnLst>
                                </p:cTn>
                              </p:par>
                            </p:childTnLst>
                          </p:cTn>
                        </p:par>
                        <p:par>
                          <p:cTn id="16" fill="hold">
                            <p:stCondLst>
                              <p:cond delay="24735"/>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mediacall" presetSubtype="0" fill="hold" nodeType="withEffect">
                                  <p:stCondLst>
                                    <p:cond delay="1000"/>
                                  </p:stCondLst>
                                  <p:childTnLst>
                                    <p:cmd type="call" cmd="playFrom(0.0)">
                                      <p:cBhvr>
                                        <p:cTn id="37" dur="22536" fill="hold"/>
                                        <p:tgtEl>
                                          <p:spTgt spid="6"/>
                                        </p:tgtEl>
                                      </p:cBhvr>
                                    </p:cmd>
                                  </p:childTnLst>
                                </p:cTn>
                              </p:par>
                            </p:childTnLst>
                          </p:cTn>
                        </p:par>
                        <p:par>
                          <p:cTn id="38" fill="hold">
                            <p:stCondLst>
                              <p:cond delay="23536"/>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50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fade">
                                      <p:cBhvr>
                                        <p:cTn id="58" dur="500"/>
                                        <p:tgtEl>
                                          <p:spTgt spid="8">
                                            <p:txEl>
                                              <p:pRg st="0" end="0"/>
                                            </p:txEl>
                                          </p:spTgt>
                                        </p:tgtEl>
                                      </p:cBhvr>
                                    </p:animEffect>
                                  </p:childTnLst>
                                </p:cTn>
                              </p:par>
                              <p:par>
                                <p:cTn id="59" presetID="1" presetClass="mediacall" presetSubtype="0" fill="hold" nodeType="withEffect">
                                  <p:stCondLst>
                                    <p:cond delay="1000"/>
                                  </p:stCondLst>
                                  <p:childTnLst>
                                    <p:cmd type="call" cmd="playFrom(0.0)">
                                      <p:cBhvr>
                                        <p:cTn id="60" dur="24127" fill="hold"/>
                                        <p:tgtEl>
                                          <p:spTgt spid="7"/>
                                        </p:tgtEl>
                                      </p:cBhvr>
                                    </p:cmd>
                                  </p:childTnLst>
                                </p:cTn>
                              </p:par>
                            </p:childTnLst>
                          </p:cTn>
                        </p:par>
                        <p:par>
                          <p:cTn id="61" fill="hold">
                            <p:stCondLst>
                              <p:cond delay="25627"/>
                            </p:stCondLst>
                            <p:childTnLst>
                              <p:par>
                                <p:cTn id="62" presetID="3" presetClass="mediacall" presetSubtype="0" fill="hold" nodeType="afterEffect">
                                  <p:stCondLst>
                                    <p:cond delay="500"/>
                                  </p:stCondLst>
                                  <p:childTnLst>
                                    <p:cmd type="call" cmd="stop">
                                      <p:cBhvr>
                                        <p:cTn id="63" dur="1" fill="hold"/>
                                        <p:tgtEl>
                                          <p:spTgt spid="7"/>
                                        </p:tgtEl>
                                      </p:cBhvr>
                                    </p:cmd>
                                  </p:childTnLst>
                                </p:cTn>
                              </p:par>
                              <p:par>
                                <p:cTn id="64" presetID="10" presetClass="entr" presetSubtype="0" fill="hold" grpId="4" nodeType="withEffect">
                                  <p:stCondLst>
                                    <p:cond delay="50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5"/>
                </p:tgtEl>
              </p:cMediaNode>
            </p:audio>
            <p:audio>
              <p:cMediaNode vol="80000">
                <p:cTn id="68" fill="hold" display="0">
                  <p:stCondLst>
                    <p:cond delay="indefinite"/>
                  </p:stCondLst>
                  <p:endCondLst>
                    <p:cond evt="onStopAudio" delay="0">
                      <p:tgtEl>
                        <p:sldTgt/>
                      </p:tgtEl>
                    </p:cond>
                  </p:endCondLst>
                </p:cTn>
                <p:tgtEl>
                  <p:spTgt spid="6"/>
                </p:tgtEl>
              </p:cMediaNode>
            </p:audio>
            <p:audio>
              <p:cMediaNode vol="80000">
                <p:cTn id="69" fill="hold" display="0">
                  <p:stCondLst>
                    <p:cond delay="indefinite"/>
                  </p:stCondLst>
                  <p:endCondLst>
                    <p:cond evt="onStopAudio" delay="0">
                      <p:tgtEl>
                        <p:sldTgt/>
                      </p:tgtEl>
                    </p:cond>
                  </p:endCondLst>
                </p:cTn>
                <p:tgtEl>
                  <p:spTgt spid="7"/>
                </p:tgtEl>
              </p:cMediaNode>
            </p:audio>
          </p:childTnLst>
        </p:cTn>
      </p:par>
    </p:tnLst>
    <p:bldLst>
      <p:bldP spid="2" grpId="0" uiExpand="1" build="p"/>
      <p:bldP spid="8" grpId="0" build="p"/>
      <p:bldP spid="9" grpId="0" build="p"/>
      <p:bldP spid="10" grpId="0" build="p"/>
      <p:bldP spid="12" grpId="0" animBg="1"/>
      <p:bldP spid="12" grpId="1" animBg="1"/>
      <p:bldP spid="12" grpId="2" animBg="1"/>
      <p:bldP spid="12" grpId="3" animBg="1"/>
      <p:bldP spid="12" grpId="4"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08D8AA-1898-4AD9-BF0A-5CA69C08A33B}"/>
              </a:ext>
            </a:extLst>
          </p:cNvPr>
          <p:cNvSpPr>
            <a:spLocks noGrp="1"/>
          </p:cNvSpPr>
          <p:nvPr>
            <p:ph idx="1"/>
          </p:nvPr>
        </p:nvSpPr>
        <p:spPr/>
        <p:txBody>
          <a:bodyPr/>
          <a:lstStyle/>
          <a:p>
            <a:pPr marL="285750" indent="-285750">
              <a:buFont typeface="Arial" panose="020B0604020202020204" pitchFamily="34" charset="0"/>
              <a:buChar char="•"/>
            </a:pPr>
            <a:r>
              <a:rPr lang="en-AU" dirty="0"/>
              <a:t>Historically using arterial roads</a:t>
            </a:r>
          </a:p>
          <a:p>
            <a:pPr marL="285750" indent="-285750">
              <a:buFont typeface="Arial" panose="020B0604020202020204" pitchFamily="34" charset="0"/>
              <a:buChar char="•"/>
            </a:pPr>
            <a:r>
              <a:rPr lang="en-AU" dirty="0"/>
              <a:t>Recent movement to using non-arterial roads</a:t>
            </a:r>
          </a:p>
          <a:p>
            <a:pPr marL="285750" indent="-285750">
              <a:buFont typeface="Arial" panose="020B0604020202020204" pitchFamily="34" charset="0"/>
              <a:buChar char="•"/>
            </a:pPr>
            <a:r>
              <a:rPr lang="en-AU" dirty="0"/>
              <a:t>Prioritising cycling movements away from motorised vehicle-critical roads</a:t>
            </a:r>
          </a:p>
        </p:txBody>
      </p:sp>
      <p:sp>
        <p:nvSpPr>
          <p:cNvPr id="3" name="Title 2">
            <a:extLst>
              <a:ext uri="{FF2B5EF4-FFF2-40B4-BE49-F238E27FC236}">
                <a16:creationId xmlns:a16="http://schemas.microsoft.com/office/drawing/2014/main" id="{4958D1BA-163E-43FA-9D64-57CE3750E014}"/>
              </a:ext>
            </a:extLst>
          </p:cNvPr>
          <p:cNvSpPr>
            <a:spLocks noGrp="1"/>
          </p:cNvSpPr>
          <p:nvPr>
            <p:ph type="title"/>
          </p:nvPr>
        </p:nvSpPr>
        <p:spPr/>
        <p:txBody>
          <a:bodyPr/>
          <a:lstStyle/>
          <a:p>
            <a:r>
              <a:rPr lang="en-AU" dirty="0"/>
              <a:t>Bicycle route planning</a:t>
            </a:r>
          </a:p>
        </p:txBody>
      </p:sp>
      <p:sp>
        <p:nvSpPr>
          <p:cNvPr id="4" name="Footer Placeholder 3">
            <a:extLst>
              <a:ext uri="{FF2B5EF4-FFF2-40B4-BE49-F238E27FC236}">
                <a16:creationId xmlns:a16="http://schemas.microsoft.com/office/drawing/2014/main" id="{C0F1E3E0-40CE-49EA-A216-0190E5CBABA8}"/>
              </a:ext>
            </a:extLst>
          </p:cNvPr>
          <p:cNvSpPr>
            <a:spLocks noGrp="1"/>
          </p:cNvSpPr>
          <p:nvPr>
            <p:ph type="ftr" sz="quarter" idx="10"/>
          </p:nvPr>
        </p:nvSpPr>
        <p:spPr/>
        <p:txBody>
          <a:bodyPr/>
          <a:lstStyle/>
          <a:p>
            <a:r>
              <a:rPr lang="en-US"/>
              <a:t>Module 3, Snippet 4</a:t>
            </a:r>
            <a:endParaRPr lang="en-US" dirty="0"/>
          </a:p>
        </p:txBody>
      </p:sp>
      <p:pic>
        <p:nvPicPr>
          <p:cNvPr id="13" name="Picture Placeholder 12" descr="A path with trees on the side of a road&#10;&#10;Description automatically generated">
            <a:extLst>
              <a:ext uri="{FF2B5EF4-FFF2-40B4-BE49-F238E27FC236}">
                <a16:creationId xmlns:a16="http://schemas.microsoft.com/office/drawing/2014/main" id="{C53A251E-ECFA-469A-8DBD-FDA3ACEBA895}"/>
              </a:ext>
            </a:extLst>
          </p:cNvPr>
          <p:cNvPicPr>
            <a:picLocks noGrp="1" noChangeAspect="1"/>
          </p:cNvPicPr>
          <p:nvPr>
            <p:ph type="pic" sz="quarter" idx="14"/>
          </p:nvPr>
        </p:nvPicPr>
        <p:blipFill>
          <a:blip r:embed="rId9"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39DA407F-9F20-4D73-9863-312C9EA66EA4}"/>
              </a:ext>
            </a:extLst>
          </p:cNvPr>
          <p:cNvSpPr>
            <a:spLocks noGrp="1"/>
          </p:cNvSpPr>
          <p:nvPr>
            <p:ph type="body" sz="quarter" idx="15"/>
          </p:nvPr>
        </p:nvSpPr>
        <p:spPr/>
        <p:txBody>
          <a:bodyPr/>
          <a:lstStyle/>
          <a:p>
            <a:r>
              <a:rPr lang="en-AU" dirty="0"/>
              <a:t>Source: Centre for Automotive Safety Research</a:t>
            </a:r>
          </a:p>
          <a:p>
            <a:endParaRPr lang="en-AU" dirty="0"/>
          </a:p>
        </p:txBody>
      </p:sp>
      <p:sp>
        <p:nvSpPr>
          <p:cNvPr id="9" name="Text Placeholder 8">
            <a:extLst>
              <a:ext uri="{FF2B5EF4-FFF2-40B4-BE49-F238E27FC236}">
                <a16:creationId xmlns:a16="http://schemas.microsoft.com/office/drawing/2014/main" id="{374A6BBC-23F9-4DF8-9A1F-BF458C8CC8E1}"/>
              </a:ext>
            </a:extLst>
          </p:cNvPr>
          <p:cNvSpPr>
            <a:spLocks noGrp="1"/>
          </p:cNvSpPr>
          <p:nvPr>
            <p:ph type="body" sz="quarter" idx="16"/>
          </p:nvPr>
        </p:nvSpPr>
        <p:spPr/>
        <p:txBody>
          <a:bodyPr/>
          <a:lstStyle/>
          <a:p>
            <a:r>
              <a:rPr lang="en-AU" dirty="0"/>
              <a:t>Source: Centre for Automotive Safety Research</a:t>
            </a:r>
          </a:p>
          <a:p>
            <a:endParaRPr lang="en-AU" dirty="0"/>
          </a:p>
        </p:txBody>
      </p:sp>
      <p:sp>
        <p:nvSpPr>
          <p:cNvPr id="10" name="Text Placeholder 9">
            <a:extLst>
              <a:ext uri="{FF2B5EF4-FFF2-40B4-BE49-F238E27FC236}">
                <a16:creationId xmlns:a16="http://schemas.microsoft.com/office/drawing/2014/main" id="{F72637D4-1768-470B-BED6-956EEC8D5DB3}"/>
              </a:ext>
            </a:extLst>
          </p:cNvPr>
          <p:cNvSpPr>
            <a:spLocks noGrp="1"/>
          </p:cNvSpPr>
          <p:nvPr>
            <p:ph type="body" sz="quarter" idx="17"/>
          </p:nvPr>
        </p:nvSpPr>
        <p:spPr/>
        <p:txBody>
          <a:bodyPr/>
          <a:lstStyle/>
          <a:p>
            <a:r>
              <a:rPr lang="en-AU" dirty="0"/>
              <a:t>Bicycles on arterial road</a:t>
            </a:r>
          </a:p>
        </p:txBody>
      </p:sp>
      <p:sp>
        <p:nvSpPr>
          <p:cNvPr id="11" name="Slide Number Placeholder 10">
            <a:extLst>
              <a:ext uri="{FF2B5EF4-FFF2-40B4-BE49-F238E27FC236}">
                <a16:creationId xmlns:a16="http://schemas.microsoft.com/office/drawing/2014/main" id="{D3BA254A-9922-44B4-B0AF-FB429F720533}"/>
              </a:ext>
            </a:extLst>
          </p:cNvPr>
          <p:cNvSpPr>
            <a:spLocks noGrp="1"/>
          </p:cNvSpPr>
          <p:nvPr>
            <p:ph type="sldNum" sz="quarter" idx="11"/>
          </p:nvPr>
        </p:nvSpPr>
        <p:spPr/>
        <p:txBody>
          <a:bodyPr/>
          <a:lstStyle/>
          <a:p>
            <a:fld id="{A9D36E53-D99A-0F41-B3E8-EF235B9A2E23}" type="slidenum">
              <a:rPr lang="en-US" smtClean="0"/>
              <a:pPr/>
              <a:t>18</a:t>
            </a:fld>
            <a:endParaRPr lang="en-US" dirty="0"/>
          </a:p>
        </p:txBody>
      </p:sp>
      <p:pic>
        <p:nvPicPr>
          <p:cNvPr id="31" name="Picture Placeholder 30" descr="A sign on the side of a road&#10;&#10;Description automatically generated">
            <a:extLst>
              <a:ext uri="{FF2B5EF4-FFF2-40B4-BE49-F238E27FC236}">
                <a16:creationId xmlns:a16="http://schemas.microsoft.com/office/drawing/2014/main" id="{32732E7E-B8AA-442E-B321-863536FA80B2}"/>
              </a:ext>
            </a:extLst>
          </p:cNvPr>
          <p:cNvPicPr>
            <a:picLocks noGrp="1" noChangeAspect="1"/>
          </p:cNvPicPr>
          <p:nvPr>
            <p:ph type="pic" sz="quarter" idx="13"/>
          </p:nvPr>
        </p:nvPicPr>
        <p:blipFill>
          <a:blip r:embed="rId10" cstate="screen">
            <a:extLst>
              <a:ext uri="{28A0092B-C50C-407E-A947-70E740481C1C}">
                <a14:useLocalDpi xmlns:a14="http://schemas.microsoft.com/office/drawing/2010/main"/>
              </a:ext>
            </a:extLst>
          </a:blip>
          <a:srcRect/>
          <a:stretch>
            <a:fillRect/>
          </a:stretch>
        </p:blipFill>
        <p:spPr>
          <a:xfrm>
            <a:off x="3311998" y="2976127"/>
            <a:ext cx="2520000" cy="2935173"/>
          </a:xfrm>
        </p:spPr>
      </p:pic>
      <p:sp>
        <p:nvSpPr>
          <p:cNvPr id="32" name="Rectangle 31">
            <a:extLst>
              <a:ext uri="{FF2B5EF4-FFF2-40B4-BE49-F238E27FC236}">
                <a16:creationId xmlns:a16="http://schemas.microsoft.com/office/drawing/2014/main" id="{9A6D4282-1DB7-4383-AEDC-F235CF4C05C8}"/>
              </a:ext>
            </a:extLst>
          </p:cNvPr>
          <p:cNvSpPr/>
          <p:nvPr/>
        </p:nvSpPr>
        <p:spPr>
          <a:xfrm>
            <a:off x="4257676" y="4241006"/>
            <a:ext cx="57600" cy="14400"/>
          </a:xfrm>
          <a:prstGeom prst="rect">
            <a:avLst/>
          </a:prstGeom>
          <a:solidFill>
            <a:srgbClr val="B1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Placeholder 17" descr="A view of a city street&#10;&#10;Description automatically generated">
            <a:extLst>
              <a:ext uri="{FF2B5EF4-FFF2-40B4-BE49-F238E27FC236}">
                <a16:creationId xmlns:a16="http://schemas.microsoft.com/office/drawing/2014/main" id="{1A4F7062-80C5-4044-819C-44D60E5D92D0}"/>
              </a:ext>
            </a:extLst>
          </p:cNvPr>
          <p:cNvPicPr>
            <a:picLocks noGrp="1" noChangeAspect="1"/>
          </p:cNvPicPr>
          <p:nvPr>
            <p:ph type="pic" sz="quarter" idx="12"/>
          </p:nvPr>
        </p:nvPicPr>
        <p:blipFill>
          <a:blip r:embed="rId11" cstate="screen">
            <a:extLst>
              <a:ext uri="{28A0092B-C50C-407E-A947-70E740481C1C}">
                <a14:useLocalDpi xmlns:a14="http://schemas.microsoft.com/office/drawing/2010/main"/>
              </a:ext>
            </a:extLst>
          </a:blip>
          <a:srcRect/>
          <a:stretch>
            <a:fillRect/>
          </a:stretch>
        </p:blipFill>
        <p:spPr/>
      </p:pic>
      <p:sp>
        <p:nvSpPr>
          <p:cNvPr id="14" name="Arrow: Chevron 13">
            <a:extLst>
              <a:ext uri="{FF2B5EF4-FFF2-40B4-BE49-F238E27FC236}">
                <a16:creationId xmlns:a16="http://schemas.microsoft.com/office/drawing/2014/main" id="{865EE453-6FC3-4E70-A2AB-02CDAAAE8C6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4_SLIDE_18_PARA_A">
            <a:hlinkClick r:id="" action="ppaction://media"/>
            <a:extLst>
              <a:ext uri="{FF2B5EF4-FFF2-40B4-BE49-F238E27FC236}">
                <a16:creationId xmlns:a16="http://schemas.microsoft.com/office/drawing/2014/main" id="{3A3158AA-D249-4A33-B25D-77D20628DFE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40418" y="0"/>
            <a:ext cx="609600" cy="609600"/>
          </a:xfrm>
          <a:prstGeom prst="rect">
            <a:avLst/>
          </a:prstGeom>
        </p:spPr>
      </p:pic>
      <p:pic>
        <p:nvPicPr>
          <p:cNvPr id="6" name="TAC_MOD3_SNIP4_SLIDE_18_PARA_B">
            <a:hlinkClick r:id="" action="ppaction://media"/>
            <a:extLst>
              <a:ext uri="{FF2B5EF4-FFF2-40B4-BE49-F238E27FC236}">
                <a16:creationId xmlns:a16="http://schemas.microsoft.com/office/drawing/2014/main" id="{5FCF90CB-DCE7-45CD-B950-D52A1AD351C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40418" y="773472"/>
            <a:ext cx="609600" cy="609600"/>
          </a:xfrm>
          <a:prstGeom prst="rect">
            <a:avLst/>
          </a:prstGeom>
        </p:spPr>
      </p:pic>
      <p:pic>
        <p:nvPicPr>
          <p:cNvPr id="7" name="TAC_MOD3_SNIP4_SLIDE_18_PARA_C">
            <a:hlinkClick r:id="" action="ppaction://media"/>
            <a:extLst>
              <a:ext uri="{FF2B5EF4-FFF2-40B4-BE49-F238E27FC236}">
                <a16:creationId xmlns:a16="http://schemas.microsoft.com/office/drawing/2014/main" id="{6B8974EE-92E8-4AAF-9F63-BE56E1996B92}"/>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40418" y="1549593"/>
            <a:ext cx="609600" cy="609600"/>
          </a:xfrm>
          <a:prstGeom prst="rect">
            <a:avLst/>
          </a:prstGeom>
        </p:spPr>
      </p:pic>
    </p:spTree>
    <p:extLst>
      <p:ext uri="{BB962C8B-B14F-4D97-AF65-F5344CB8AC3E}">
        <p14:creationId xmlns:p14="http://schemas.microsoft.com/office/powerpoint/2010/main" val="248310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 presetClass="mediacall" presetSubtype="0" fill="hold" nodeType="withEffect">
                                  <p:stCondLst>
                                    <p:cond delay="1000"/>
                                  </p:stCondLst>
                                  <p:childTnLst>
                                    <p:cmd type="call" cmd="playFrom(0.0)">
                                      <p:cBhvr>
                                        <p:cTn id="15" dur="29708" fill="hold"/>
                                        <p:tgtEl>
                                          <p:spTgt spid="5"/>
                                        </p:tgtEl>
                                      </p:cBhvr>
                                    </p:cmd>
                                  </p:childTnLst>
                                </p:cTn>
                              </p:par>
                            </p:childTnLst>
                          </p:cTn>
                        </p:par>
                        <p:par>
                          <p:cTn id="16" fill="hold">
                            <p:stCondLst>
                              <p:cond delay="30708"/>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 presetClass="mediacall" presetSubtype="0" fill="hold" nodeType="withEffect">
                                  <p:stCondLst>
                                    <p:cond delay="1000"/>
                                  </p:stCondLst>
                                  <p:childTnLst>
                                    <p:cmd type="call" cmd="playFrom(0.0)">
                                      <p:cBhvr>
                                        <p:cTn id="37" dur="22301" fill="hold"/>
                                        <p:tgtEl>
                                          <p:spTgt spid="6"/>
                                        </p:tgtEl>
                                      </p:cBhvr>
                                    </p:cmd>
                                  </p:childTnLst>
                                </p:cTn>
                              </p:par>
                            </p:childTnLst>
                          </p:cTn>
                        </p:par>
                        <p:par>
                          <p:cTn id="38" fill="hold">
                            <p:stCondLst>
                              <p:cond delay="23301"/>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fade">
                                      <p:cBhvr>
                                        <p:cTn id="54" dur="500"/>
                                        <p:tgtEl>
                                          <p:spTgt spid="8">
                                            <p:txEl>
                                              <p:pRg st="0" end="0"/>
                                            </p:txEl>
                                          </p:spTgt>
                                        </p:tgtEl>
                                      </p:cBhvr>
                                    </p:animEffect>
                                  </p:childTnLst>
                                </p:cTn>
                              </p:par>
                              <p:par>
                                <p:cTn id="55" presetID="10" presetClass="entr" presetSubtype="0" fill="hold" nodeType="withEffect">
                                  <p:stCondLst>
                                    <p:cond delay="50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 presetClass="mediacall" presetSubtype="0" fill="hold" nodeType="withEffect">
                                  <p:stCondLst>
                                    <p:cond delay="1000"/>
                                  </p:stCondLst>
                                  <p:childTnLst>
                                    <p:cmd type="call" cmd="playFrom(0.0)">
                                      <p:cBhvr>
                                        <p:cTn id="59" dur="26109" fill="hold"/>
                                        <p:tgtEl>
                                          <p:spTgt spid="7"/>
                                        </p:tgtEl>
                                      </p:cBhvr>
                                    </p:cmd>
                                  </p:childTnLst>
                                </p:cTn>
                              </p:par>
                            </p:childTnLst>
                          </p:cTn>
                        </p:par>
                        <p:par>
                          <p:cTn id="60" fill="hold">
                            <p:stCondLst>
                              <p:cond delay="27109"/>
                            </p:stCondLst>
                            <p:childTnLst>
                              <p:par>
                                <p:cTn id="61" presetID="3" presetClass="mediacall" presetSubtype="0" fill="hold" nodeType="afterEffect">
                                  <p:stCondLst>
                                    <p:cond delay="500"/>
                                  </p:stCondLst>
                                  <p:childTnLst>
                                    <p:cmd type="call" cmd="stop">
                                      <p:cBhvr>
                                        <p:cTn id="62" dur="1" fill="hold"/>
                                        <p:tgtEl>
                                          <p:spTgt spid="7"/>
                                        </p:tgtEl>
                                      </p:cBhvr>
                                    </p:cmd>
                                  </p:childTnLst>
                                </p:cTn>
                              </p:par>
                              <p:par>
                                <p:cTn id="63" presetID="10" presetClass="entr" presetSubtype="0" fill="hold" grpId="4" nodeType="withEffect">
                                  <p:stCondLst>
                                    <p:cond delay="50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5"/>
                </p:tgtEl>
              </p:cMediaNode>
            </p:audio>
            <p:audio>
              <p:cMediaNode vol="80000">
                <p:cTn id="67" fill="hold" display="0">
                  <p:stCondLst>
                    <p:cond delay="indefinite"/>
                  </p:stCondLst>
                  <p:endCondLst>
                    <p:cond evt="onStopAudio" delay="0">
                      <p:tgtEl>
                        <p:sldTgt/>
                      </p:tgtEl>
                    </p:cond>
                  </p:endCondLst>
                </p:cTn>
                <p:tgtEl>
                  <p:spTgt spid="6"/>
                </p:tgtEl>
              </p:cMediaNode>
            </p:audio>
            <p:audio>
              <p:cMediaNode vol="80000">
                <p:cTn id="68" fill="hold" display="0">
                  <p:stCondLst>
                    <p:cond delay="indefinite"/>
                  </p:stCondLst>
                  <p:endCondLst>
                    <p:cond evt="onStopAudio" delay="0">
                      <p:tgtEl>
                        <p:sldTgt/>
                      </p:tgtEl>
                    </p:cond>
                  </p:endCondLst>
                </p:cTn>
                <p:tgtEl>
                  <p:spTgt spid="7"/>
                </p:tgtEl>
              </p:cMediaNode>
            </p:audio>
          </p:childTnLst>
        </p:cTn>
      </p:par>
    </p:tnLst>
    <p:bldLst>
      <p:bldP spid="8" grpId="0" build="p"/>
      <p:bldP spid="9" grpId="0" build="p"/>
      <p:bldP spid="10" grpId="0" build="p"/>
      <p:bldP spid="14" grpId="0" animBg="1"/>
      <p:bldP spid="14" grpId="1" animBg="1"/>
      <p:bldP spid="14" grpId="2" animBg="1"/>
      <p:bldP spid="14" grpId="3" animBg="1"/>
      <p:bldP spid="14" grpId="4"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a:t>Module 3, Snippet 4</a:t>
            </a:r>
            <a:endParaRPr lang="en-US" dirty="0"/>
          </a:p>
        </p:txBody>
      </p:sp>
      <p:sp>
        <p:nvSpPr>
          <p:cNvPr id="6" name="Arrow: Chevron 5">
            <a:extLst>
              <a:ext uri="{FF2B5EF4-FFF2-40B4-BE49-F238E27FC236}">
                <a16:creationId xmlns:a16="http://schemas.microsoft.com/office/drawing/2014/main" id="{356B624F-1F59-4E4E-81C5-F603F7663DEB}"/>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3, Snippet 4</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How does harm occur?</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363686" y="487640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Primary treatments</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6098721" y="318964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Supporting treatments</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72789" y="3817511"/>
            <a:ext cx="1254759" cy="172703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607823" y="3385512"/>
            <a:ext cx="1254760" cy="1727035"/>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3_SNIP4_SLIDE_03_PARA_A">
            <a:hlinkClick r:id="" action="ppaction://media"/>
            <a:extLst>
              <a:ext uri="{FF2B5EF4-FFF2-40B4-BE49-F238E27FC236}">
                <a16:creationId xmlns:a16="http://schemas.microsoft.com/office/drawing/2014/main" id="{91D908BE-E737-4626-8A76-347A34198C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1163"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8388" fill="hold"/>
                                        <p:tgtEl>
                                          <p:spTgt spid="2"/>
                                        </p:tgtEl>
                                      </p:cBhvr>
                                    </p:cmd>
                                  </p:childTnLst>
                                </p:cTn>
                              </p:par>
                            </p:childTnLst>
                          </p:cTn>
                        </p:par>
                        <p:par>
                          <p:cTn id="7" fill="hold">
                            <p:stCondLst>
                              <p:cond delay="19388"/>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7820396-566B-441C-9A42-F5B510949FA3}"/>
              </a:ext>
            </a:extLst>
          </p:cNvPr>
          <p:cNvSpPr>
            <a:spLocks noGrp="1"/>
          </p:cNvSpPr>
          <p:nvPr>
            <p:ph type="body" sz="quarter" idx="10"/>
          </p:nvPr>
        </p:nvSpPr>
        <p:spPr/>
        <p:txBody>
          <a:bodyPr/>
          <a:lstStyle/>
          <a:p>
            <a:r>
              <a:rPr lang="en-AU" dirty="0"/>
              <a:t>How does harm occur?</a:t>
            </a:r>
          </a:p>
        </p:txBody>
      </p:sp>
      <p:sp>
        <p:nvSpPr>
          <p:cNvPr id="4" name="Slide Number Placeholder 3">
            <a:extLst>
              <a:ext uri="{FF2B5EF4-FFF2-40B4-BE49-F238E27FC236}">
                <a16:creationId xmlns:a16="http://schemas.microsoft.com/office/drawing/2014/main" id="{4C9A2199-3644-4C41-82C7-5389A2314D60}"/>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5" name="Footer Placeholder 4">
            <a:extLst>
              <a:ext uri="{FF2B5EF4-FFF2-40B4-BE49-F238E27FC236}">
                <a16:creationId xmlns:a16="http://schemas.microsoft.com/office/drawing/2014/main" id="{03986A76-01C0-4DFE-8C64-9810803B3E77}"/>
              </a:ext>
            </a:extLst>
          </p:cNvPr>
          <p:cNvSpPr>
            <a:spLocks noGrp="1"/>
          </p:cNvSpPr>
          <p:nvPr>
            <p:ph type="ftr" sz="quarter" idx="12"/>
          </p:nvPr>
        </p:nvSpPr>
        <p:spPr/>
        <p:txBody>
          <a:bodyPr/>
          <a:lstStyle/>
          <a:p>
            <a:r>
              <a:rPr lang="en-US"/>
              <a:t>Module 3, Snippet 4</a:t>
            </a:r>
            <a:endParaRPr lang="en-US" dirty="0"/>
          </a:p>
        </p:txBody>
      </p:sp>
      <p:pic>
        <p:nvPicPr>
          <p:cNvPr id="2" name="TAC_MOD3_SNIP4_SLIDE_04_PARA_A">
            <a:hlinkClick r:id="" action="ppaction://media"/>
            <a:extLst>
              <a:ext uri="{FF2B5EF4-FFF2-40B4-BE49-F238E27FC236}">
                <a16:creationId xmlns:a16="http://schemas.microsoft.com/office/drawing/2014/main" id="{240E37A2-2219-4734-8131-D6DFE138F6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4663" y="0"/>
            <a:ext cx="609600" cy="609600"/>
          </a:xfrm>
          <a:prstGeom prst="rect">
            <a:avLst/>
          </a:prstGeom>
        </p:spPr>
      </p:pic>
    </p:spTree>
    <p:extLst>
      <p:ext uri="{BB962C8B-B14F-4D97-AF65-F5344CB8AC3E}">
        <p14:creationId xmlns:p14="http://schemas.microsoft.com/office/powerpoint/2010/main" val="2062555116"/>
      </p:ext>
    </p:extLst>
  </p:cSld>
  <p:clrMapOvr>
    <a:masterClrMapping/>
  </p:clrMapOvr>
  <mc:AlternateContent xmlns:mc="http://schemas.openxmlformats.org/markup-compatibility/2006" xmlns:p14="http://schemas.microsoft.com/office/powerpoint/2010/main">
    <mc:Choice Requires="p14">
      <p:transition spd="med" p14:dur="700" advTm="7720">
        <p:fade/>
      </p:transition>
    </mc:Choice>
    <mc:Fallback xmlns="">
      <p:transition spd="med" advTm="77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236" fill="hold"/>
                                        <p:tgtEl>
                                          <p:spTgt spid="2"/>
                                        </p:tgtEl>
                                      </p:cBhvr>
                                    </p:cmd>
                                  </p:childTnLst>
                                </p:cTn>
                              </p:par>
                            </p:childTnLst>
                          </p:cTn>
                        </p:par>
                        <p:par>
                          <p:cTn id="7" fill="hold">
                            <p:stCondLst>
                              <p:cond delay="6236"/>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355F856-349D-4180-A50F-8ABEE7FBA9BF}"/>
              </a:ext>
            </a:extLst>
          </p:cNvPr>
          <p:cNvSpPr>
            <a:spLocks noGrp="1"/>
          </p:cNvSpPr>
          <p:nvPr>
            <p:ph idx="1"/>
          </p:nvPr>
        </p:nvSpPr>
        <p:spPr/>
        <p:txBody>
          <a:bodyPr/>
          <a:lstStyle/>
          <a:p>
            <a:pPr marL="285750" indent="-285750">
              <a:buFont typeface="Arial" panose="020B0604020202020204" pitchFamily="34" charset="0"/>
              <a:buChar char="•"/>
            </a:pPr>
            <a:r>
              <a:rPr lang="en-AU" dirty="0"/>
              <a:t>Pedestrians</a:t>
            </a:r>
          </a:p>
          <a:p>
            <a:pPr marL="285750" indent="-285750">
              <a:buFont typeface="Arial" panose="020B0604020202020204" pitchFamily="34" charset="0"/>
              <a:buChar char="•"/>
            </a:pPr>
            <a:r>
              <a:rPr lang="en-AU" dirty="0"/>
              <a:t>Bicyclists</a:t>
            </a:r>
          </a:p>
          <a:p>
            <a:pPr marL="285750" indent="-285750">
              <a:buFont typeface="Arial" panose="020B0604020202020204" pitchFamily="34" charset="0"/>
              <a:buChar char="•"/>
            </a:pPr>
            <a:r>
              <a:rPr lang="en-AU" dirty="0"/>
              <a:t>Motorcyclists</a:t>
            </a:r>
          </a:p>
        </p:txBody>
      </p:sp>
      <p:sp>
        <p:nvSpPr>
          <p:cNvPr id="5" name="Title 4">
            <a:extLst>
              <a:ext uri="{FF2B5EF4-FFF2-40B4-BE49-F238E27FC236}">
                <a16:creationId xmlns:a16="http://schemas.microsoft.com/office/drawing/2014/main" id="{3D5BE7F1-CB0C-41CF-A8AC-0214E9E766AB}"/>
              </a:ext>
            </a:extLst>
          </p:cNvPr>
          <p:cNvSpPr>
            <a:spLocks noGrp="1"/>
          </p:cNvSpPr>
          <p:nvPr>
            <p:ph type="title"/>
          </p:nvPr>
        </p:nvSpPr>
        <p:spPr/>
        <p:txBody>
          <a:bodyPr/>
          <a:lstStyle/>
          <a:p>
            <a:r>
              <a:rPr lang="en-AU" dirty="0"/>
              <a:t>What is a vulnerable road user (VRU)?</a:t>
            </a:r>
          </a:p>
        </p:txBody>
      </p:sp>
      <p:sp>
        <p:nvSpPr>
          <p:cNvPr id="4" name="Footer Placeholder 3">
            <a:extLst>
              <a:ext uri="{FF2B5EF4-FFF2-40B4-BE49-F238E27FC236}">
                <a16:creationId xmlns:a16="http://schemas.microsoft.com/office/drawing/2014/main" id="{3401C0A5-5490-47D5-B2BB-EA077A273D4F}"/>
              </a:ext>
            </a:extLst>
          </p:cNvPr>
          <p:cNvSpPr>
            <a:spLocks noGrp="1"/>
          </p:cNvSpPr>
          <p:nvPr>
            <p:ph type="ftr" sz="quarter" idx="10"/>
          </p:nvPr>
        </p:nvSpPr>
        <p:spPr/>
        <p:txBody>
          <a:bodyPr/>
          <a:lstStyle/>
          <a:p>
            <a:r>
              <a:rPr lang="en-US"/>
              <a:t>Module 3, Snippet 4</a:t>
            </a:r>
            <a:endParaRPr lang="en-US" dirty="0"/>
          </a:p>
        </p:txBody>
      </p:sp>
      <p:sp>
        <p:nvSpPr>
          <p:cNvPr id="10" name="Text Placeholder 9">
            <a:extLst>
              <a:ext uri="{FF2B5EF4-FFF2-40B4-BE49-F238E27FC236}">
                <a16:creationId xmlns:a16="http://schemas.microsoft.com/office/drawing/2014/main" id="{49F63A4C-A07B-4567-9589-E40CECF10CCC}"/>
              </a:ext>
            </a:extLst>
          </p:cNvPr>
          <p:cNvSpPr>
            <a:spLocks noGrp="1"/>
          </p:cNvSpPr>
          <p:nvPr>
            <p:ph type="body" sz="quarter" idx="15"/>
          </p:nvPr>
        </p:nvSpPr>
        <p:spPr/>
        <p:txBody>
          <a:bodyPr/>
          <a:lstStyle/>
          <a:p>
            <a:r>
              <a:rPr lang="en-AU" dirty="0"/>
              <a:t>Source: iStock.com (</a:t>
            </a:r>
            <a:r>
              <a:rPr lang="en-AU" dirty="0" err="1"/>
              <a:t>shaunI</a:t>
            </a:r>
            <a:r>
              <a:rPr lang="en-AU" dirty="0"/>
              <a:t>)</a:t>
            </a:r>
          </a:p>
        </p:txBody>
      </p:sp>
      <p:sp>
        <p:nvSpPr>
          <p:cNvPr id="11" name="Text Placeholder 10">
            <a:extLst>
              <a:ext uri="{FF2B5EF4-FFF2-40B4-BE49-F238E27FC236}">
                <a16:creationId xmlns:a16="http://schemas.microsoft.com/office/drawing/2014/main" id="{757C0B4E-D141-474D-A914-08DD1C95A035}"/>
              </a:ext>
            </a:extLst>
          </p:cNvPr>
          <p:cNvSpPr>
            <a:spLocks noGrp="1"/>
          </p:cNvSpPr>
          <p:nvPr>
            <p:ph type="body" sz="quarter" idx="16"/>
          </p:nvPr>
        </p:nvSpPr>
        <p:spPr/>
        <p:txBody>
          <a:bodyPr/>
          <a:lstStyle/>
          <a:p>
            <a:r>
              <a:rPr lang="en-AU" dirty="0"/>
              <a:t>Source: Centre for Automotive Safety Research</a:t>
            </a:r>
          </a:p>
        </p:txBody>
      </p:sp>
      <p:sp>
        <p:nvSpPr>
          <p:cNvPr id="12" name="Text Placeholder 11">
            <a:extLst>
              <a:ext uri="{FF2B5EF4-FFF2-40B4-BE49-F238E27FC236}">
                <a16:creationId xmlns:a16="http://schemas.microsoft.com/office/drawing/2014/main" id="{BF076E60-3098-4504-8601-5EF08D4FC78D}"/>
              </a:ext>
            </a:extLst>
          </p:cNvPr>
          <p:cNvSpPr>
            <a:spLocks noGrp="1"/>
          </p:cNvSpPr>
          <p:nvPr>
            <p:ph type="body" sz="quarter" idx="17"/>
          </p:nvPr>
        </p:nvSpPr>
        <p:spPr/>
        <p:txBody>
          <a:bodyPr/>
          <a:lstStyle/>
          <a:p>
            <a:r>
              <a:rPr lang="en-AU" dirty="0"/>
              <a:t>Source: Centre for Automotive Safety Research</a:t>
            </a:r>
          </a:p>
        </p:txBody>
      </p:sp>
      <p:sp>
        <p:nvSpPr>
          <p:cNvPr id="3" name="Slide Number Placeholder 2">
            <a:extLst>
              <a:ext uri="{FF2B5EF4-FFF2-40B4-BE49-F238E27FC236}">
                <a16:creationId xmlns:a16="http://schemas.microsoft.com/office/drawing/2014/main" id="{58156F5F-6147-4FE5-9DA7-5B41AA12930A}"/>
              </a:ext>
            </a:extLst>
          </p:cNvPr>
          <p:cNvSpPr>
            <a:spLocks noGrp="1"/>
          </p:cNvSpPr>
          <p:nvPr>
            <p:ph type="sldNum" sz="quarter" idx="11"/>
          </p:nvPr>
        </p:nvSpPr>
        <p:spPr/>
        <p:txBody>
          <a:bodyPr/>
          <a:lstStyle/>
          <a:p>
            <a:fld id="{A9D36E53-D99A-0F41-B3E8-EF235B9A2E23}" type="slidenum">
              <a:rPr lang="en-US" smtClean="0"/>
              <a:pPr/>
              <a:t>5</a:t>
            </a:fld>
            <a:endParaRPr lang="en-US" dirty="0"/>
          </a:p>
        </p:txBody>
      </p:sp>
      <p:pic>
        <p:nvPicPr>
          <p:cNvPr id="23" name="Picture Placeholder 22" descr="A picture containing road, people, group, large&#10;&#10;Description automatically generated">
            <a:extLst>
              <a:ext uri="{FF2B5EF4-FFF2-40B4-BE49-F238E27FC236}">
                <a16:creationId xmlns:a16="http://schemas.microsoft.com/office/drawing/2014/main" id="{B39B085F-A4C5-4B8A-9B3C-DDF05CEEE8CB}"/>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a:stretch/>
        </p:blipFill>
        <p:spPr>
          <a:xfrm>
            <a:off x="628649" y="2976127"/>
            <a:ext cx="2520000" cy="2935174"/>
          </a:xfrm>
        </p:spPr>
      </p:pic>
      <p:pic>
        <p:nvPicPr>
          <p:cNvPr id="27" name="Picture Placeholder 26" descr="A person riding on the back of a bicycle&#10;&#10;Description automatically generated">
            <a:extLst>
              <a:ext uri="{FF2B5EF4-FFF2-40B4-BE49-F238E27FC236}">
                <a16:creationId xmlns:a16="http://schemas.microsoft.com/office/drawing/2014/main" id="{1EA6D2EF-CF36-48A3-B029-EBD46968B5F9}"/>
              </a:ext>
            </a:extLst>
          </p:cNvPr>
          <p:cNvPicPr>
            <a:picLocks noGrp="1" noChangeAspect="1"/>
          </p:cNvPicPr>
          <p:nvPr>
            <p:ph type="pic" sz="quarter" idx="13"/>
          </p:nvPr>
        </p:nvPicPr>
        <p:blipFill>
          <a:blip r:embed="rId8" cstate="screen">
            <a:extLst>
              <a:ext uri="{28A0092B-C50C-407E-A947-70E740481C1C}">
                <a14:useLocalDpi xmlns:a14="http://schemas.microsoft.com/office/drawing/2010/main"/>
              </a:ext>
            </a:extLst>
          </a:blip>
          <a:srcRect/>
          <a:stretch>
            <a:fillRect/>
          </a:stretch>
        </p:blipFill>
        <p:spPr/>
      </p:pic>
      <p:pic>
        <p:nvPicPr>
          <p:cNvPr id="31" name="Picture Placeholder 30" descr="A person riding a motorcycle down a road&#10;&#10;Description automatically generated">
            <a:extLst>
              <a:ext uri="{FF2B5EF4-FFF2-40B4-BE49-F238E27FC236}">
                <a16:creationId xmlns:a16="http://schemas.microsoft.com/office/drawing/2014/main" id="{59AE94C6-ED66-4B27-A576-343B854064C9}"/>
              </a:ext>
            </a:extLst>
          </p:cNvPr>
          <p:cNvPicPr>
            <a:picLocks noGrp="1" noChangeAspect="1"/>
          </p:cNvPicPr>
          <p:nvPr>
            <p:ph type="pic" sz="quarter" idx="14"/>
          </p:nvPr>
        </p:nvPicPr>
        <p:blipFill>
          <a:blip r:embed="rId9" cstate="screen">
            <a:extLst>
              <a:ext uri="{28A0092B-C50C-407E-A947-70E740481C1C}">
                <a14:useLocalDpi xmlns:a14="http://schemas.microsoft.com/office/drawing/2010/main"/>
              </a:ext>
            </a:extLst>
          </a:blip>
          <a:srcRect/>
          <a:stretch>
            <a:fillRect/>
          </a:stretch>
        </p:blipFill>
        <p:spPr/>
      </p:pic>
      <p:sp>
        <p:nvSpPr>
          <p:cNvPr id="13" name="Arrow: Chevron 12">
            <a:extLst>
              <a:ext uri="{FF2B5EF4-FFF2-40B4-BE49-F238E27FC236}">
                <a16:creationId xmlns:a16="http://schemas.microsoft.com/office/drawing/2014/main" id="{72D3CC56-ADBA-4962-B052-888079FE98C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4_SLIDE_05_PARA_A">
            <a:hlinkClick r:id="" action="ppaction://media"/>
            <a:extLst>
              <a:ext uri="{FF2B5EF4-FFF2-40B4-BE49-F238E27FC236}">
                <a16:creationId xmlns:a16="http://schemas.microsoft.com/office/drawing/2014/main" id="{AF62C790-BB99-46FA-8D51-8B18570188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81547" y="0"/>
            <a:ext cx="609600" cy="609600"/>
          </a:xfrm>
          <a:prstGeom prst="rect">
            <a:avLst/>
          </a:prstGeom>
        </p:spPr>
      </p:pic>
      <p:pic>
        <p:nvPicPr>
          <p:cNvPr id="7" name="TAC_MOD3_SNIP4_SLIDE_05_PARA_B">
            <a:hlinkClick r:id="" action="ppaction://media"/>
            <a:extLst>
              <a:ext uri="{FF2B5EF4-FFF2-40B4-BE49-F238E27FC236}">
                <a16:creationId xmlns:a16="http://schemas.microsoft.com/office/drawing/2014/main" id="{5921E651-97C3-4134-A20A-8719CDD2881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381547" y="773472"/>
            <a:ext cx="609600" cy="609600"/>
          </a:xfrm>
          <a:prstGeom prst="rect">
            <a:avLst/>
          </a:prstGeom>
        </p:spPr>
      </p:pic>
    </p:spTree>
    <p:extLst>
      <p:ext uri="{BB962C8B-B14F-4D97-AF65-F5344CB8AC3E}">
        <p14:creationId xmlns:p14="http://schemas.microsoft.com/office/powerpoint/2010/main" val="33942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500"/>
                                        <p:tgtEl>
                                          <p:spTgt spid="1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par>
                                <p:cTn id="29" presetID="10" presetClass="entr" presetSubtype="0" fill="hold" nodeType="withEffect">
                                  <p:stCondLst>
                                    <p:cond delay="20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 presetClass="mediacall" presetSubtype="0" fill="hold" nodeType="withEffect">
                                  <p:stCondLst>
                                    <p:cond delay="1000"/>
                                  </p:stCondLst>
                                  <p:childTnLst>
                                    <p:cmd type="call" cmd="playFrom(0.0)">
                                      <p:cBhvr>
                                        <p:cTn id="33" dur="23683" fill="hold"/>
                                        <p:tgtEl>
                                          <p:spTgt spid="2"/>
                                        </p:tgtEl>
                                      </p:cBhvr>
                                    </p:cmd>
                                  </p:childTnLst>
                                </p:cTn>
                              </p:par>
                            </p:childTnLst>
                          </p:cTn>
                        </p:par>
                        <p:par>
                          <p:cTn id="34" fill="hold">
                            <p:stCondLst>
                              <p:cond delay="24683"/>
                            </p:stCondLst>
                            <p:childTnLst>
                              <p:par>
                                <p:cTn id="35" presetID="3" presetClass="mediacall" presetSubtype="0" fill="hold" nodeType="afterEffect">
                                  <p:stCondLst>
                                    <p:cond delay="500"/>
                                  </p:stCondLst>
                                  <p:childTnLst>
                                    <p:cmd type="call" cmd="stop">
                                      <p:cBhvr>
                                        <p:cTn id="36" dur="1" fill="hold"/>
                                        <p:tgtEl>
                                          <p:spTgt spid="2"/>
                                        </p:tgtEl>
                                      </p:cBhvr>
                                    </p:cmd>
                                  </p:childTnLst>
                                </p:cTn>
                              </p:par>
                              <p:par>
                                <p:cTn id="37" presetID="10" presetClass="entr" presetSubtype="0" fill="hold" grpId="0" nodeType="withEffect">
                                  <p:stCondLst>
                                    <p:cond delay="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 presetClass="mediacall" presetSubtype="0" fill="hold" nodeType="withEffect">
                                  <p:stCondLst>
                                    <p:cond delay="1000"/>
                                  </p:stCondLst>
                                  <p:childTnLst>
                                    <p:cmd type="call" cmd="playFrom(0.0)">
                                      <p:cBhvr>
                                        <p:cTn id="46" dur="16093" fill="hold"/>
                                        <p:tgtEl>
                                          <p:spTgt spid="7"/>
                                        </p:tgtEl>
                                      </p:cBhvr>
                                    </p:cmd>
                                  </p:childTnLst>
                                </p:cTn>
                              </p:par>
                            </p:childTnLst>
                          </p:cTn>
                        </p:par>
                        <p:par>
                          <p:cTn id="47" fill="hold">
                            <p:stCondLst>
                              <p:cond delay="17093"/>
                            </p:stCondLst>
                            <p:childTnLst>
                              <p:par>
                                <p:cTn id="48" presetID="3" presetClass="mediacall" presetSubtype="0" fill="hold" nodeType="afterEffect">
                                  <p:stCondLst>
                                    <p:cond delay="500"/>
                                  </p:stCondLst>
                                  <p:childTnLst>
                                    <p:cmd type="call" cmd="stop">
                                      <p:cBhvr>
                                        <p:cTn id="49" dur="1" fill="hold"/>
                                        <p:tgtEl>
                                          <p:spTgt spid="7"/>
                                        </p:tgtEl>
                                      </p:cBhvr>
                                    </p:cmd>
                                  </p:childTnLst>
                                </p:cTn>
                              </p:par>
                              <p:par>
                                <p:cTn id="50" presetID="10" presetClass="entr" presetSubtype="0" fill="hold" grpId="2" nodeType="withEffect">
                                  <p:stCondLst>
                                    <p:cond delay="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7"/>
                </p:tgtEl>
              </p:cMediaNode>
            </p:audio>
          </p:childTnLst>
        </p:cTn>
      </p:par>
    </p:tnLst>
    <p:bldLst>
      <p:bldP spid="6" grpId="0" uiExpand="1" build="p"/>
      <p:bldP spid="10" grpId="0" build="p"/>
      <p:bldP spid="11" grpId="0" uiExpand="1" build="p"/>
      <p:bldP spid="12" grpId="0" uiExpand="1" build="p"/>
      <p:bldP spid="13" grpId="0" animBg="1"/>
      <p:bldP spid="13" grpId="1" animBg="1"/>
      <p:bldP spid="13"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4634D8E8-48FD-45D1-9753-EC089D2F6B5A}"/>
              </a:ext>
            </a:extLst>
          </p:cNvPr>
          <p:cNvSpPr>
            <a:spLocks noGrp="1"/>
          </p:cNvSpPr>
          <p:nvPr>
            <p:ph idx="1"/>
          </p:nvPr>
        </p:nvSpPr>
        <p:spPr/>
        <p:txBody>
          <a:bodyPr/>
          <a:lstStyle/>
          <a:p>
            <a:pPr marL="285750" indent="-285750">
              <a:buFont typeface="Arial" panose="020B0604020202020204" pitchFamily="34" charset="0"/>
              <a:buChar char="•"/>
            </a:pPr>
            <a:r>
              <a:rPr lang="en-AU" dirty="0"/>
              <a:t>Fragility</a:t>
            </a:r>
          </a:p>
          <a:p>
            <a:pPr marL="285750" indent="-285750">
              <a:buFont typeface="Arial" panose="020B0604020202020204" pitchFamily="34" charset="0"/>
              <a:buChar char="•"/>
            </a:pPr>
            <a:r>
              <a:rPr lang="en-AU" dirty="0"/>
              <a:t>Speed</a:t>
            </a:r>
          </a:p>
          <a:p>
            <a:pPr marL="285750" indent="-285750">
              <a:buFont typeface="Arial" panose="020B0604020202020204" pitchFamily="34" charset="0"/>
              <a:buChar char="•"/>
            </a:pPr>
            <a:r>
              <a:rPr lang="en-AU" dirty="0"/>
              <a:t>Mass inequality</a:t>
            </a:r>
          </a:p>
        </p:txBody>
      </p:sp>
      <p:sp>
        <p:nvSpPr>
          <p:cNvPr id="16" name="Title 15">
            <a:extLst>
              <a:ext uri="{FF2B5EF4-FFF2-40B4-BE49-F238E27FC236}">
                <a16:creationId xmlns:a16="http://schemas.microsoft.com/office/drawing/2014/main" id="{7EBB59CE-6F6D-47B3-9FD4-7E2E1EB78C53}"/>
              </a:ext>
            </a:extLst>
          </p:cNvPr>
          <p:cNvSpPr>
            <a:spLocks noGrp="1"/>
          </p:cNvSpPr>
          <p:nvPr>
            <p:ph type="title"/>
          </p:nvPr>
        </p:nvSpPr>
        <p:spPr/>
        <p:txBody>
          <a:bodyPr/>
          <a:lstStyle/>
          <a:p>
            <a:r>
              <a:rPr lang="en-AU" dirty="0"/>
              <a:t>Mechanisms of harm</a:t>
            </a:r>
          </a:p>
        </p:txBody>
      </p:sp>
      <p:sp>
        <p:nvSpPr>
          <p:cNvPr id="4" name="Footer Placeholder 3">
            <a:extLst>
              <a:ext uri="{FF2B5EF4-FFF2-40B4-BE49-F238E27FC236}">
                <a16:creationId xmlns:a16="http://schemas.microsoft.com/office/drawing/2014/main" id="{811F5289-750C-4984-97EB-4639746A5671}"/>
              </a:ext>
            </a:extLst>
          </p:cNvPr>
          <p:cNvSpPr>
            <a:spLocks noGrp="1"/>
          </p:cNvSpPr>
          <p:nvPr>
            <p:ph type="ftr" sz="quarter" idx="10"/>
          </p:nvPr>
        </p:nvSpPr>
        <p:spPr/>
        <p:txBody>
          <a:bodyPr/>
          <a:lstStyle/>
          <a:p>
            <a:r>
              <a:rPr lang="en-US"/>
              <a:t>Module 3, Snippet 4</a:t>
            </a:r>
            <a:endParaRPr lang="en-US" dirty="0"/>
          </a:p>
        </p:txBody>
      </p:sp>
      <p:sp>
        <p:nvSpPr>
          <p:cNvPr id="2" name="Picture Placeholder 1">
            <a:extLst>
              <a:ext uri="{FF2B5EF4-FFF2-40B4-BE49-F238E27FC236}">
                <a16:creationId xmlns:a16="http://schemas.microsoft.com/office/drawing/2014/main" id="{69F01399-ED34-4A56-A759-6419E2EC263A}"/>
              </a:ext>
            </a:extLst>
          </p:cNvPr>
          <p:cNvSpPr>
            <a:spLocks noGrp="1"/>
          </p:cNvSpPr>
          <p:nvPr>
            <p:ph type="pic" sz="quarter" idx="12"/>
          </p:nvPr>
        </p:nvSpPr>
        <p:spPr>
          <a:solidFill>
            <a:srgbClr val="01A0DF">
              <a:alpha val="33000"/>
            </a:srgbClr>
          </a:solidFill>
        </p:spPr>
      </p:sp>
      <p:pic>
        <p:nvPicPr>
          <p:cNvPr id="6" name="Picture Placeholder 5" descr="A close up of a clock&#10;&#10;Description automatically generated">
            <a:extLst>
              <a:ext uri="{FF2B5EF4-FFF2-40B4-BE49-F238E27FC236}">
                <a16:creationId xmlns:a16="http://schemas.microsoft.com/office/drawing/2014/main" id="{2C47DB11-E70D-4BB4-ABD9-FFC6ED36E0A7}"/>
              </a:ext>
            </a:extLst>
          </p:cNvPr>
          <p:cNvPicPr>
            <a:picLocks noGrp="1" noChangeAspect="1"/>
          </p:cNvPicPr>
          <p:nvPr>
            <p:ph type="pic" sz="quarter" idx="13"/>
          </p:nvPr>
        </p:nvPicPr>
        <p:blipFill>
          <a:blip r:embed="rId11" cstate="screen">
            <a:extLst>
              <a:ext uri="{28A0092B-C50C-407E-A947-70E740481C1C}">
                <a14:useLocalDpi xmlns:a14="http://schemas.microsoft.com/office/drawing/2010/main"/>
              </a:ext>
            </a:extLst>
          </a:blip>
          <a:srcRect/>
          <a:stretch>
            <a:fillRect/>
          </a:stretch>
        </p:blipFill>
        <p:spPr/>
      </p:pic>
      <p:sp>
        <p:nvSpPr>
          <p:cNvPr id="21" name="Text Placeholder 20">
            <a:extLst>
              <a:ext uri="{FF2B5EF4-FFF2-40B4-BE49-F238E27FC236}">
                <a16:creationId xmlns:a16="http://schemas.microsoft.com/office/drawing/2014/main" id="{8127445F-845C-4C1E-9439-D26E16501905}"/>
              </a:ext>
            </a:extLst>
          </p:cNvPr>
          <p:cNvSpPr>
            <a:spLocks noGrp="1"/>
          </p:cNvSpPr>
          <p:nvPr>
            <p:ph type="body" sz="quarter" idx="15"/>
          </p:nvPr>
        </p:nvSpPr>
        <p:spPr/>
        <p:txBody>
          <a:bodyPr/>
          <a:lstStyle/>
          <a:p>
            <a:r>
              <a:rPr lang="en-AU" dirty="0"/>
              <a:t>Source: Centre for Automotive Safety Research</a:t>
            </a:r>
          </a:p>
          <a:p>
            <a:endParaRPr lang="en-AU" dirty="0"/>
          </a:p>
        </p:txBody>
      </p:sp>
      <p:sp>
        <p:nvSpPr>
          <p:cNvPr id="22" name="Text Placeholder 21">
            <a:extLst>
              <a:ext uri="{FF2B5EF4-FFF2-40B4-BE49-F238E27FC236}">
                <a16:creationId xmlns:a16="http://schemas.microsoft.com/office/drawing/2014/main" id="{6AC98BF4-0A7E-499D-9F53-AA8D973AD4E9}"/>
              </a:ext>
            </a:extLst>
          </p:cNvPr>
          <p:cNvSpPr>
            <a:spLocks noGrp="1"/>
          </p:cNvSpPr>
          <p:nvPr>
            <p:ph type="body" sz="quarter" idx="16"/>
          </p:nvPr>
        </p:nvSpPr>
        <p:spPr/>
        <p:txBody>
          <a:bodyPr/>
          <a:lstStyle/>
          <a:p>
            <a:r>
              <a:rPr lang="en-AU" dirty="0"/>
              <a:t>Source: iStock.com (</a:t>
            </a:r>
            <a:r>
              <a:rPr lang="en-AU" dirty="0" err="1"/>
              <a:t>sndr</a:t>
            </a:r>
            <a:r>
              <a:rPr lang="en-AU" dirty="0"/>
              <a:t>)</a:t>
            </a:r>
          </a:p>
        </p:txBody>
      </p:sp>
      <p:sp>
        <p:nvSpPr>
          <p:cNvPr id="23" name="Text Placeholder 22">
            <a:extLst>
              <a:ext uri="{FF2B5EF4-FFF2-40B4-BE49-F238E27FC236}">
                <a16:creationId xmlns:a16="http://schemas.microsoft.com/office/drawing/2014/main" id="{278F2F69-E230-49A7-8DA3-6657D0EB8CCA}"/>
              </a:ext>
            </a:extLst>
          </p:cNvPr>
          <p:cNvSpPr>
            <a:spLocks noGrp="1"/>
          </p:cNvSpPr>
          <p:nvPr>
            <p:ph type="body" sz="quarter" idx="17"/>
          </p:nvPr>
        </p:nvSpPr>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7C179FF4-690F-4F62-B030-05CEF06A6925}"/>
              </a:ext>
            </a:extLst>
          </p:cNvPr>
          <p:cNvSpPr>
            <a:spLocks noGrp="1"/>
          </p:cNvSpPr>
          <p:nvPr>
            <p:ph type="sldNum" sz="quarter" idx="11"/>
          </p:nvPr>
        </p:nvSpPr>
        <p:spPr/>
        <p:txBody>
          <a:bodyPr/>
          <a:lstStyle/>
          <a:p>
            <a:fld id="{A9D36E53-D99A-0F41-B3E8-EF235B9A2E23}" type="slidenum">
              <a:rPr lang="en-US" smtClean="0"/>
              <a:pPr/>
              <a:t>6</a:t>
            </a:fld>
            <a:endParaRPr lang="en-US" dirty="0"/>
          </a:p>
        </p:txBody>
      </p:sp>
      <p:grpSp>
        <p:nvGrpSpPr>
          <p:cNvPr id="12" name="Group 4">
            <a:extLst>
              <a:ext uri="{FF2B5EF4-FFF2-40B4-BE49-F238E27FC236}">
                <a16:creationId xmlns:a16="http://schemas.microsoft.com/office/drawing/2014/main" id="{C56F9B77-2F33-414D-9B0A-81C88FA8EEB9}"/>
              </a:ext>
            </a:extLst>
          </p:cNvPr>
          <p:cNvGrpSpPr>
            <a:grpSpLocks noChangeAspect="1"/>
          </p:cNvGrpSpPr>
          <p:nvPr/>
        </p:nvGrpSpPr>
        <p:grpSpPr bwMode="auto">
          <a:xfrm>
            <a:off x="1361140" y="3196895"/>
            <a:ext cx="1050314" cy="2438746"/>
            <a:chOff x="111488088" y="106848697"/>
            <a:chExt cx="1768897" cy="4101586"/>
          </a:xfrm>
          <a:effectLst>
            <a:glow rad="50800">
              <a:schemeClr val="accent3">
                <a:satMod val="175000"/>
                <a:alpha val="40000"/>
              </a:schemeClr>
            </a:glow>
            <a:outerShdw blurRad="127000" dir="18900000" sy="23000" kx="-1200000" algn="bl" rotWithShape="0">
              <a:schemeClr val="tx1">
                <a:alpha val="60000"/>
              </a:schemeClr>
            </a:outerShdw>
          </a:effectLst>
        </p:grpSpPr>
        <p:sp>
          <p:nvSpPr>
            <p:cNvPr id="13" name="Freeform 5">
              <a:extLst>
                <a:ext uri="{FF2B5EF4-FFF2-40B4-BE49-F238E27FC236}">
                  <a16:creationId xmlns:a16="http://schemas.microsoft.com/office/drawing/2014/main" id="{C8735FD5-FA0D-4D6F-9209-D533AE78B0B8}"/>
                </a:ext>
              </a:extLst>
            </p:cNvPr>
            <p:cNvSpPr>
              <a:spLocks noChangeAspect="1"/>
            </p:cNvSpPr>
            <p:nvPr/>
          </p:nvSpPr>
          <p:spPr bwMode="auto">
            <a:xfrm>
              <a:off x="111496016" y="106848697"/>
              <a:ext cx="1760969" cy="4101586"/>
            </a:xfrm>
            <a:custGeom>
              <a:avLst/>
              <a:gdLst>
                <a:gd name="T0" fmla="*/ 681836 w 1760969"/>
                <a:gd name="T1" fmla="*/ 67391 h 4101586"/>
                <a:gd name="T2" fmla="*/ 779619 w 1760969"/>
                <a:gd name="T3" fmla="*/ 9250 h 4101586"/>
                <a:gd name="T4" fmla="*/ 893258 w 1760969"/>
                <a:gd name="T5" fmla="*/ 3964 h 4101586"/>
                <a:gd name="T6" fmla="*/ 1035968 w 1760969"/>
                <a:gd name="T7" fmla="*/ 99104 h 4101586"/>
                <a:gd name="T8" fmla="*/ 1080895 w 1760969"/>
                <a:gd name="T9" fmla="*/ 286741 h 4101586"/>
                <a:gd name="T10" fmla="*/ 1067681 w 1760969"/>
                <a:gd name="T11" fmla="*/ 545733 h 4101586"/>
                <a:gd name="T12" fmla="*/ 1199820 w 1760969"/>
                <a:gd name="T13" fmla="*/ 648801 h 4101586"/>
                <a:gd name="T14" fmla="*/ 1345172 w 1760969"/>
                <a:gd name="T15" fmla="*/ 730727 h 4101586"/>
                <a:gd name="T16" fmla="*/ 1445598 w 1760969"/>
                <a:gd name="T17" fmla="*/ 928935 h 4101586"/>
                <a:gd name="T18" fmla="*/ 1548666 w 1760969"/>
                <a:gd name="T19" fmla="*/ 1267211 h 4101586"/>
                <a:gd name="T20" fmla="*/ 1641163 w 1760969"/>
                <a:gd name="T21" fmla="*/ 1539416 h 4101586"/>
                <a:gd name="T22" fmla="*/ 1715161 w 1760969"/>
                <a:gd name="T23" fmla="*/ 1946404 h 4101586"/>
                <a:gd name="T24" fmla="*/ 1757445 w 1760969"/>
                <a:gd name="T25" fmla="*/ 2266179 h 4101586"/>
                <a:gd name="T26" fmla="*/ 1691376 w 1760969"/>
                <a:gd name="T27" fmla="*/ 2358676 h 4101586"/>
                <a:gd name="T28" fmla="*/ 1633235 w 1760969"/>
                <a:gd name="T29" fmla="*/ 2393032 h 4101586"/>
                <a:gd name="T30" fmla="*/ 1604164 w 1760969"/>
                <a:gd name="T31" fmla="*/ 2348105 h 4101586"/>
                <a:gd name="T32" fmla="*/ 1609450 w 1760969"/>
                <a:gd name="T33" fmla="*/ 2168397 h 4101586"/>
                <a:gd name="T34" fmla="*/ 1575094 w 1760969"/>
                <a:gd name="T35" fmla="*/ 2197467 h 4101586"/>
                <a:gd name="T36" fmla="*/ 1532809 w 1760969"/>
                <a:gd name="T37" fmla="*/ 2266179 h 4101586"/>
                <a:gd name="T38" fmla="*/ 1569808 w 1760969"/>
                <a:gd name="T39" fmla="*/ 2015116 h 4101586"/>
                <a:gd name="T40" fmla="*/ 1577737 w 1760969"/>
                <a:gd name="T41" fmla="*/ 1838050 h 4101586"/>
                <a:gd name="T42" fmla="*/ 1435027 w 1760969"/>
                <a:gd name="T43" fmla="*/ 1584343 h 4101586"/>
                <a:gd name="T44" fmla="*/ 1427098 w 1760969"/>
                <a:gd name="T45" fmla="*/ 1452205 h 4101586"/>
                <a:gd name="T46" fmla="*/ 1321387 w 1760969"/>
                <a:gd name="T47" fmla="*/ 1240783 h 4101586"/>
                <a:gd name="T48" fmla="*/ 1260604 w 1760969"/>
                <a:gd name="T49" fmla="*/ 1203784 h 4101586"/>
                <a:gd name="T50" fmla="*/ 1164027 w 1760969"/>
                <a:gd name="T51" fmla="*/ 1502417 h 4101586"/>
                <a:gd name="T52" fmla="*/ 1194534 w 1760969"/>
                <a:gd name="T53" fmla="*/ 1845978 h 4101586"/>
                <a:gd name="T54" fmla="*/ 1191892 w 1760969"/>
                <a:gd name="T55" fmla="*/ 2504029 h 4101586"/>
                <a:gd name="T56" fmla="*/ 1263246 w 1760969"/>
                <a:gd name="T57" fmla="*/ 2963872 h 4101586"/>
                <a:gd name="T58" fmla="*/ 1231533 w 1760969"/>
                <a:gd name="T59" fmla="*/ 3407858 h 4101586"/>
                <a:gd name="T60" fmla="*/ 1244747 w 1760969"/>
                <a:gd name="T61" fmla="*/ 3888843 h 4101586"/>
                <a:gd name="T62" fmla="*/ 1228890 w 1760969"/>
                <a:gd name="T63" fmla="*/ 3994554 h 4101586"/>
                <a:gd name="T64" fmla="*/ 1065038 w 1760969"/>
                <a:gd name="T65" fmla="*/ 4087051 h 4101586"/>
                <a:gd name="T66" fmla="*/ 853616 w 1760969"/>
                <a:gd name="T67" fmla="*/ 4079123 h 4101586"/>
                <a:gd name="T68" fmla="*/ 1001612 w 1760969"/>
                <a:gd name="T69" fmla="*/ 3925842 h 4101586"/>
                <a:gd name="T70" fmla="*/ 1088823 w 1760969"/>
                <a:gd name="T71" fmla="*/ 3732919 h 4101586"/>
                <a:gd name="T72" fmla="*/ 1035968 w 1760969"/>
                <a:gd name="T73" fmla="*/ 3220221 h 4101586"/>
                <a:gd name="T74" fmla="*/ 961970 w 1760969"/>
                <a:gd name="T75" fmla="*/ 2932158 h 4101586"/>
                <a:gd name="T76" fmla="*/ 938185 w 1760969"/>
                <a:gd name="T77" fmla="*/ 2813234 h 4101586"/>
                <a:gd name="T78" fmla="*/ 843045 w 1760969"/>
                <a:gd name="T79" fmla="*/ 2485530 h 4101586"/>
                <a:gd name="T80" fmla="*/ 813975 w 1760969"/>
                <a:gd name="T81" fmla="*/ 2662595 h 4101586"/>
                <a:gd name="T82" fmla="*/ 803404 w 1760969"/>
                <a:gd name="T83" fmla="*/ 2879303 h 4101586"/>
                <a:gd name="T84" fmla="*/ 795475 w 1760969"/>
                <a:gd name="T85" fmla="*/ 3291576 h 4101586"/>
                <a:gd name="T86" fmla="*/ 769048 w 1760969"/>
                <a:gd name="T87" fmla="*/ 3817488 h 4101586"/>
                <a:gd name="T88" fmla="*/ 697693 w 1760969"/>
                <a:gd name="T89" fmla="*/ 3949627 h 4101586"/>
                <a:gd name="T90" fmla="*/ 507413 w 1760969"/>
                <a:gd name="T91" fmla="*/ 3983983 h 4101586"/>
                <a:gd name="T92" fmla="*/ 311848 w 1760969"/>
                <a:gd name="T93" fmla="*/ 4002482 h 4101586"/>
                <a:gd name="T94" fmla="*/ 391131 w 1760969"/>
                <a:gd name="T95" fmla="*/ 3912628 h 4101586"/>
                <a:gd name="T96" fmla="*/ 586696 w 1760969"/>
                <a:gd name="T97" fmla="*/ 3738205 h 4101586"/>
                <a:gd name="T98" fmla="*/ 544412 w 1760969"/>
                <a:gd name="T99" fmla="*/ 3140938 h 4101586"/>
                <a:gd name="T100" fmla="*/ 515341 w 1760969"/>
                <a:gd name="T101" fmla="*/ 2876660 h 4101586"/>
                <a:gd name="T102" fmla="*/ 504770 w 1760969"/>
                <a:gd name="T103" fmla="*/ 2517243 h 4101586"/>
                <a:gd name="T104" fmla="*/ 539126 w 1760969"/>
                <a:gd name="T105" fmla="*/ 1914690 h 4101586"/>
                <a:gd name="T106" fmla="*/ 562911 w 1760969"/>
                <a:gd name="T107" fmla="*/ 1679483 h 4101586"/>
                <a:gd name="T108" fmla="*/ 573482 w 1760969"/>
                <a:gd name="T109" fmla="*/ 1401992 h 4101586"/>
                <a:gd name="T110" fmla="*/ 385845 w 1760969"/>
                <a:gd name="T111" fmla="*/ 1705911 h 4101586"/>
                <a:gd name="T112" fmla="*/ 161209 w 1760969"/>
                <a:gd name="T113" fmla="*/ 1972831 h 4101586"/>
                <a:gd name="T114" fmla="*/ 121568 w 1760969"/>
                <a:gd name="T115" fmla="*/ 2168397 h 4101586"/>
                <a:gd name="T116" fmla="*/ 147996 w 1760969"/>
                <a:gd name="T117" fmla="*/ 2292607 h 4101586"/>
                <a:gd name="T118" fmla="*/ 113639 w 1760969"/>
                <a:gd name="T119" fmla="*/ 2308464 h 4101586"/>
                <a:gd name="T120" fmla="*/ 71355 w 1760969"/>
                <a:gd name="T121" fmla="*/ 2300535 h 4101586"/>
                <a:gd name="T122" fmla="*/ 58141 w 1760969"/>
                <a:gd name="T123" fmla="*/ 2348105 h 4101586"/>
                <a:gd name="T124" fmla="*/ 7929 w 1760969"/>
                <a:gd name="T125" fmla="*/ 2350748 h 410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0969" h="4101586">
                  <a:moveTo>
                    <a:pt x="644837" y="159888"/>
                  </a:moveTo>
                  <a:cubicBezTo>
                    <a:pt x="645718" y="145132"/>
                    <a:pt x="646599" y="130377"/>
                    <a:pt x="652766" y="114961"/>
                  </a:cubicBezTo>
                  <a:cubicBezTo>
                    <a:pt x="658933" y="99545"/>
                    <a:pt x="670384" y="80605"/>
                    <a:pt x="681836" y="67391"/>
                  </a:cubicBezTo>
                  <a:cubicBezTo>
                    <a:pt x="693288" y="54177"/>
                    <a:pt x="711347" y="43606"/>
                    <a:pt x="721478" y="35678"/>
                  </a:cubicBezTo>
                  <a:cubicBezTo>
                    <a:pt x="731609" y="27750"/>
                    <a:pt x="732930" y="24226"/>
                    <a:pt x="742620" y="19821"/>
                  </a:cubicBezTo>
                  <a:cubicBezTo>
                    <a:pt x="752310" y="15416"/>
                    <a:pt x="767286" y="12333"/>
                    <a:pt x="779619" y="9250"/>
                  </a:cubicBezTo>
                  <a:cubicBezTo>
                    <a:pt x="791952" y="6167"/>
                    <a:pt x="804285" y="2642"/>
                    <a:pt x="816618" y="1321"/>
                  </a:cubicBezTo>
                  <a:cubicBezTo>
                    <a:pt x="828951" y="0"/>
                    <a:pt x="840843" y="881"/>
                    <a:pt x="853616" y="1321"/>
                  </a:cubicBezTo>
                  <a:cubicBezTo>
                    <a:pt x="866389" y="1761"/>
                    <a:pt x="878282" y="881"/>
                    <a:pt x="893258" y="3964"/>
                  </a:cubicBezTo>
                  <a:cubicBezTo>
                    <a:pt x="908234" y="7047"/>
                    <a:pt x="926734" y="11452"/>
                    <a:pt x="943471" y="19821"/>
                  </a:cubicBezTo>
                  <a:cubicBezTo>
                    <a:pt x="960208" y="28190"/>
                    <a:pt x="978267" y="40963"/>
                    <a:pt x="993683" y="54177"/>
                  </a:cubicBezTo>
                  <a:cubicBezTo>
                    <a:pt x="1009099" y="67391"/>
                    <a:pt x="1023195" y="78402"/>
                    <a:pt x="1035968" y="99104"/>
                  </a:cubicBezTo>
                  <a:cubicBezTo>
                    <a:pt x="1048741" y="119806"/>
                    <a:pt x="1061515" y="155923"/>
                    <a:pt x="1070324" y="178387"/>
                  </a:cubicBezTo>
                  <a:cubicBezTo>
                    <a:pt x="1079133" y="200851"/>
                    <a:pt x="1087061" y="215827"/>
                    <a:pt x="1088823" y="233886"/>
                  </a:cubicBezTo>
                  <a:cubicBezTo>
                    <a:pt x="1090585" y="251945"/>
                    <a:pt x="1085740" y="264718"/>
                    <a:pt x="1080895" y="286741"/>
                  </a:cubicBezTo>
                  <a:cubicBezTo>
                    <a:pt x="1076050" y="308764"/>
                    <a:pt x="1064158" y="338275"/>
                    <a:pt x="1059753" y="366024"/>
                  </a:cubicBezTo>
                  <a:cubicBezTo>
                    <a:pt x="1055348" y="393773"/>
                    <a:pt x="1053146" y="423285"/>
                    <a:pt x="1054467" y="453236"/>
                  </a:cubicBezTo>
                  <a:cubicBezTo>
                    <a:pt x="1055788" y="483187"/>
                    <a:pt x="1061074" y="521948"/>
                    <a:pt x="1067681" y="545733"/>
                  </a:cubicBezTo>
                  <a:cubicBezTo>
                    <a:pt x="1074288" y="569518"/>
                    <a:pt x="1081776" y="582732"/>
                    <a:pt x="1094109" y="595946"/>
                  </a:cubicBezTo>
                  <a:cubicBezTo>
                    <a:pt x="1106442" y="609160"/>
                    <a:pt x="1124061" y="616207"/>
                    <a:pt x="1141679" y="625016"/>
                  </a:cubicBezTo>
                  <a:cubicBezTo>
                    <a:pt x="1159297" y="633825"/>
                    <a:pt x="1180440" y="639551"/>
                    <a:pt x="1199820" y="648801"/>
                  </a:cubicBezTo>
                  <a:cubicBezTo>
                    <a:pt x="1219200" y="658051"/>
                    <a:pt x="1241664" y="669944"/>
                    <a:pt x="1257961" y="680515"/>
                  </a:cubicBezTo>
                  <a:cubicBezTo>
                    <a:pt x="1274258" y="691086"/>
                    <a:pt x="1283067" y="703859"/>
                    <a:pt x="1297602" y="712228"/>
                  </a:cubicBezTo>
                  <a:cubicBezTo>
                    <a:pt x="1312137" y="720597"/>
                    <a:pt x="1331518" y="721037"/>
                    <a:pt x="1345172" y="730727"/>
                  </a:cubicBezTo>
                  <a:cubicBezTo>
                    <a:pt x="1358826" y="740417"/>
                    <a:pt x="1366756" y="751870"/>
                    <a:pt x="1379529" y="770369"/>
                  </a:cubicBezTo>
                  <a:cubicBezTo>
                    <a:pt x="1392302" y="788868"/>
                    <a:pt x="1410802" y="815296"/>
                    <a:pt x="1421813" y="841724"/>
                  </a:cubicBezTo>
                  <a:cubicBezTo>
                    <a:pt x="1432824" y="868152"/>
                    <a:pt x="1441193" y="902067"/>
                    <a:pt x="1445598" y="928935"/>
                  </a:cubicBezTo>
                  <a:cubicBezTo>
                    <a:pt x="1450003" y="955803"/>
                    <a:pt x="1440753" y="970339"/>
                    <a:pt x="1448241" y="1002933"/>
                  </a:cubicBezTo>
                  <a:cubicBezTo>
                    <a:pt x="1455729" y="1035527"/>
                    <a:pt x="1473787" y="1080455"/>
                    <a:pt x="1490525" y="1124501"/>
                  </a:cubicBezTo>
                  <a:cubicBezTo>
                    <a:pt x="1507263" y="1168547"/>
                    <a:pt x="1534571" y="1232855"/>
                    <a:pt x="1548666" y="1267211"/>
                  </a:cubicBezTo>
                  <a:cubicBezTo>
                    <a:pt x="1562761" y="1301567"/>
                    <a:pt x="1564523" y="1303328"/>
                    <a:pt x="1575094" y="1330637"/>
                  </a:cubicBezTo>
                  <a:cubicBezTo>
                    <a:pt x="1585665" y="1357946"/>
                    <a:pt x="1601082" y="1396267"/>
                    <a:pt x="1612093" y="1431063"/>
                  </a:cubicBezTo>
                  <a:cubicBezTo>
                    <a:pt x="1623104" y="1465859"/>
                    <a:pt x="1631033" y="1496251"/>
                    <a:pt x="1641163" y="1539416"/>
                  </a:cubicBezTo>
                  <a:cubicBezTo>
                    <a:pt x="1651293" y="1582581"/>
                    <a:pt x="1664067" y="1641603"/>
                    <a:pt x="1672876" y="1690054"/>
                  </a:cubicBezTo>
                  <a:cubicBezTo>
                    <a:pt x="1681685" y="1738505"/>
                    <a:pt x="1686972" y="1787396"/>
                    <a:pt x="1694019" y="1830121"/>
                  </a:cubicBezTo>
                  <a:cubicBezTo>
                    <a:pt x="1701066" y="1872846"/>
                    <a:pt x="1705471" y="1901036"/>
                    <a:pt x="1715161" y="1946404"/>
                  </a:cubicBezTo>
                  <a:cubicBezTo>
                    <a:pt x="1724851" y="1991772"/>
                    <a:pt x="1744672" y="2056519"/>
                    <a:pt x="1752160" y="2102327"/>
                  </a:cubicBezTo>
                  <a:cubicBezTo>
                    <a:pt x="1759648" y="2148135"/>
                    <a:pt x="1759207" y="2193943"/>
                    <a:pt x="1760088" y="2221252"/>
                  </a:cubicBezTo>
                  <a:cubicBezTo>
                    <a:pt x="1760969" y="2248561"/>
                    <a:pt x="1760528" y="2256489"/>
                    <a:pt x="1757445" y="2266179"/>
                  </a:cubicBezTo>
                  <a:cubicBezTo>
                    <a:pt x="1754362" y="2275869"/>
                    <a:pt x="1748636" y="2270143"/>
                    <a:pt x="1741589" y="2279393"/>
                  </a:cubicBezTo>
                  <a:cubicBezTo>
                    <a:pt x="1734542" y="2288643"/>
                    <a:pt x="1723530" y="2308464"/>
                    <a:pt x="1715161" y="2321678"/>
                  </a:cubicBezTo>
                  <a:cubicBezTo>
                    <a:pt x="1706792" y="2334892"/>
                    <a:pt x="1699304" y="2349867"/>
                    <a:pt x="1691376" y="2358676"/>
                  </a:cubicBezTo>
                  <a:cubicBezTo>
                    <a:pt x="1683448" y="2367485"/>
                    <a:pt x="1673757" y="2367045"/>
                    <a:pt x="1667591" y="2374533"/>
                  </a:cubicBezTo>
                  <a:cubicBezTo>
                    <a:pt x="1661425" y="2382021"/>
                    <a:pt x="1660103" y="2400521"/>
                    <a:pt x="1654377" y="2403604"/>
                  </a:cubicBezTo>
                  <a:cubicBezTo>
                    <a:pt x="1648651" y="2406687"/>
                    <a:pt x="1639401" y="2396996"/>
                    <a:pt x="1633235" y="2393032"/>
                  </a:cubicBezTo>
                  <a:cubicBezTo>
                    <a:pt x="1627069" y="2389068"/>
                    <a:pt x="1623104" y="2384223"/>
                    <a:pt x="1617378" y="2379819"/>
                  </a:cubicBezTo>
                  <a:cubicBezTo>
                    <a:pt x="1611652" y="2375415"/>
                    <a:pt x="1601081" y="2371891"/>
                    <a:pt x="1598879" y="2366605"/>
                  </a:cubicBezTo>
                  <a:cubicBezTo>
                    <a:pt x="1596677" y="2361319"/>
                    <a:pt x="1601962" y="2360878"/>
                    <a:pt x="1604164" y="2348105"/>
                  </a:cubicBezTo>
                  <a:cubicBezTo>
                    <a:pt x="1606366" y="2335332"/>
                    <a:pt x="1610331" y="2313309"/>
                    <a:pt x="1612093" y="2289964"/>
                  </a:cubicBezTo>
                  <a:cubicBezTo>
                    <a:pt x="1613855" y="2266619"/>
                    <a:pt x="1615175" y="2228299"/>
                    <a:pt x="1614735" y="2208038"/>
                  </a:cubicBezTo>
                  <a:cubicBezTo>
                    <a:pt x="1614295" y="2187777"/>
                    <a:pt x="1613854" y="2177206"/>
                    <a:pt x="1609450" y="2168397"/>
                  </a:cubicBezTo>
                  <a:cubicBezTo>
                    <a:pt x="1605046" y="2159588"/>
                    <a:pt x="1593153" y="2153421"/>
                    <a:pt x="1588308" y="2155183"/>
                  </a:cubicBezTo>
                  <a:cubicBezTo>
                    <a:pt x="1583463" y="2156945"/>
                    <a:pt x="1582581" y="2171921"/>
                    <a:pt x="1580379" y="2178968"/>
                  </a:cubicBezTo>
                  <a:cubicBezTo>
                    <a:pt x="1578177" y="2186015"/>
                    <a:pt x="1578177" y="2182932"/>
                    <a:pt x="1575094" y="2197467"/>
                  </a:cubicBezTo>
                  <a:cubicBezTo>
                    <a:pt x="1572011" y="2212002"/>
                    <a:pt x="1566725" y="2252084"/>
                    <a:pt x="1561880" y="2266179"/>
                  </a:cubicBezTo>
                  <a:cubicBezTo>
                    <a:pt x="1557035" y="2280274"/>
                    <a:pt x="1550868" y="2282036"/>
                    <a:pt x="1546023" y="2282036"/>
                  </a:cubicBezTo>
                  <a:cubicBezTo>
                    <a:pt x="1541178" y="2282036"/>
                    <a:pt x="1535011" y="2278071"/>
                    <a:pt x="1532809" y="2266179"/>
                  </a:cubicBezTo>
                  <a:cubicBezTo>
                    <a:pt x="1530607" y="2254287"/>
                    <a:pt x="1530607" y="2236228"/>
                    <a:pt x="1532809" y="2210681"/>
                  </a:cubicBezTo>
                  <a:cubicBezTo>
                    <a:pt x="1535011" y="2185134"/>
                    <a:pt x="1539856" y="2145492"/>
                    <a:pt x="1546023" y="2112898"/>
                  </a:cubicBezTo>
                  <a:cubicBezTo>
                    <a:pt x="1552190" y="2080304"/>
                    <a:pt x="1563642" y="2040663"/>
                    <a:pt x="1569808" y="2015116"/>
                  </a:cubicBezTo>
                  <a:cubicBezTo>
                    <a:pt x="1575974" y="1989569"/>
                    <a:pt x="1579058" y="1977236"/>
                    <a:pt x="1583022" y="1959617"/>
                  </a:cubicBezTo>
                  <a:cubicBezTo>
                    <a:pt x="1586986" y="1941998"/>
                    <a:pt x="1594474" y="1929666"/>
                    <a:pt x="1593593" y="1909405"/>
                  </a:cubicBezTo>
                  <a:cubicBezTo>
                    <a:pt x="1592712" y="1889144"/>
                    <a:pt x="1589630" y="1864918"/>
                    <a:pt x="1577737" y="1838050"/>
                  </a:cubicBezTo>
                  <a:cubicBezTo>
                    <a:pt x="1565844" y="1811182"/>
                    <a:pt x="1540297" y="1779468"/>
                    <a:pt x="1522238" y="1748195"/>
                  </a:cubicBezTo>
                  <a:cubicBezTo>
                    <a:pt x="1504179" y="1716922"/>
                    <a:pt x="1483918" y="1677722"/>
                    <a:pt x="1469383" y="1650413"/>
                  </a:cubicBezTo>
                  <a:cubicBezTo>
                    <a:pt x="1454848" y="1623104"/>
                    <a:pt x="1442074" y="1603283"/>
                    <a:pt x="1435027" y="1584343"/>
                  </a:cubicBezTo>
                  <a:cubicBezTo>
                    <a:pt x="1427980" y="1565403"/>
                    <a:pt x="1426658" y="1552630"/>
                    <a:pt x="1427098" y="1536774"/>
                  </a:cubicBezTo>
                  <a:cubicBezTo>
                    <a:pt x="1427538" y="1520918"/>
                    <a:pt x="1437670" y="1503299"/>
                    <a:pt x="1437670" y="1489204"/>
                  </a:cubicBezTo>
                  <a:cubicBezTo>
                    <a:pt x="1437670" y="1475109"/>
                    <a:pt x="1431943" y="1461895"/>
                    <a:pt x="1427098" y="1452205"/>
                  </a:cubicBezTo>
                  <a:cubicBezTo>
                    <a:pt x="1422253" y="1442515"/>
                    <a:pt x="1419170" y="1450443"/>
                    <a:pt x="1408599" y="1431063"/>
                  </a:cubicBezTo>
                  <a:cubicBezTo>
                    <a:pt x="1398028" y="1411683"/>
                    <a:pt x="1378207" y="1367636"/>
                    <a:pt x="1363672" y="1335923"/>
                  </a:cubicBezTo>
                  <a:cubicBezTo>
                    <a:pt x="1349137" y="1304210"/>
                    <a:pt x="1335041" y="1267651"/>
                    <a:pt x="1321387" y="1240783"/>
                  </a:cubicBezTo>
                  <a:cubicBezTo>
                    <a:pt x="1307733" y="1213915"/>
                    <a:pt x="1290555" y="1188367"/>
                    <a:pt x="1281746" y="1174713"/>
                  </a:cubicBezTo>
                  <a:cubicBezTo>
                    <a:pt x="1272937" y="1161059"/>
                    <a:pt x="1272056" y="1154012"/>
                    <a:pt x="1268532" y="1158857"/>
                  </a:cubicBezTo>
                  <a:cubicBezTo>
                    <a:pt x="1265008" y="1163702"/>
                    <a:pt x="1265449" y="1177797"/>
                    <a:pt x="1260604" y="1203784"/>
                  </a:cubicBezTo>
                  <a:cubicBezTo>
                    <a:pt x="1255759" y="1229771"/>
                    <a:pt x="1250032" y="1281745"/>
                    <a:pt x="1239461" y="1314780"/>
                  </a:cubicBezTo>
                  <a:cubicBezTo>
                    <a:pt x="1228890" y="1347815"/>
                    <a:pt x="1209749" y="1370719"/>
                    <a:pt x="1197177" y="1401992"/>
                  </a:cubicBezTo>
                  <a:cubicBezTo>
                    <a:pt x="1184605" y="1433265"/>
                    <a:pt x="1171074" y="1465859"/>
                    <a:pt x="1164027" y="1502417"/>
                  </a:cubicBezTo>
                  <a:cubicBezTo>
                    <a:pt x="1156980" y="1538975"/>
                    <a:pt x="1154213" y="1579939"/>
                    <a:pt x="1154893" y="1621342"/>
                  </a:cubicBezTo>
                  <a:cubicBezTo>
                    <a:pt x="1155573" y="1662745"/>
                    <a:pt x="1161500" y="1713399"/>
                    <a:pt x="1168107" y="1750838"/>
                  </a:cubicBezTo>
                  <a:cubicBezTo>
                    <a:pt x="1174714" y="1788277"/>
                    <a:pt x="1186606" y="1810301"/>
                    <a:pt x="1194534" y="1845978"/>
                  </a:cubicBezTo>
                  <a:cubicBezTo>
                    <a:pt x="1202462" y="1881655"/>
                    <a:pt x="1213474" y="1908083"/>
                    <a:pt x="1215676" y="1964903"/>
                  </a:cubicBezTo>
                  <a:cubicBezTo>
                    <a:pt x="1217878" y="2021723"/>
                    <a:pt x="1211712" y="2097042"/>
                    <a:pt x="1207748" y="2186896"/>
                  </a:cubicBezTo>
                  <a:cubicBezTo>
                    <a:pt x="1203784" y="2276750"/>
                    <a:pt x="1194094" y="2422984"/>
                    <a:pt x="1191892" y="2504029"/>
                  </a:cubicBezTo>
                  <a:cubicBezTo>
                    <a:pt x="1189690" y="2585074"/>
                    <a:pt x="1190130" y="2618990"/>
                    <a:pt x="1194534" y="2673167"/>
                  </a:cubicBezTo>
                  <a:cubicBezTo>
                    <a:pt x="1198938" y="2727344"/>
                    <a:pt x="1206867" y="2780639"/>
                    <a:pt x="1218319" y="2829090"/>
                  </a:cubicBezTo>
                  <a:cubicBezTo>
                    <a:pt x="1229771" y="2877541"/>
                    <a:pt x="1253115" y="2914540"/>
                    <a:pt x="1263246" y="2963872"/>
                  </a:cubicBezTo>
                  <a:cubicBezTo>
                    <a:pt x="1273377" y="3013204"/>
                    <a:pt x="1281746" y="3062536"/>
                    <a:pt x="1279103" y="3125081"/>
                  </a:cubicBezTo>
                  <a:cubicBezTo>
                    <a:pt x="1276460" y="3187626"/>
                    <a:pt x="1255318" y="3292017"/>
                    <a:pt x="1247390" y="3339146"/>
                  </a:cubicBezTo>
                  <a:cubicBezTo>
                    <a:pt x="1239462" y="3386275"/>
                    <a:pt x="1235497" y="3373502"/>
                    <a:pt x="1231533" y="3407858"/>
                  </a:cubicBezTo>
                  <a:cubicBezTo>
                    <a:pt x="1227569" y="3442214"/>
                    <a:pt x="1223605" y="3481415"/>
                    <a:pt x="1223605" y="3545282"/>
                  </a:cubicBezTo>
                  <a:cubicBezTo>
                    <a:pt x="1223605" y="3609149"/>
                    <a:pt x="1228009" y="3733800"/>
                    <a:pt x="1231533" y="3791060"/>
                  </a:cubicBezTo>
                  <a:cubicBezTo>
                    <a:pt x="1235057" y="3848320"/>
                    <a:pt x="1239462" y="3863296"/>
                    <a:pt x="1244747" y="3888843"/>
                  </a:cubicBezTo>
                  <a:cubicBezTo>
                    <a:pt x="1250032" y="3914390"/>
                    <a:pt x="1261044" y="3931568"/>
                    <a:pt x="1263246" y="3944341"/>
                  </a:cubicBezTo>
                  <a:cubicBezTo>
                    <a:pt x="1265448" y="3957114"/>
                    <a:pt x="1263687" y="3957114"/>
                    <a:pt x="1257961" y="3965483"/>
                  </a:cubicBezTo>
                  <a:cubicBezTo>
                    <a:pt x="1252235" y="3973852"/>
                    <a:pt x="1239901" y="3986185"/>
                    <a:pt x="1228890" y="3994554"/>
                  </a:cubicBezTo>
                  <a:cubicBezTo>
                    <a:pt x="1217879" y="4002923"/>
                    <a:pt x="1208189" y="4004244"/>
                    <a:pt x="1191892" y="4015696"/>
                  </a:cubicBezTo>
                  <a:cubicBezTo>
                    <a:pt x="1175595" y="4027148"/>
                    <a:pt x="1152250" y="4051373"/>
                    <a:pt x="1131108" y="4063266"/>
                  </a:cubicBezTo>
                  <a:cubicBezTo>
                    <a:pt x="1109966" y="4075159"/>
                    <a:pt x="1092346" y="4080885"/>
                    <a:pt x="1065038" y="4087051"/>
                  </a:cubicBezTo>
                  <a:cubicBezTo>
                    <a:pt x="1037730" y="4093217"/>
                    <a:pt x="998969" y="4098944"/>
                    <a:pt x="967256" y="4100265"/>
                  </a:cubicBezTo>
                  <a:cubicBezTo>
                    <a:pt x="935543" y="4101586"/>
                    <a:pt x="893699" y="4098503"/>
                    <a:pt x="874759" y="4094979"/>
                  </a:cubicBezTo>
                  <a:cubicBezTo>
                    <a:pt x="855819" y="4091455"/>
                    <a:pt x="856259" y="4085289"/>
                    <a:pt x="853616" y="4079123"/>
                  </a:cubicBezTo>
                  <a:cubicBezTo>
                    <a:pt x="850973" y="4072957"/>
                    <a:pt x="852736" y="4068551"/>
                    <a:pt x="858902" y="4057980"/>
                  </a:cubicBezTo>
                  <a:cubicBezTo>
                    <a:pt x="865068" y="4047409"/>
                    <a:pt x="866830" y="4037719"/>
                    <a:pt x="890615" y="4015696"/>
                  </a:cubicBezTo>
                  <a:cubicBezTo>
                    <a:pt x="914400" y="3993673"/>
                    <a:pt x="972982" y="3952710"/>
                    <a:pt x="1001612" y="3925842"/>
                  </a:cubicBezTo>
                  <a:cubicBezTo>
                    <a:pt x="1030242" y="3898974"/>
                    <a:pt x="1050063" y="3879153"/>
                    <a:pt x="1062396" y="3854487"/>
                  </a:cubicBezTo>
                  <a:cubicBezTo>
                    <a:pt x="1074729" y="3829821"/>
                    <a:pt x="1071204" y="3798107"/>
                    <a:pt x="1075609" y="3777846"/>
                  </a:cubicBezTo>
                  <a:cubicBezTo>
                    <a:pt x="1080014" y="3757585"/>
                    <a:pt x="1087061" y="3762430"/>
                    <a:pt x="1088823" y="3732919"/>
                  </a:cubicBezTo>
                  <a:cubicBezTo>
                    <a:pt x="1090585" y="3703408"/>
                    <a:pt x="1090585" y="3657159"/>
                    <a:pt x="1086181" y="3600780"/>
                  </a:cubicBezTo>
                  <a:cubicBezTo>
                    <a:pt x="1081777" y="3544401"/>
                    <a:pt x="1070765" y="3458071"/>
                    <a:pt x="1062396" y="3394644"/>
                  </a:cubicBezTo>
                  <a:cubicBezTo>
                    <a:pt x="1054027" y="3331217"/>
                    <a:pt x="1047860" y="3282767"/>
                    <a:pt x="1035968" y="3220221"/>
                  </a:cubicBezTo>
                  <a:cubicBezTo>
                    <a:pt x="1024076" y="3157675"/>
                    <a:pt x="999410" y="3058571"/>
                    <a:pt x="991041" y="3019370"/>
                  </a:cubicBezTo>
                  <a:cubicBezTo>
                    <a:pt x="982672" y="2980169"/>
                    <a:pt x="990600" y="2999549"/>
                    <a:pt x="985755" y="2985014"/>
                  </a:cubicBezTo>
                  <a:cubicBezTo>
                    <a:pt x="980910" y="2970479"/>
                    <a:pt x="966815" y="2946693"/>
                    <a:pt x="961970" y="2932158"/>
                  </a:cubicBezTo>
                  <a:cubicBezTo>
                    <a:pt x="957125" y="2917623"/>
                    <a:pt x="957566" y="2908813"/>
                    <a:pt x="956685" y="2897802"/>
                  </a:cubicBezTo>
                  <a:cubicBezTo>
                    <a:pt x="955804" y="2886791"/>
                    <a:pt x="959768" y="2880184"/>
                    <a:pt x="956685" y="2866089"/>
                  </a:cubicBezTo>
                  <a:cubicBezTo>
                    <a:pt x="953602" y="2851994"/>
                    <a:pt x="949197" y="2842305"/>
                    <a:pt x="938185" y="2813234"/>
                  </a:cubicBezTo>
                  <a:cubicBezTo>
                    <a:pt x="927173" y="2784163"/>
                    <a:pt x="904269" y="2733069"/>
                    <a:pt x="890615" y="2691666"/>
                  </a:cubicBezTo>
                  <a:cubicBezTo>
                    <a:pt x="876961" y="2650263"/>
                    <a:pt x="864187" y="2599169"/>
                    <a:pt x="856259" y="2564813"/>
                  </a:cubicBezTo>
                  <a:cubicBezTo>
                    <a:pt x="848331" y="2530457"/>
                    <a:pt x="845688" y="2501387"/>
                    <a:pt x="843045" y="2485530"/>
                  </a:cubicBezTo>
                  <a:cubicBezTo>
                    <a:pt x="840402" y="2469673"/>
                    <a:pt x="841283" y="2463947"/>
                    <a:pt x="840402" y="2469673"/>
                  </a:cubicBezTo>
                  <a:cubicBezTo>
                    <a:pt x="839521" y="2475399"/>
                    <a:pt x="842164" y="2487732"/>
                    <a:pt x="837760" y="2519886"/>
                  </a:cubicBezTo>
                  <a:cubicBezTo>
                    <a:pt x="833356" y="2552040"/>
                    <a:pt x="821463" y="2623834"/>
                    <a:pt x="813975" y="2662595"/>
                  </a:cubicBezTo>
                  <a:cubicBezTo>
                    <a:pt x="806487" y="2701356"/>
                    <a:pt x="797678" y="2726903"/>
                    <a:pt x="792833" y="2752450"/>
                  </a:cubicBezTo>
                  <a:cubicBezTo>
                    <a:pt x="787988" y="2777997"/>
                    <a:pt x="783142" y="2794734"/>
                    <a:pt x="784904" y="2815876"/>
                  </a:cubicBezTo>
                  <a:cubicBezTo>
                    <a:pt x="786666" y="2837018"/>
                    <a:pt x="796797" y="2851554"/>
                    <a:pt x="803404" y="2879303"/>
                  </a:cubicBezTo>
                  <a:cubicBezTo>
                    <a:pt x="810011" y="2907052"/>
                    <a:pt x="820142" y="2939646"/>
                    <a:pt x="824546" y="2982371"/>
                  </a:cubicBezTo>
                  <a:cubicBezTo>
                    <a:pt x="828950" y="3025096"/>
                    <a:pt x="834676" y="3084118"/>
                    <a:pt x="829831" y="3135652"/>
                  </a:cubicBezTo>
                  <a:cubicBezTo>
                    <a:pt x="824986" y="3187186"/>
                    <a:pt x="806927" y="3225947"/>
                    <a:pt x="795475" y="3291576"/>
                  </a:cubicBezTo>
                  <a:cubicBezTo>
                    <a:pt x="784023" y="3357205"/>
                    <a:pt x="768607" y="3461595"/>
                    <a:pt x="761119" y="3529426"/>
                  </a:cubicBezTo>
                  <a:cubicBezTo>
                    <a:pt x="753631" y="3597257"/>
                    <a:pt x="749227" y="3650553"/>
                    <a:pt x="750548" y="3698563"/>
                  </a:cubicBezTo>
                  <a:cubicBezTo>
                    <a:pt x="751869" y="3746573"/>
                    <a:pt x="764643" y="3784894"/>
                    <a:pt x="769048" y="3817488"/>
                  </a:cubicBezTo>
                  <a:cubicBezTo>
                    <a:pt x="773453" y="3850082"/>
                    <a:pt x="780500" y="3873867"/>
                    <a:pt x="776976" y="3894128"/>
                  </a:cubicBezTo>
                  <a:cubicBezTo>
                    <a:pt x="773452" y="3914389"/>
                    <a:pt x="761119" y="3929806"/>
                    <a:pt x="747905" y="3939056"/>
                  </a:cubicBezTo>
                  <a:cubicBezTo>
                    <a:pt x="734691" y="3948306"/>
                    <a:pt x="716633" y="3950508"/>
                    <a:pt x="697693" y="3949627"/>
                  </a:cubicBezTo>
                  <a:cubicBezTo>
                    <a:pt x="678753" y="3948746"/>
                    <a:pt x="653646" y="3935532"/>
                    <a:pt x="634266" y="3933770"/>
                  </a:cubicBezTo>
                  <a:cubicBezTo>
                    <a:pt x="614886" y="3932008"/>
                    <a:pt x="602553" y="3930687"/>
                    <a:pt x="581411" y="3939056"/>
                  </a:cubicBezTo>
                  <a:cubicBezTo>
                    <a:pt x="560269" y="3947425"/>
                    <a:pt x="531198" y="3970769"/>
                    <a:pt x="507413" y="3983983"/>
                  </a:cubicBezTo>
                  <a:cubicBezTo>
                    <a:pt x="483628" y="3997197"/>
                    <a:pt x="464688" y="4011292"/>
                    <a:pt x="438701" y="4018339"/>
                  </a:cubicBezTo>
                  <a:cubicBezTo>
                    <a:pt x="412714" y="4025386"/>
                    <a:pt x="372631" y="4028910"/>
                    <a:pt x="351489" y="4026267"/>
                  </a:cubicBezTo>
                  <a:cubicBezTo>
                    <a:pt x="330347" y="4023624"/>
                    <a:pt x="319336" y="4010410"/>
                    <a:pt x="311848" y="4002482"/>
                  </a:cubicBezTo>
                  <a:cubicBezTo>
                    <a:pt x="304360" y="3994554"/>
                    <a:pt x="303919" y="3988387"/>
                    <a:pt x="306562" y="3978697"/>
                  </a:cubicBezTo>
                  <a:cubicBezTo>
                    <a:pt x="309205" y="3969007"/>
                    <a:pt x="313609" y="3955353"/>
                    <a:pt x="327704" y="3944341"/>
                  </a:cubicBezTo>
                  <a:cubicBezTo>
                    <a:pt x="341799" y="3933329"/>
                    <a:pt x="370429" y="3924080"/>
                    <a:pt x="391131" y="3912628"/>
                  </a:cubicBezTo>
                  <a:cubicBezTo>
                    <a:pt x="411833" y="3901176"/>
                    <a:pt x="426809" y="3892807"/>
                    <a:pt x="451915" y="3875629"/>
                  </a:cubicBezTo>
                  <a:cubicBezTo>
                    <a:pt x="477021" y="3858451"/>
                    <a:pt x="519305" y="3832464"/>
                    <a:pt x="541769" y="3809560"/>
                  </a:cubicBezTo>
                  <a:cubicBezTo>
                    <a:pt x="564233" y="3786656"/>
                    <a:pt x="577006" y="3766835"/>
                    <a:pt x="586696" y="3738205"/>
                  </a:cubicBezTo>
                  <a:cubicBezTo>
                    <a:pt x="596386" y="3709575"/>
                    <a:pt x="600791" y="3690194"/>
                    <a:pt x="599910" y="3637779"/>
                  </a:cubicBezTo>
                  <a:cubicBezTo>
                    <a:pt x="599029" y="3585364"/>
                    <a:pt x="590661" y="3506522"/>
                    <a:pt x="581411" y="3423715"/>
                  </a:cubicBezTo>
                  <a:cubicBezTo>
                    <a:pt x="572161" y="3340908"/>
                    <a:pt x="551459" y="3210091"/>
                    <a:pt x="544412" y="3140938"/>
                  </a:cubicBezTo>
                  <a:cubicBezTo>
                    <a:pt x="537365" y="3071785"/>
                    <a:pt x="541328" y="3041393"/>
                    <a:pt x="539126" y="3008799"/>
                  </a:cubicBezTo>
                  <a:cubicBezTo>
                    <a:pt x="536924" y="2976205"/>
                    <a:pt x="535162" y="2967395"/>
                    <a:pt x="531198" y="2945372"/>
                  </a:cubicBezTo>
                  <a:cubicBezTo>
                    <a:pt x="527234" y="2923349"/>
                    <a:pt x="517543" y="2901326"/>
                    <a:pt x="515341" y="2876660"/>
                  </a:cubicBezTo>
                  <a:cubicBezTo>
                    <a:pt x="513139" y="2851994"/>
                    <a:pt x="515782" y="2821162"/>
                    <a:pt x="517984" y="2797377"/>
                  </a:cubicBezTo>
                  <a:cubicBezTo>
                    <a:pt x="520186" y="2773592"/>
                    <a:pt x="530757" y="2780639"/>
                    <a:pt x="528555" y="2733950"/>
                  </a:cubicBezTo>
                  <a:cubicBezTo>
                    <a:pt x="526353" y="2687261"/>
                    <a:pt x="509175" y="2585515"/>
                    <a:pt x="504770" y="2517243"/>
                  </a:cubicBezTo>
                  <a:cubicBezTo>
                    <a:pt x="500365" y="2448971"/>
                    <a:pt x="501246" y="2389508"/>
                    <a:pt x="502127" y="2324320"/>
                  </a:cubicBezTo>
                  <a:cubicBezTo>
                    <a:pt x="503008" y="2259132"/>
                    <a:pt x="503890" y="2194384"/>
                    <a:pt x="510056" y="2126112"/>
                  </a:cubicBezTo>
                  <a:cubicBezTo>
                    <a:pt x="516222" y="2057840"/>
                    <a:pt x="529876" y="1965784"/>
                    <a:pt x="539126" y="1914690"/>
                  </a:cubicBezTo>
                  <a:cubicBezTo>
                    <a:pt x="548376" y="1863596"/>
                    <a:pt x="561590" y="1842454"/>
                    <a:pt x="565554" y="1819550"/>
                  </a:cubicBezTo>
                  <a:cubicBezTo>
                    <a:pt x="569518" y="1796646"/>
                    <a:pt x="563351" y="1800610"/>
                    <a:pt x="562911" y="1777266"/>
                  </a:cubicBezTo>
                  <a:cubicBezTo>
                    <a:pt x="562471" y="1753922"/>
                    <a:pt x="562470" y="1719565"/>
                    <a:pt x="562911" y="1679483"/>
                  </a:cubicBezTo>
                  <a:cubicBezTo>
                    <a:pt x="563352" y="1639401"/>
                    <a:pt x="562471" y="1572451"/>
                    <a:pt x="565554" y="1536774"/>
                  </a:cubicBezTo>
                  <a:cubicBezTo>
                    <a:pt x="568637" y="1501097"/>
                    <a:pt x="580090" y="1487883"/>
                    <a:pt x="581411" y="1465419"/>
                  </a:cubicBezTo>
                  <a:cubicBezTo>
                    <a:pt x="582732" y="1442955"/>
                    <a:pt x="580970" y="1401552"/>
                    <a:pt x="573482" y="1401992"/>
                  </a:cubicBezTo>
                  <a:cubicBezTo>
                    <a:pt x="565994" y="1402432"/>
                    <a:pt x="551018" y="1432824"/>
                    <a:pt x="536483" y="1468061"/>
                  </a:cubicBezTo>
                  <a:cubicBezTo>
                    <a:pt x="521948" y="1503298"/>
                    <a:pt x="511377" y="1573772"/>
                    <a:pt x="486271" y="1613414"/>
                  </a:cubicBezTo>
                  <a:cubicBezTo>
                    <a:pt x="461165" y="1653056"/>
                    <a:pt x="421522" y="1672436"/>
                    <a:pt x="385845" y="1705911"/>
                  </a:cubicBezTo>
                  <a:cubicBezTo>
                    <a:pt x="350168" y="1739386"/>
                    <a:pt x="304360" y="1780349"/>
                    <a:pt x="272206" y="1814265"/>
                  </a:cubicBezTo>
                  <a:cubicBezTo>
                    <a:pt x="240052" y="1848181"/>
                    <a:pt x="211422" y="1882977"/>
                    <a:pt x="192923" y="1909405"/>
                  </a:cubicBezTo>
                  <a:cubicBezTo>
                    <a:pt x="174424" y="1935833"/>
                    <a:pt x="166935" y="1952129"/>
                    <a:pt x="161209" y="1972831"/>
                  </a:cubicBezTo>
                  <a:cubicBezTo>
                    <a:pt x="155483" y="1993533"/>
                    <a:pt x="162531" y="2010711"/>
                    <a:pt x="158567" y="2033615"/>
                  </a:cubicBezTo>
                  <a:cubicBezTo>
                    <a:pt x="154603" y="2056519"/>
                    <a:pt x="143590" y="2087792"/>
                    <a:pt x="137424" y="2110256"/>
                  </a:cubicBezTo>
                  <a:cubicBezTo>
                    <a:pt x="131258" y="2132720"/>
                    <a:pt x="124651" y="2147695"/>
                    <a:pt x="121568" y="2168397"/>
                  </a:cubicBezTo>
                  <a:cubicBezTo>
                    <a:pt x="118485" y="2189099"/>
                    <a:pt x="117604" y="2217288"/>
                    <a:pt x="118925" y="2234466"/>
                  </a:cubicBezTo>
                  <a:cubicBezTo>
                    <a:pt x="120246" y="2251644"/>
                    <a:pt x="124651" y="2261775"/>
                    <a:pt x="129496" y="2271465"/>
                  </a:cubicBezTo>
                  <a:cubicBezTo>
                    <a:pt x="134341" y="2281155"/>
                    <a:pt x="147996" y="2287762"/>
                    <a:pt x="147996" y="2292607"/>
                  </a:cubicBezTo>
                  <a:cubicBezTo>
                    <a:pt x="147996" y="2297452"/>
                    <a:pt x="139186" y="2306261"/>
                    <a:pt x="129496" y="2300535"/>
                  </a:cubicBezTo>
                  <a:cubicBezTo>
                    <a:pt x="119806" y="2294809"/>
                    <a:pt x="92498" y="2256929"/>
                    <a:pt x="89855" y="2258251"/>
                  </a:cubicBezTo>
                  <a:cubicBezTo>
                    <a:pt x="87212" y="2259573"/>
                    <a:pt x="108794" y="2297012"/>
                    <a:pt x="113639" y="2308464"/>
                  </a:cubicBezTo>
                  <a:cubicBezTo>
                    <a:pt x="118484" y="2319916"/>
                    <a:pt x="119806" y="2321237"/>
                    <a:pt x="118925" y="2326963"/>
                  </a:cubicBezTo>
                  <a:cubicBezTo>
                    <a:pt x="118044" y="2332689"/>
                    <a:pt x="116282" y="2347225"/>
                    <a:pt x="108354" y="2342820"/>
                  </a:cubicBezTo>
                  <a:cubicBezTo>
                    <a:pt x="100426" y="2338415"/>
                    <a:pt x="78843" y="2310666"/>
                    <a:pt x="71355" y="2300535"/>
                  </a:cubicBezTo>
                  <a:cubicBezTo>
                    <a:pt x="63867" y="2290404"/>
                    <a:pt x="65189" y="2281155"/>
                    <a:pt x="63427" y="2282036"/>
                  </a:cubicBezTo>
                  <a:cubicBezTo>
                    <a:pt x="61665" y="2282917"/>
                    <a:pt x="61665" y="2294809"/>
                    <a:pt x="60784" y="2305821"/>
                  </a:cubicBezTo>
                  <a:cubicBezTo>
                    <a:pt x="59903" y="2316833"/>
                    <a:pt x="59903" y="2337974"/>
                    <a:pt x="58141" y="2348105"/>
                  </a:cubicBezTo>
                  <a:cubicBezTo>
                    <a:pt x="56379" y="2358236"/>
                    <a:pt x="54618" y="2367486"/>
                    <a:pt x="50213" y="2366605"/>
                  </a:cubicBezTo>
                  <a:cubicBezTo>
                    <a:pt x="45808" y="2365724"/>
                    <a:pt x="38760" y="2345463"/>
                    <a:pt x="31713" y="2342820"/>
                  </a:cubicBezTo>
                  <a:cubicBezTo>
                    <a:pt x="24666" y="2340177"/>
                    <a:pt x="13214" y="2352510"/>
                    <a:pt x="7929" y="2350748"/>
                  </a:cubicBezTo>
                  <a:cubicBezTo>
                    <a:pt x="2644" y="2348986"/>
                    <a:pt x="1322" y="2340617"/>
                    <a:pt x="0" y="2332249"/>
                  </a:cubicBezTo>
                </a:path>
              </a:pathLst>
            </a:custGeom>
            <a:noFill/>
            <a:ln w="12700" cap="flat" cmpd="sng">
              <a:solidFill>
                <a:srgbClr val="FFFFFF"/>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14" name="Freeform 6">
              <a:extLst>
                <a:ext uri="{FF2B5EF4-FFF2-40B4-BE49-F238E27FC236}">
                  <a16:creationId xmlns:a16="http://schemas.microsoft.com/office/drawing/2014/main" id="{D5B5C308-D9C8-4FB9-98B3-6C3295B409E5}"/>
                </a:ext>
              </a:extLst>
            </p:cNvPr>
            <p:cNvSpPr>
              <a:spLocks noChangeAspect="1"/>
            </p:cNvSpPr>
            <p:nvPr/>
          </p:nvSpPr>
          <p:spPr bwMode="auto">
            <a:xfrm>
              <a:off x="111488088" y="106998014"/>
              <a:ext cx="779618" cy="2185574"/>
            </a:xfrm>
            <a:custGeom>
              <a:avLst/>
              <a:gdLst>
                <a:gd name="T0" fmla="*/ 7928 w 779618"/>
                <a:gd name="T1" fmla="*/ 2185574 h 2185574"/>
                <a:gd name="T2" fmla="*/ 2643 w 779618"/>
                <a:gd name="T3" fmla="*/ 2119505 h 2185574"/>
                <a:gd name="T4" fmla="*/ 0 w 779618"/>
                <a:gd name="T5" fmla="*/ 2053436 h 2185574"/>
                <a:gd name="T6" fmla="*/ 2643 w 779618"/>
                <a:gd name="T7" fmla="*/ 2008509 h 2185574"/>
                <a:gd name="T8" fmla="*/ 7928 w 779618"/>
                <a:gd name="T9" fmla="*/ 1937154 h 2185574"/>
                <a:gd name="T10" fmla="*/ 34356 w 779618"/>
                <a:gd name="T11" fmla="*/ 1855228 h 2185574"/>
                <a:gd name="T12" fmla="*/ 87211 w 779618"/>
                <a:gd name="T13" fmla="*/ 1741588 h 2185574"/>
                <a:gd name="T14" fmla="*/ 169137 w 779618"/>
                <a:gd name="T15" fmla="*/ 1564522 h 2185574"/>
                <a:gd name="T16" fmla="*/ 245778 w 779618"/>
                <a:gd name="T17" fmla="*/ 1350458 h 2185574"/>
                <a:gd name="T18" fmla="*/ 325061 w 779618"/>
                <a:gd name="T19" fmla="*/ 1244747 h 2185574"/>
                <a:gd name="T20" fmla="*/ 369988 w 779618"/>
                <a:gd name="T21" fmla="*/ 1189248 h 2185574"/>
                <a:gd name="T22" fmla="*/ 428129 w 779618"/>
                <a:gd name="T23" fmla="*/ 998969 h 2185574"/>
                <a:gd name="T24" fmla="*/ 449272 w 779618"/>
                <a:gd name="T25" fmla="*/ 869473 h 2185574"/>
                <a:gd name="T26" fmla="*/ 475699 w 779618"/>
                <a:gd name="T27" fmla="*/ 739977 h 2185574"/>
                <a:gd name="T28" fmla="*/ 552340 w 779618"/>
                <a:gd name="T29" fmla="*/ 636909 h 2185574"/>
                <a:gd name="T30" fmla="*/ 692407 w 779618"/>
                <a:gd name="T31" fmla="*/ 565554 h 2185574"/>
                <a:gd name="T32" fmla="*/ 742620 w 779618"/>
                <a:gd name="T33" fmla="*/ 515341 h 2185574"/>
                <a:gd name="T34" fmla="*/ 771690 w 779618"/>
                <a:gd name="T35" fmla="*/ 446629 h 2185574"/>
                <a:gd name="T36" fmla="*/ 774333 w 779618"/>
                <a:gd name="T37" fmla="*/ 393773 h 2185574"/>
                <a:gd name="T38" fmla="*/ 739977 w 779618"/>
                <a:gd name="T39" fmla="*/ 393773 h 2185574"/>
                <a:gd name="T40" fmla="*/ 692407 w 779618"/>
                <a:gd name="T41" fmla="*/ 377917 h 2185574"/>
                <a:gd name="T42" fmla="*/ 679193 w 779618"/>
                <a:gd name="T43" fmla="*/ 338275 h 2185574"/>
                <a:gd name="T44" fmla="*/ 681836 w 779618"/>
                <a:gd name="T45" fmla="*/ 311847 h 2185574"/>
                <a:gd name="T46" fmla="*/ 681836 w 779618"/>
                <a:gd name="T47" fmla="*/ 282777 h 2185574"/>
                <a:gd name="T48" fmla="*/ 676550 w 779618"/>
                <a:gd name="T49" fmla="*/ 261635 h 2185574"/>
                <a:gd name="T50" fmla="*/ 671265 w 779618"/>
                <a:gd name="T51" fmla="*/ 243135 h 2185574"/>
                <a:gd name="T52" fmla="*/ 676550 w 779618"/>
                <a:gd name="T53" fmla="*/ 211422 h 2185574"/>
                <a:gd name="T54" fmla="*/ 658051 w 779618"/>
                <a:gd name="T55" fmla="*/ 198208 h 2185574"/>
                <a:gd name="T56" fmla="*/ 658051 w 779618"/>
                <a:gd name="T57" fmla="*/ 171780 h 2185574"/>
                <a:gd name="T58" fmla="*/ 650122 w 779618"/>
                <a:gd name="T59" fmla="*/ 147995 h 2185574"/>
                <a:gd name="T60" fmla="*/ 647480 w 779618"/>
                <a:gd name="T61" fmla="*/ 116282 h 2185574"/>
                <a:gd name="T62" fmla="*/ 639551 w 779618"/>
                <a:gd name="T63" fmla="*/ 95140 h 2185574"/>
                <a:gd name="T64" fmla="*/ 639551 w 779618"/>
                <a:gd name="T65" fmla="*/ 66069 h 2185574"/>
                <a:gd name="T66" fmla="*/ 644837 w 779618"/>
                <a:gd name="T67" fmla="*/ 31713 h 2185574"/>
                <a:gd name="T68" fmla="*/ 652765 w 779618"/>
                <a:gd name="T69" fmla="*/ 0 h 2185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9618" h="2185574">
                  <a:moveTo>
                    <a:pt x="7928" y="2185574"/>
                  </a:moveTo>
                  <a:cubicBezTo>
                    <a:pt x="5946" y="2163551"/>
                    <a:pt x="3964" y="2141528"/>
                    <a:pt x="2643" y="2119505"/>
                  </a:cubicBezTo>
                  <a:cubicBezTo>
                    <a:pt x="1322" y="2097482"/>
                    <a:pt x="0" y="2071935"/>
                    <a:pt x="0" y="2053436"/>
                  </a:cubicBezTo>
                  <a:cubicBezTo>
                    <a:pt x="0" y="2034937"/>
                    <a:pt x="1322" y="2027889"/>
                    <a:pt x="2643" y="2008509"/>
                  </a:cubicBezTo>
                  <a:cubicBezTo>
                    <a:pt x="3964" y="1989129"/>
                    <a:pt x="2642" y="1962701"/>
                    <a:pt x="7928" y="1937154"/>
                  </a:cubicBezTo>
                  <a:cubicBezTo>
                    <a:pt x="13214" y="1911607"/>
                    <a:pt x="21142" y="1887822"/>
                    <a:pt x="34356" y="1855228"/>
                  </a:cubicBezTo>
                  <a:cubicBezTo>
                    <a:pt x="47570" y="1822634"/>
                    <a:pt x="64747" y="1790039"/>
                    <a:pt x="87211" y="1741588"/>
                  </a:cubicBezTo>
                  <a:cubicBezTo>
                    <a:pt x="109675" y="1693137"/>
                    <a:pt x="142709" y="1629710"/>
                    <a:pt x="169137" y="1564522"/>
                  </a:cubicBezTo>
                  <a:cubicBezTo>
                    <a:pt x="195565" y="1499334"/>
                    <a:pt x="219791" y="1403754"/>
                    <a:pt x="245778" y="1350458"/>
                  </a:cubicBezTo>
                  <a:cubicBezTo>
                    <a:pt x="271765" y="1297162"/>
                    <a:pt x="304359" y="1271615"/>
                    <a:pt x="325061" y="1244747"/>
                  </a:cubicBezTo>
                  <a:cubicBezTo>
                    <a:pt x="345763" y="1217879"/>
                    <a:pt x="352810" y="1230211"/>
                    <a:pt x="369988" y="1189248"/>
                  </a:cubicBezTo>
                  <a:cubicBezTo>
                    <a:pt x="387166" y="1148285"/>
                    <a:pt x="414915" y="1052265"/>
                    <a:pt x="428129" y="998969"/>
                  </a:cubicBezTo>
                  <a:cubicBezTo>
                    <a:pt x="441343" y="945673"/>
                    <a:pt x="441344" y="912638"/>
                    <a:pt x="449272" y="869473"/>
                  </a:cubicBezTo>
                  <a:cubicBezTo>
                    <a:pt x="457200" y="826308"/>
                    <a:pt x="458521" y="778737"/>
                    <a:pt x="475699" y="739977"/>
                  </a:cubicBezTo>
                  <a:cubicBezTo>
                    <a:pt x="492877" y="701217"/>
                    <a:pt x="516222" y="665980"/>
                    <a:pt x="552340" y="636909"/>
                  </a:cubicBezTo>
                  <a:cubicBezTo>
                    <a:pt x="588458" y="607838"/>
                    <a:pt x="660694" y="585815"/>
                    <a:pt x="692407" y="565554"/>
                  </a:cubicBezTo>
                  <a:cubicBezTo>
                    <a:pt x="724120" y="545293"/>
                    <a:pt x="729406" y="535162"/>
                    <a:pt x="742620" y="515341"/>
                  </a:cubicBezTo>
                  <a:cubicBezTo>
                    <a:pt x="755834" y="495520"/>
                    <a:pt x="766404" y="466890"/>
                    <a:pt x="771690" y="446629"/>
                  </a:cubicBezTo>
                  <a:cubicBezTo>
                    <a:pt x="776976" y="426368"/>
                    <a:pt x="779618" y="402582"/>
                    <a:pt x="774333" y="393773"/>
                  </a:cubicBezTo>
                  <a:cubicBezTo>
                    <a:pt x="769048" y="384964"/>
                    <a:pt x="753631" y="396416"/>
                    <a:pt x="739977" y="393773"/>
                  </a:cubicBezTo>
                  <a:cubicBezTo>
                    <a:pt x="726323" y="391130"/>
                    <a:pt x="702538" y="387167"/>
                    <a:pt x="692407" y="377917"/>
                  </a:cubicBezTo>
                  <a:cubicBezTo>
                    <a:pt x="682276" y="368667"/>
                    <a:pt x="680955" y="349287"/>
                    <a:pt x="679193" y="338275"/>
                  </a:cubicBezTo>
                  <a:cubicBezTo>
                    <a:pt x="677431" y="327263"/>
                    <a:pt x="681396" y="321097"/>
                    <a:pt x="681836" y="311847"/>
                  </a:cubicBezTo>
                  <a:cubicBezTo>
                    <a:pt x="682276" y="302597"/>
                    <a:pt x="682717" y="291146"/>
                    <a:pt x="681836" y="282777"/>
                  </a:cubicBezTo>
                  <a:cubicBezTo>
                    <a:pt x="680955" y="274408"/>
                    <a:pt x="678312" y="268242"/>
                    <a:pt x="676550" y="261635"/>
                  </a:cubicBezTo>
                  <a:cubicBezTo>
                    <a:pt x="674788" y="255028"/>
                    <a:pt x="671265" y="251504"/>
                    <a:pt x="671265" y="243135"/>
                  </a:cubicBezTo>
                  <a:cubicBezTo>
                    <a:pt x="671265" y="234766"/>
                    <a:pt x="678752" y="218910"/>
                    <a:pt x="676550" y="211422"/>
                  </a:cubicBezTo>
                  <a:cubicBezTo>
                    <a:pt x="674348" y="203934"/>
                    <a:pt x="661134" y="204815"/>
                    <a:pt x="658051" y="198208"/>
                  </a:cubicBezTo>
                  <a:cubicBezTo>
                    <a:pt x="654968" y="191601"/>
                    <a:pt x="659373" y="180149"/>
                    <a:pt x="658051" y="171780"/>
                  </a:cubicBezTo>
                  <a:cubicBezTo>
                    <a:pt x="656729" y="163411"/>
                    <a:pt x="651884" y="157245"/>
                    <a:pt x="650122" y="147995"/>
                  </a:cubicBezTo>
                  <a:cubicBezTo>
                    <a:pt x="648360" y="138745"/>
                    <a:pt x="649242" y="125091"/>
                    <a:pt x="647480" y="116282"/>
                  </a:cubicBezTo>
                  <a:cubicBezTo>
                    <a:pt x="645718" y="107473"/>
                    <a:pt x="640873" y="103509"/>
                    <a:pt x="639551" y="95140"/>
                  </a:cubicBezTo>
                  <a:cubicBezTo>
                    <a:pt x="638229" y="86771"/>
                    <a:pt x="638670" y="76640"/>
                    <a:pt x="639551" y="66069"/>
                  </a:cubicBezTo>
                  <a:cubicBezTo>
                    <a:pt x="640432" y="55498"/>
                    <a:pt x="642635" y="42724"/>
                    <a:pt x="644837" y="31713"/>
                  </a:cubicBezTo>
                  <a:cubicBezTo>
                    <a:pt x="647039" y="20702"/>
                    <a:pt x="649902" y="10351"/>
                    <a:pt x="652765" y="0"/>
                  </a:cubicBezTo>
                </a:path>
              </a:pathLst>
            </a:custGeom>
            <a:noFill/>
            <a:ln w="12700" cap="flat" cmpd="sng">
              <a:solidFill>
                <a:srgbClr val="FFFFFF"/>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grpSp>
      <p:pic>
        <p:nvPicPr>
          <p:cNvPr id="26" name="Picture Placeholder 25" descr="A person in a yellow bus driving down a street&#10;&#10;Description automatically generated">
            <a:extLst>
              <a:ext uri="{FF2B5EF4-FFF2-40B4-BE49-F238E27FC236}">
                <a16:creationId xmlns:a16="http://schemas.microsoft.com/office/drawing/2014/main" id="{8C283A0F-2C93-4C66-BF35-3FBE9EB4360C}"/>
              </a:ext>
            </a:extLst>
          </p:cNvPr>
          <p:cNvPicPr>
            <a:picLocks noGrp="1" noChangeAspect="1"/>
          </p:cNvPicPr>
          <p:nvPr>
            <p:ph type="pic" sz="quarter" idx="14"/>
          </p:nvPr>
        </p:nvPicPr>
        <p:blipFill>
          <a:blip r:embed="rId12" cstate="screen">
            <a:extLst>
              <a:ext uri="{28A0092B-C50C-407E-A947-70E740481C1C}">
                <a14:useLocalDpi xmlns:a14="http://schemas.microsoft.com/office/drawing/2010/main"/>
              </a:ext>
            </a:extLst>
          </a:blip>
          <a:srcRect/>
          <a:stretch>
            <a:fillRect/>
          </a:stretch>
        </p:blipFill>
        <p:spPr/>
      </p:pic>
      <p:sp>
        <p:nvSpPr>
          <p:cNvPr id="15" name="Arrow: Chevron 14">
            <a:extLst>
              <a:ext uri="{FF2B5EF4-FFF2-40B4-BE49-F238E27FC236}">
                <a16:creationId xmlns:a16="http://schemas.microsoft.com/office/drawing/2014/main" id="{01F1B5B8-1B7F-48EE-BEA1-173B201F3FE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3" name="TAC_MOD3_SNIP4_SLIDE_06_PARA_A">
            <a:hlinkClick r:id="" action="ppaction://media"/>
            <a:extLst>
              <a:ext uri="{FF2B5EF4-FFF2-40B4-BE49-F238E27FC236}">
                <a16:creationId xmlns:a16="http://schemas.microsoft.com/office/drawing/2014/main" id="{76B70DCB-A03A-4F07-A143-D44F06F24F3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278361" y="0"/>
            <a:ext cx="609600" cy="609600"/>
          </a:xfrm>
          <a:prstGeom prst="rect">
            <a:avLst/>
          </a:prstGeom>
        </p:spPr>
      </p:pic>
      <p:pic>
        <p:nvPicPr>
          <p:cNvPr id="5" name="TAC_MOD3_SNIP4_SLIDE_06_PARA_B">
            <a:hlinkClick r:id="" action="ppaction://media"/>
            <a:extLst>
              <a:ext uri="{FF2B5EF4-FFF2-40B4-BE49-F238E27FC236}">
                <a16:creationId xmlns:a16="http://schemas.microsoft.com/office/drawing/2014/main" id="{084A9FB0-C580-4F6D-8308-EAA991C60C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78361" y="773472"/>
            <a:ext cx="609600" cy="609600"/>
          </a:xfrm>
          <a:prstGeom prst="rect">
            <a:avLst/>
          </a:prstGeom>
        </p:spPr>
      </p:pic>
      <p:pic>
        <p:nvPicPr>
          <p:cNvPr id="7" name="TAC_MOD3_SNIP4_SLIDE_06_PARA_C">
            <a:hlinkClick r:id="" action="ppaction://media"/>
            <a:extLst>
              <a:ext uri="{FF2B5EF4-FFF2-40B4-BE49-F238E27FC236}">
                <a16:creationId xmlns:a16="http://schemas.microsoft.com/office/drawing/2014/main" id="{3E7FB393-D93B-4F60-B8E9-5A16FAC5E39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278361" y="1549593"/>
            <a:ext cx="609600" cy="609600"/>
          </a:xfrm>
          <a:prstGeom prst="rect">
            <a:avLst/>
          </a:prstGeom>
        </p:spPr>
      </p:pic>
      <p:pic>
        <p:nvPicPr>
          <p:cNvPr id="8" name="TAC_MOD3_SNIP4_SLIDE_06_PARA_D">
            <a:hlinkClick r:id="" action="ppaction://media"/>
            <a:extLst>
              <a:ext uri="{FF2B5EF4-FFF2-40B4-BE49-F238E27FC236}">
                <a16:creationId xmlns:a16="http://schemas.microsoft.com/office/drawing/2014/main" id="{35E3CCEC-A3C7-44E6-B11E-A0F23D412B74}"/>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278361" y="2325714"/>
            <a:ext cx="609600" cy="609600"/>
          </a:xfrm>
          <a:prstGeom prst="rect">
            <a:avLst/>
          </a:prstGeom>
        </p:spPr>
      </p:pic>
    </p:spTree>
    <p:extLst>
      <p:ext uri="{BB962C8B-B14F-4D97-AF65-F5344CB8AC3E}">
        <p14:creationId xmlns:p14="http://schemas.microsoft.com/office/powerpoint/2010/main" val="84082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7720" fill="hold"/>
                                        <p:tgtEl>
                                          <p:spTgt spid="3"/>
                                        </p:tgtEl>
                                      </p:cBhvr>
                                    </p:cmd>
                                  </p:childTnLst>
                                </p:cTn>
                              </p:par>
                            </p:childTnLst>
                          </p:cTn>
                        </p:par>
                        <p:par>
                          <p:cTn id="7" fill="hold">
                            <p:stCondLst>
                              <p:cond delay="8720"/>
                            </p:stCondLst>
                            <p:childTnLst>
                              <p:par>
                                <p:cTn id="8" presetID="3" presetClass="mediacall" presetSubtype="0" fill="hold" nodeType="afterEffect">
                                  <p:stCondLst>
                                    <p:cond delay="500"/>
                                  </p:stCondLst>
                                  <p:childTnLst>
                                    <p:cmd type="call" cmd="stop">
                                      <p:cBhvr>
                                        <p:cTn id="9" dur="1" fill="hold"/>
                                        <p:tgtEl>
                                          <p:spTgt spid="3"/>
                                        </p:tgtEl>
                                      </p:cBhvr>
                                    </p:cmd>
                                  </p:childTnLst>
                                </p:cTn>
                              </p:par>
                              <p:par>
                                <p:cTn id="10" presetID="10"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par>
                                <p:cTn id="18" presetID="10" presetClass="exit" presetSubtype="0" fill="hold" grpId="1"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ntr" presetSubtype="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fade">
                                      <p:cBhvr>
                                        <p:cTn id="29" dur="500"/>
                                        <p:tgtEl>
                                          <p:spTgt spid="23">
                                            <p:txEl>
                                              <p:pRg st="0" end="0"/>
                                            </p:txEl>
                                          </p:spTgt>
                                        </p:tgtEl>
                                      </p:cBhvr>
                                    </p:animEffect>
                                  </p:childTnLst>
                                </p:cTn>
                              </p:par>
                              <p:par>
                                <p:cTn id="30" presetID="1" presetClass="mediacall" presetSubtype="0" fill="hold" nodeType="withEffect">
                                  <p:stCondLst>
                                    <p:cond delay="1000"/>
                                  </p:stCondLst>
                                  <p:childTnLst>
                                    <p:cmd type="call" cmd="playFrom(0.0)">
                                      <p:cBhvr>
                                        <p:cTn id="31" dur="30048" fill="hold"/>
                                        <p:tgtEl>
                                          <p:spTgt spid="5"/>
                                        </p:tgtEl>
                                      </p:cBhvr>
                                    </p:cmd>
                                  </p:childTnLst>
                                </p:cTn>
                              </p:par>
                            </p:childTnLst>
                          </p:cTn>
                        </p:par>
                        <p:par>
                          <p:cTn id="32" fill="hold">
                            <p:stCondLst>
                              <p:cond delay="31048"/>
                            </p:stCondLst>
                            <p:childTnLst>
                              <p:par>
                                <p:cTn id="33" presetID="3" presetClass="mediacall" presetSubtype="0" fill="hold" nodeType="afterEffect">
                                  <p:stCondLst>
                                    <p:cond delay="500"/>
                                  </p:stCondLst>
                                  <p:childTnLst>
                                    <p:cmd type="call" cmd="stop">
                                      <p:cBhvr>
                                        <p:cTn id="34" dur="1" fill="hold"/>
                                        <p:tgtEl>
                                          <p:spTgt spid="5"/>
                                        </p:tgtEl>
                                      </p:cBhvr>
                                    </p:cmd>
                                  </p:childTnLst>
                                </p:cTn>
                              </p:par>
                              <p:par>
                                <p:cTn id="35" presetID="10" presetClass="entr" presetSubtype="0" fill="hold" grpId="2" nodeType="withEffect">
                                  <p:stCondLst>
                                    <p:cond delay="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fade">
                                      <p:cBhvr>
                                        <p:cTn id="42" dur="500"/>
                                        <p:tgtEl>
                                          <p:spTgt spid="17">
                                            <p:txEl>
                                              <p:pRg st="1" end="1"/>
                                            </p:txEl>
                                          </p:spTgt>
                                        </p:tgtEl>
                                      </p:cBhvr>
                                    </p:animEffect>
                                  </p:childTnLst>
                                </p:cTn>
                              </p:par>
                              <p:par>
                                <p:cTn id="43" presetID="10" presetClass="exit" presetSubtype="0" fill="hold" grpId="3"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ntr" presetSubtype="0" fill="hold" nodeType="withEffect">
                                  <p:stCondLst>
                                    <p:cond delay="50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fade">
                                      <p:cBhvr>
                                        <p:cTn id="51" dur="500"/>
                                        <p:tgtEl>
                                          <p:spTgt spid="22">
                                            <p:txEl>
                                              <p:pRg st="0" end="0"/>
                                            </p:txEl>
                                          </p:spTgt>
                                        </p:tgtEl>
                                      </p:cBhvr>
                                    </p:animEffect>
                                  </p:childTnLst>
                                </p:cTn>
                              </p:par>
                              <p:par>
                                <p:cTn id="52" presetID="1" presetClass="mediacall" presetSubtype="0" fill="hold" nodeType="withEffect">
                                  <p:stCondLst>
                                    <p:cond delay="1000"/>
                                  </p:stCondLst>
                                  <p:childTnLst>
                                    <p:cmd type="call" cmd="playFrom(0.0)">
                                      <p:cBhvr>
                                        <p:cTn id="53" dur="15258" fill="hold"/>
                                        <p:tgtEl>
                                          <p:spTgt spid="7"/>
                                        </p:tgtEl>
                                      </p:cBhvr>
                                    </p:cmd>
                                  </p:childTnLst>
                                </p:cTn>
                              </p:par>
                            </p:childTnLst>
                          </p:cTn>
                        </p:par>
                        <p:par>
                          <p:cTn id="54" fill="hold">
                            <p:stCondLst>
                              <p:cond delay="16258"/>
                            </p:stCondLst>
                            <p:childTnLst>
                              <p:par>
                                <p:cTn id="55" presetID="3" presetClass="mediacall" presetSubtype="0" fill="hold" nodeType="afterEffect">
                                  <p:stCondLst>
                                    <p:cond delay="500"/>
                                  </p:stCondLst>
                                  <p:childTnLst>
                                    <p:cmd type="call" cmd="stop">
                                      <p:cBhvr>
                                        <p:cTn id="56" dur="1" fill="hold"/>
                                        <p:tgtEl>
                                          <p:spTgt spid="7"/>
                                        </p:tgtEl>
                                      </p:cBhvr>
                                    </p:cmd>
                                  </p:childTnLst>
                                </p:cTn>
                              </p:par>
                              <p:par>
                                <p:cTn id="57" presetID="10" presetClass="entr" presetSubtype="0" fill="hold" grpId="4" nodeType="withEffect">
                                  <p:stCondLst>
                                    <p:cond delay="50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
                                            <p:txEl>
                                              <p:pRg st="2" end="2"/>
                                            </p:txEl>
                                          </p:spTgt>
                                        </p:tgtEl>
                                        <p:attrNameLst>
                                          <p:attrName>style.visibility</p:attrName>
                                        </p:attrNameLst>
                                      </p:cBhvr>
                                      <p:to>
                                        <p:strVal val="visible"/>
                                      </p:to>
                                    </p:set>
                                    <p:animEffect transition="in" filter="fade">
                                      <p:cBhvr>
                                        <p:cTn id="64" dur="500"/>
                                        <p:tgtEl>
                                          <p:spTgt spid="17">
                                            <p:txEl>
                                              <p:pRg st="2" end="2"/>
                                            </p:txEl>
                                          </p:spTgt>
                                        </p:tgtEl>
                                      </p:cBhvr>
                                    </p:animEffect>
                                  </p:childTnLst>
                                </p:cTn>
                              </p:par>
                              <p:par>
                                <p:cTn id="65" presetID="10" presetClass="exit" presetSubtype="0" fill="hold" grpId="5"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par>
                                <p:cTn id="68" presetID="10" presetClass="entr" presetSubtype="0" fill="hold" grpId="0" nodeType="withEffect">
                                  <p:stCondLst>
                                    <p:cond delay="500"/>
                                  </p:stCondLst>
                                  <p:childTnLst>
                                    <p:set>
                                      <p:cBhvr>
                                        <p:cTn id="69" dur="1" fill="hold">
                                          <p:stCondLst>
                                            <p:cond delay="0"/>
                                          </p:stCondLst>
                                        </p:cTn>
                                        <p:tgtEl>
                                          <p:spTgt spid="21">
                                            <p:txEl>
                                              <p:pRg st="0" end="0"/>
                                            </p:txEl>
                                          </p:spTgt>
                                        </p:tgtEl>
                                        <p:attrNameLst>
                                          <p:attrName>style.visibility</p:attrName>
                                        </p:attrNameLst>
                                      </p:cBhvr>
                                      <p:to>
                                        <p:strVal val="visible"/>
                                      </p:to>
                                    </p:set>
                                    <p:animEffect transition="in" filter="fade">
                                      <p:cBhvr>
                                        <p:cTn id="70" dur="500"/>
                                        <p:tgtEl>
                                          <p:spTgt spid="21">
                                            <p:txEl>
                                              <p:pRg st="0" end="0"/>
                                            </p:txEl>
                                          </p:spTgt>
                                        </p:tgtEl>
                                      </p:cBhvr>
                                    </p:animEffect>
                                  </p:childTnLst>
                                </p:cTn>
                              </p:par>
                              <p:par>
                                <p:cTn id="71" presetID="10" presetClass="entr" presetSubtype="0" fill="hold" nodeType="withEffect">
                                  <p:stCondLst>
                                    <p:cond delay="50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1" presetClass="mediacall" presetSubtype="0" fill="hold" nodeType="withEffect">
                                  <p:stCondLst>
                                    <p:cond delay="1000"/>
                                  </p:stCondLst>
                                  <p:childTnLst>
                                    <p:cmd type="call" cmd="playFrom(0.0)">
                                      <p:cBhvr>
                                        <p:cTn id="75" dur="33099" fill="hold"/>
                                        <p:tgtEl>
                                          <p:spTgt spid="8"/>
                                        </p:tgtEl>
                                      </p:cBhvr>
                                    </p:cmd>
                                  </p:childTnLst>
                                </p:cTn>
                              </p:par>
                            </p:childTnLst>
                          </p:cTn>
                        </p:par>
                        <p:par>
                          <p:cTn id="76" fill="hold">
                            <p:stCondLst>
                              <p:cond delay="34099"/>
                            </p:stCondLst>
                            <p:childTnLst>
                              <p:par>
                                <p:cTn id="77" presetID="3" presetClass="mediacall" presetSubtype="0" fill="hold" nodeType="afterEffect">
                                  <p:stCondLst>
                                    <p:cond delay="500"/>
                                  </p:stCondLst>
                                  <p:childTnLst>
                                    <p:cmd type="call" cmd="stop">
                                      <p:cBhvr>
                                        <p:cTn id="78" dur="1" fill="hold"/>
                                        <p:tgtEl>
                                          <p:spTgt spid="8"/>
                                        </p:tgtEl>
                                      </p:cBhvr>
                                    </p:cmd>
                                  </p:childTnLst>
                                </p:cTn>
                              </p:par>
                              <p:par>
                                <p:cTn id="79" presetID="10" presetClass="entr" presetSubtype="0" fill="hold" grpId="6" nodeType="withEffect">
                                  <p:stCondLst>
                                    <p:cond delay="50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3"/>
                </p:tgtEl>
              </p:cMediaNode>
            </p:audio>
            <p:audio>
              <p:cMediaNode vol="80000">
                <p:cTn id="83" fill="hold" display="0">
                  <p:stCondLst>
                    <p:cond delay="indefinite"/>
                  </p:stCondLst>
                  <p:endCondLst>
                    <p:cond evt="onStopAudio" delay="0">
                      <p:tgtEl>
                        <p:sldTgt/>
                      </p:tgtEl>
                    </p:cond>
                  </p:endCondLst>
                </p:cTn>
                <p:tgtEl>
                  <p:spTgt spid="5"/>
                </p:tgtEl>
              </p:cMediaNode>
            </p:audio>
            <p:audio>
              <p:cMediaNode vol="80000">
                <p:cTn id="84" fill="hold" display="0">
                  <p:stCondLst>
                    <p:cond delay="indefinite"/>
                  </p:stCondLst>
                  <p:endCondLst>
                    <p:cond evt="onStopAudio" delay="0">
                      <p:tgtEl>
                        <p:sldTgt/>
                      </p:tgtEl>
                    </p:cond>
                  </p:endCondLst>
                </p:cTn>
                <p:tgtEl>
                  <p:spTgt spid="7"/>
                </p:tgtEl>
              </p:cMediaNode>
            </p:audio>
            <p:audio>
              <p:cMediaNode vol="80000">
                <p:cTn id="85" fill="hold" display="0">
                  <p:stCondLst>
                    <p:cond delay="indefinite"/>
                  </p:stCondLst>
                  <p:endCondLst>
                    <p:cond evt="onStopAudio" delay="0">
                      <p:tgtEl>
                        <p:sldTgt/>
                      </p:tgtEl>
                    </p:cond>
                  </p:endCondLst>
                </p:cTn>
                <p:tgtEl>
                  <p:spTgt spid="8"/>
                </p:tgtEl>
              </p:cMediaNode>
            </p:audio>
          </p:childTnLst>
        </p:cTn>
      </p:par>
    </p:tnLst>
    <p:bldLst>
      <p:bldP spid="17" grpId="0" uiExpand="1" build="p"/>
      <p:bldP spid="21" grpId="0" build="p"/>
      <p:bldP spid="22" grpId="0" build="p"/>
      <p:bldP spid="23" grpId="0" build="p"/>
      <p:bldP spid="15" grpId="0" animBg="1"/>
      <p:bldP spid="15" grpId="1" animBg="1"/>
      <p:bldP spid="15" grpId="2" animBg="1"/>
      <p:bldP spid="15" grpId="3" animBg="1"/>
      <p:bldP spid="15" grpId="4" animBg="1"/>
      <p:bldP spid="15" grpId="5" animBg="1"/>
      <p:bldP spid="15" grpId="6"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BDF09-69EA-42CA-AE1A-D128CEEF708F}"/>
              </a:ext>
            </a:extLst>
          </p:cNvPr>
          <p:cNvSpPr>
            <a:spLocks noGrp="1"/>
          </p:cNvSpPr>
          <p:nvPr>
            <p:ph type="title"/>
          </p:nvPr>
        </p:nvSpPr>
        <p:spPr/>
        <p:txBody>
          <a:bodyPr/>
          <a:lstStyle/>
          <a:p>
            <a:r>
              <a:rPr lang="en-AU" dirty="0"/>
              <a:t>The safe interaction speed</a:t>
            </a:r>
          </a:p>
        </p:txBody>
      </p:sp>
      <p:sp>
        <p:nvSpPr>
          <p:cNvPr id="4" name="Footer Placeholder 3">
            <a:extLst>
              <a:ext uri="{FF2B5EF4-FFF2-40B4-BE49-F238E27FC236}">
                <a16:creationId xmlns:a16="http://schemas.microsoft.com/office/drawing/2014/main" id="{C9CA5A3A-F507-4517-BEF7-2EF4B5333064}"/>
              </a:ext>
            </a:extLst>
          </p:cNvPr>
          <p:cNvSpPr>
            <a:spLocks noGrp="1"/>
          </p:cNvSpPr>
          <p:nvPr>
            <p:ph type="ftr" sz="quarter" idx="10"/>
          </p:nvPr>
        </p:nvSpPr>
        <p:spPr/>
        <p:txBody>
          <a:bodyPr/>
          <a:lstStyle/>
          <a:p>
            <a:r>
              <a:rPr lang="en-US"/>
              <a:t>Module 3, Snippet 4</a:t>
            </a:r>
            <a:endParaRPr lang="en-US" dirty="0"/>
          </a:p>
        </p:txBody>
      </p:sp>
      <p:pic>
        <p:nvPicPr>
          <p:cNvPr id="5" name="Picture Placeholder 4" descr="A person standing on a sidewalk&#10;&#10;Description automatically generated">
            <a:extLst>
              <a:ext uri="{FF2B5EF4-FFF2-40B4-BE49-F238E27FC236}">
                <a16:creationId xmlns:a16="http://schemas.microsoft.com/office/drawing/2014/main" id="{6E412BC0-24D3-4263-9236-0E2AD464E74D}"/>
              </a:ext>
            </a:extLst>
          </p:cNvPr>
          <p:cNvPicPr>
            <a:picLocks noGrp="1" noChangeAspect="1"/>
          </p:cNvPicPr>
          <p:nvPr>
            <p:ph type="pic" sz="quarter" idx="12"/>
          </p:nvPr>
        </p:nvPicPr>
        <p:blipFill>
          <a:blip r:embed="rId9" cstate="screen">
            <a:extLst>
              <a:ext uri="{28A0092B-C50C-407E-A947-70E740481C1C}">
                <a14:useLocalDpi xmlns:a14="http://schemas.microsoft.com/office/drawing/2010/main"/>
              </a:ext>
            </a:extLst>
          </a:blip>
          <a:srcRect/>
          <a:stretch>
            <a:fillRect/>
          </a:stretch>
        </p:blipFill>
        <p:spPr/>
      </p:pic>
      <p:sp>
        <p:nvSpPr>
          <p:cNvPr id="7" name="Picture Placeholder 6">
            <a:extLst>
              <a:ext uri="{FF2B5EF4-FFF2-40B4-BE49-F238E27FC236}">
                <a16:creationId xmlns:a16="http://schemas.microsoft.com/office/drawing/2014/main" id="{CCEA8B16-0B47-4077-8740-03A95881ABFB}"/>
              </a:ext>
            </a:extLst>
          </p:cNvPr>
          <p:cNvSpPr>
            <a:spLocks noGrp="1"/>
          </p:cNvSpPr>
          <p:nvPr>
            <p:ph type="pic" sz="quarter" idx="14"/>
          </p:nvPr>
        </p:nvSpPr>
        <p:spPr/>
      </p:sp>
      <p:sp>
        <p:nvSpPr>
          <p:cNvPr id="27" name="Text Placeholder 26">
            <a:extLst>
              <a:ext uri="{FF2B5EF4-FFF2-40B4-BE49-F238E27FC236}">
                <a16:creationId xmlns:a16="http://schemas.microsoft.com/office/drawing/2014/main" id="{5FEF59F5-BA46-4F45-8AC9-C05EBE7AE09A}"/>
              </a:ext>
            </a:extLst>
          </p:cNvPr>
          <p:cNvSpPr>
            <a:spLocks noGrp="1"/>
          </p:cNvSpPr>
          <p:nvPr>
            <p:ph type="body" sz="quarter" idx="16"/>
          </p:nvPr>
        </p:nvSpPr>
        <p:spPr/>
        <p:txBody>
          <a:bodyPr/>
          <a:lstStyle/>
          <a:p>
            <a:r>
              <a:rPr lang="en-AU" dirty="0"/>
              <a:t>Source: adapted from </a:t>
            </a:r>
            <a:r>
              <a:rPr lang="en-AU" dirty="0" err="1"/>
              <a:t>Jurewicz</a:t>
            </a:r>
            <a:r>
              <a:rPr lang="en-AU" dirty="0"/>
              <a:t> et al (2015)</a:t>
            </a:r>
          </a:p>
        </p:txBody>
      </p:sp>
      <p:sp>
        <p:nvSpPr>
          <p:cNvPr id="6" name="Text Placeholder 5">
            <a:extLst>
              <a:ext uri="{FF2B5EF4-FFF2-40B4-BE49-F238E27FC236}">
                <a16:creationId xmlns:a16="http://schemas.microsoft.com/office/drawing/2014/main" id="{FDF50C95-CEB1-44AC-93E3-E59B3A12953B}"/>
              </a:ext>
            </a:extLst>
          </p:cNvPr>
          <p:cNvSpPr>
            <a:spLocks noGrp="1"/>
          </p:cNvSpPr>
          <p:nvPr>
            <p:ph type="body" sz="quarter" idx="17"/>
          </p:nvPr>
        </p:nvSpPr>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00399F8B-7FB8-4EC2-B8D1-DFD1D883B848}"/>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8" name="Text Placeholder 7">
            <a:extLst>
              <a:ext uri="{FF2B5EF4-FFF2-40B4-BE49-F238E27FC236}">
                <a16:creationId xmlns:a16="http://schemas.microsoft.com/office/drawing/2014/main" id="{5FF8C066-57ED-437C-B423-8A0A8EE8D139}"/>
              </a:ext>
            </a:extLst>
          </p:cNvPr>
          <p:cNvSpPr>
            <a:spLocks noGrp="1"/>
          </p:cNvSpPr>
          <p:nvPr>
            <p:ph type="body" sz="quarter" idx="18"/>
          </p:nvPr>
        </p:nvSpPr>
        <p:spPr/>
        <p:txBody>
          <a:bodyPr/>
          <a:lstStyle/>
          <a:p>
            <a:r>
              <a:rPr lang="en-AU" dirty="0"/>
              <a:t>Source: iStock.com (</a:t>
            </a:r>
            <a:r>
              <a:rPr lang="en-AU" dirty="0" err="1"/>
              <a:t>ericsphotography</a:t>
            </a:r>
            <a:r>
              <a:rPr lang="en-AU" dirty="0"/>
              <a:t>)</a:t>
            </a:r>
          </a:p>
        </p:txBody>
      </p:sp>
      <p:pic>
        <p:nvPicPr>
          <p:cNvPr id="31" name="Picture 30">
            <a:extLst>
              <a:ext uri="{FF2B5EF4-FFF2-40B4-BE49-F238E27FC236}">
                <a16:creationId xmlns:a16="http://schemas.microsoft.com/office/drawing/2014/main" id="{9D0EBB28-979F-448D-9A55-1FA74834E0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8650" y="2296881"/>
            <a:ext cx="4328999" cy="2900649"/>
          </a:xfrm>
          <a:prstGeom prst="rect">
            <a:avLst/>
          </a:prstGeom>
        </p:spPr>
      </p:pic>
      <p:pic>
        <p:nvPicPr>
          <p:cNvPr id="42" name="Picture 41">
            <a:extLst>
              <a:ext uri="{FF2B5EF4-FFF2-40B4-BE49-F238E27FC236}">
                <a16:creationId xmlns:a16="http://schemas.microsoft.com/office/drawing/2014/main" id="{40166414-C051-428C-B740-66FA5B24C13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70682" y="2544015"/>
            <a:ext cx="877661" cy="1127991"/>
          </a:xfrm>
          <a:prstGeom prst="rect">
            <a:avLst/>
          </a:prstGeom>
        </p:spPr>
      </p:pic>
      <p:cxnSp>
        <p:nvCxnSpPr>
          <p:cNvPr id="44" name="Straight Connector 43">
            <a:extLst>
              <a:ext uri="{FF2B5EF4-FFF2-40B4-BE49-F238E27FC236}">
                <a16:creationId xmlns:a16="http://schemas.microsoft.com/office/drawing/2014/main" id="{39577844-3564-4A58-85F9-3931C5CA3D5F}"/>
              </a:ext>
            </a:extLst>
          </p:cNvPr>
          <p:cNvCxnSpPr>
            <a:cxnSpLocks/>
          </p:cNvCxnSpPr>
          <p:nvPr/>
        </p:nvCxnSpPr>
        <p:spPr>
          <a:xfrm flipV="1">
            <a:off x="2204358" y="2492829"/>
            <a:ext cx="0" cy="2242458"/>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3" name="Picture Placeholder 12" descr="A truck is parked on the side of a road&#10;&#10;Description automatically generated">
            <a:extLst>
              <a:ext uri="{FF2B5EF4-FFF2-40B4-BE49-F238E27FC236}">
                <a16:creationId xmlns:a16="http://schemas.microsoft.com/office/drawing/2014/main" id="{5E745CD6-C0F8-41A8-8E60-DEAF9CAF3561}"/>
              </a:ext>
            </a:extLst>
          </p:cNvPr>
          <p:cNvPicPr>
            <a:picLocks noGrp="1" noChangeAspect="1"/>
          </p:cNvPicPr>
          <p:nvPr>
            <p:ph type="pic" sz="quarter" idx="13"/>
          </p:nvPr>
        </p:nvPicPr>
        <p:blipFill>
          <a:blip r:embed="rId12" cstate="screen">
            <a:extLst>
              <a:ext uri="{28A0092B-C50C-407E-A947-70E740481C1C}">
                <a14:useLocalDpi xmlns:a14="http://schemas.microsoft.com/office/drawing/2010/main"/>
              </a:ext>
            </a:extLst>
          </a:blip>
          <a:srcRect/>
          <a:stretch>
            <a:fillRect/>
          </a:stretch>
        </p:blipFill>
        <p:spPr/>
      </p:pic>
      <p:sp>
        <p:nvSpPr>
          <p:cNvPr id="14" name="Arrow: Chevron 13">
            <a:extLst>
              <a:ext uri="{FF2B5EF4-FFF2-40B4-BE49-F238E27FC236}">
                <a16:creationId xmlns:a16="http://schemas.microsoft.com/office/drawing/2014/main" id="{86934CAE-034F-4777-AF38-2BA264B170B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4_SLIDE_07_PARA_A">
            <a:hlinkClick r:id="" action="ppaction://media"/>
            <a:extLst>
              <a:ext uri="{FF2B5EF4-FFF2-40B4-BE49-F238E27FC236}">
                <a16:creationId xmlns:a16="http://schemas.microsoft.com/office/drawing/2014/main" id="{73DC2AA1-3750-4E5A-99E6-E864255EE2E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40706" y="0"/>
            <a:ext cx="609600" cy="609600"/>
          </a:xfrm>
          <a:prstGeom prst="rect">
            <a:avLst/>
          </a:prstGeom>
        </p:spPr>
      </p:pic>
      <p:pic>
        <p:nvPicPr>
          <p:cNvPr id="9" name="TAC_MOD3_SNIP4_SLIDE_07_PARA_B">
            <a:hlinkClick r:id="" action="ppaction://media"/>
            <a:extLst>
              <a:ext uri="{FF2B5EF4-FFF2-40B4-BE49-F238E27FC236}">
                <a16:creationId xmlns:a16="http://schemas.microsoft.com/office/drawing/2014/main" id="{17E3B4D4-794A-454C-B6B1-44BD1B4E2E59}"/>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340706" y="722313"/>
            <a:ext cx="609600" cy="609600"/>
          </a:xfrm>
          <a:prstGeom prst="rect">
            <a:avLst/>
          </a:prstGeom>
        </p:spPr>
      </p:pic>
      <p:pic>
        <p:nvPicPr>
          <p:cNvPr id="10" name="TAC_MOD3_SNIP4_SLIDE_07_PARA_C">
            <a:hlinkClick r:id="" action="ppaction://media"/>
            <a:extLst>
              <a:ext uri="{FF2B5EF4-FFF2-40B4-BE49-F238E27FC236}">
                <a16:creationId xmlns:a16="http://schemas.microsoft.com/office/drawing/2014/main" id="{6BEE4ED2-A48A-4D65-A4C0-5568AB7F5715}"/>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340706" y="1444626"/>
            <a:ext cx="609600" cy="609600"/>
          </a:xfrm>
          <a:prstGeom prst="rect">
            <a:avLst/>
          </a:prstGeom>
        </p:spPr>
      </p:pic>
    </p:spTree>
    <p:extLst>
      <p:ext uri="{BB962C8B-B14F-4D97-AF65-F5344CB8AC3E}">
        <p14:creationId xmlns:p14="http://schemas.microsoft.com/office/powerpoint/2010/main" val="396901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50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10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7">
                                            <p:txEl>
                                              <p:pRg st="0" end="0"/>
                                            </p:txEl>
                                          </p:spTgt>
                                        </p:tgtEl>
                                        <p:attrNameLst>
                                          <p:attrName>style.visibility</p:attrName>
                                        </p:attrNameLst>
                                      </p:cBhvr>
                                      <p:to>
                                        <p:strVal val="visible"/>
                                      </p:to>
                                    </p:set>
                                    <p:animEffect transition="in" filter="fade">
                                      <p:cBhvr>
                                        <p:cTn id="16" dur="500"/>
                                        <p:tgtEl>
                                          <p:spTgt spid="27">
                                            <p:txEl>
                                              <p:pRg st="0" end="0"/>
                                            </p:txEl>
                                          </p:spTgt>
                                        </p:tgtEl>
                                      </p:cBhvr>
                                    </p:animEffect>
                                  </p:childTnLst>
                                </p:cTn>
                              </p:par>
                              <p:par>
                                <p:cTn id="17" presetID="1" presetClass="mediacall" presetSubtype="0" fill="hold" nodeType="withEffect">
                                  <p:stCondLst>
                                    <p:cond delay="1000"/>
                                  </p:stCondLst>
                                  <p:childTnLst>
                                    <p:cmd type="call" cmd="playFrom(0.0)">
                                      <p:cBhvr>
                                        <p:cTn id="18" dur="25040" fill="hold"/>
                                        <p:tgtEl>
                                          <p:spTgt spid="2"/>
                                        </p:tgtEl>
                                      </p:cBhvr>
                                    </p:cmd>
                                  </p:childTnLst>
                                </p:cTn>
                              </p:par>
                            </p:childTnLst>
                          </p:cTn>
                        </p:par>
                        <p:par>
                          <p:cTn id="19" fill="hold">
                            <p:stCondLst>
                              <p:cond delay="26040"/>
                            </p:stCondLst>
                            <p:childTnLst>
                              <p:par>
                                <p:cTn id="20" presetID="3" presetClass="mediacall" presetSubtype="0" fill="hold" nodeType="afterEffect">
                                  <p:stCondLst>
                                    <p:cond delay="500"/>
                                  </p:stCondLst>
                                  <p:childTnLst>
                                    <p:cmd type="call" cmd="stop">
                                      <p:cBhvr>
                                        <p:cTn id="21" dur="1" fill="hold"/>
                                        <p:tgtEl>
                                          <p:spTgt spid="2"/>
                                        </p:tgtEl>
                                      </p:cBhvr>
                                    </p:cmd>
                                  </p:childTnLst>
                                </p:cTn>
                              </p:par>
                              <p:par>
                                <p:cTn id="22" presetID="10" presetClass="entr" presetSubtype="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xit" presetSubtype="0" fill="hold" grpId="1"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 presetClass="mediacall" presetSubtype="0" fill="hold" nodeType="withEffect">
                                  <p:stCondLst>
                                    <p:cond delay="1000"/>
                                  </p:stCondLst>
                                  <p:childTnLst>
                                    <p:cmd type="call" cmd="playFrom(0.0)">
                                      <p:cBhvr>
                                        <p:cTn id="37" dur="12922" fill="hold"/>
                                        <p:tgtEl>
                                          <p:spTgt spid="9"/>
                                        </p:tgtEl>
                                      </p:cBhvr>
                                    </p:cmd>
                                  </p:childTnLst>
                                </p:cTn>
                              </p:par>
                            </p:childTnLst>
                          </p:cTn>
                        </p:par>
                        <p:par>
                          <p:cTn id="38" fill="hold">
                            <p:stCondLst>
                              <p:cond delay="13922"/>
                            </p:stCondLst>
                            <p:childTnLst>
                              <p:par>
                                <p:cTn id="39" presetID="3" presetClass="mediacall" presetSubtype="0" fill="hold" nodeType="afterEffect">
                                  <p:stCondLst>
                                    <p:cond delay="500"/>
                                  </p:stCondLst>
                                  <p:childTnLst>
                                    <p:cmd type="call" cmd="stop">
                                      <p:cBhvr>
                                        <p:cTn id="40" dur="1" fill="hold"/>
                                        <p:tgtEl>
                                          <p:spTgt spid="9"/>
                                        </p:tgtEl>
                                      </p:cBhvr>
                                    </p:cmd>
                                  </p:childTnLst>
                                </p:cTn>
                              </p:par>
                              <p:par>
                                <p:cTn id="41" presetID="10" presetClass="entr" presetSubtype="0" fill="hold" grpId="2" nodeType="withEffect">
                                  <p:stCondLst>
                                    <p:cond delay="5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fade">
                                      <p:cBhvr>
                                        <p:cTn id="48" dur="500"/>
                                        <p:tgtEl>
                                          <p:spTgt spid="6">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xit" presetSubtype="0" fill="hold" grpId="3"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 presetClass="mediacall" presetSubtype="0" fill="hold" nodeType="withEffect">
                                  <p:stCondLst>
                                    <p:cond delay="1000"/>
                                  </p:stCondLst>
                                  <p:childTnLst>
                                    <p:cmd type="call" cmd="playFrom(0.0)">
                                      <p:cBhvr>
                                        <p:cTn id="56" dur="12318" fill="hold"/>
                                        <p:tgtEl>
                                          <p:spTgt spid="10"/>
                                        </p:tgtEl>
                                      </p:cBhvr>
                                    </p:cmd>
                                  </p:childTnLst>
                                </p:cTn>
                              </p:par>
                            </p:childTnLst>
                          </p:cTn>
                        </p:par>
                        <p:par>
                          <p:cTn id="57" fill="hold">
                            <p:stCondLst>
                              <p:cond delay="13318"/>
                            </p:stCondLst>
                            <p:childTnLst>
                              <p:par>
                                <p:cTn id="58" presetID="3" presetClass="mediacall" presetSubtype="0" fill="hold" nodeType="afterEffect">
                                  <p:stCondLst>
                                    <p:cond delay="500"/>
                                  </p:stCondLst>
                                  <p:childTnLst>
                                    <p:cmd type="call" cmd="stop">
                                      <p:cBhvr>
                                        <p:cTn id="59" dur="1" fill="hold"/>
                                        <p:tgtEl>
                                          <p:spTgt spid="10"/>
                                        </p:tgtEl>
                                      </p:cBhvr>
                                    </p:cmd>
                                  </p:childTnLst>
                                </p:cTn>
                              </p:par>
                              <p:par>
                                <p:cTn id="60" presetID="10" presetClass="entr" presetSubtype="0" fill="hold" grpId="4" nodeType="withEffect">
                                  <p:stCondLst>
                                    <p:cond delay="50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
                </p:tgtEl>
              </p:cMediaNode>
            </p:audio>
            <p:audio>
              <p:cMediaNode vol="80000">
                <p:cTn id="64" fill="hold" display="0">
                  <p:stCondLst>
                    <p:cond delay="indefinite"/>
                  </p:stCondLst>
                  <p:endCondLst>
                    <p:cond evt="onStopAudio" delay="0">
                      <p:tgtEl>
                        <p:sldTgt/>
                      </p:tgtEl>
                    </p:cond>
                  </p:endCondLst>
                </p:cTn>
                <p:tgtEl>
                  <p:spTgt spid="9"/>
                </p:tgtEl>
              </p:cMediaNode>
            </p:audio>
            <p:audio>
              <p:cMediaNode vol="80000">
                <p:cTn id="65" fill="hold" display="0">
                  <p:stCondLst>
                    <p:cond delay="indefinite"/>
                  </p:stCondLst>
                  <p:endCondLst>
                    <p:cond evt="onStopAudio" delay="0">
                      <p:tgtEl>
                        <p:sldTgt/>
                      </p:tgtEl>
                    </p:cond>
                  </p:endCondLst>
                </p:cTn>
                <p:tgtEl>
                  <p:spTgt spid="10"/>
                </p:tgtEl>
              </p:cMediaNode>
            </p:audio>
          </p:childTnLst>
        </p:cTn>
      </p:par>
    </p:tnLst>
    <p:bldLst>
      <p:bldP spid="27" grpId="0" build="p"/>
      <p:bldP spid="6" grpId="0" build="p"/>
      <p:bldP spid="8" grpId="0" build="p"/>
      <p:bldP spid="14" grpId="0" animBg="1"/>
      <p:bldP spid="14" grpId="1" animBg="1"/>
      <p:bldP spid="14" grpId="2" animBg="1"/>
      <p:bldP spid="14" grpId="3" animBg="1"/>
      <p:bldP spid="14"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8FE098-A97F-44C6-AE21-730D0D264121}"/>
              </a:ext>
            </a:extLst>
          </p:cNvPr>
          <p:cNvSpPr>
            <a:spLocks noGrp="1"/>
          </p:cNvSpPr>
          <p:nvPr>
            <p:ph idx="1"/>
          </p:nvPr>
        </p:nvSpPr>
        <p:spPr/>
        <p:txBody>
          <a:bodyPr/>
          <a:lstStyle/>
          <a:p>
            <a:pPr marL="285750" indent="-285750">
              <a:buFont typeface="Arial" panose="020B0604020202020204" pitchFamily="34" charset="0"/>
              <a:buChar char="•"/>
            </a:pPr>
            <a:r>
              <a:rPr lang="en-AU" dirty="0"/>
              <a:t>Access needs often secondary to motorised modes</a:t>
            </a:r>
          </a:p>
          <a:p>
            <a:pPr marL="285750" indent="-285750">
              <a:buFont typeface="Arial" panose="020B0604020202020204" pitchFamily="34" charset="0"/>
              <a:buChar char="•"/>
            </a:pPr>
            <a:r>
              <a:rPr lang="en-AU" dirty="0"/>
              <a:t>Specific needs not well-considered</a:t>
            </a:r>
          </a:p>
          <a:p>
            <a:pPr marL="285750" indent="-285750">
              <a:buFont typeface="Arial" panose="020B0604020202020204" pitchFamily="34" charset="0"/>
              <a:buChar char="•"/>
            </a:pPr>
            <a:r>
              <a:rPr lang="en-AU" dirty="0"/>
              <a:t>Intersections are good example of poor integration</a:t>
            </a:r>
          </a:p>
          <a:p>
            <a:pPr marL="285750" indent="-285750">
              <a:buFont typeface="Arial" panose="020B0604020202020204" pitchFamily="34" charset="0"/>
              <a:buChar char="•"/>
            </a:pPr>
            <a:endParaRPr lang="en-AU" dirty="0"/>
          </a:p>
        </p:txBody>
      </p:sp>
      <p:sp>
        <p:nvSpPr>
          <p:cNvPr id="3" name="Title 2">
            <a:extLst>
              <a:ext uri="{FF2B5EF4-FFF2-40B4-BE49-F238E27FC236}">
                <a16:creationId xmlns:a16="http://schemas.microsoft.com/office/drawing/2014/main" id="{750C0A70-365D-4BA4-8B10-227B4E202F68}"/>
              </a:ext>
            </a:extLst>
          </p:cNvPr>
          <p:cNvSpPr>
            <a:spLocks noGrp="1"/>
          </p:cNvSpPr>
          <p:nvPr>
            <p:ph type="title"/>
          </p:nvPr>
        </p:nvSpPr>
        <p:spPr/>
        <p:txBody>
          <a:bodyPr/>
          <a:lstStyle/>
          <a:p>
            <a:r>
              <a:rPr lang="en-AU" dirty="0"/>
              <a:t>The current system</a:t>
            </a:r>
          </a:p>
        </p:txBody>
      </p:sp>
      <p:sp>
        <p:nvSpPr>
          <p:cNvPr id="4" name="Footer Placeholder 3">
            <a:extLst>
              <a:ext uri="{FF2B5EF4-FFF2-40B4-BE49-F238E27FC236}">
                <a16:creationId xmlns:a16="http://schemas.microsoft.com/office/drawing/2014/main" id="{CF1662AE-BA9F-4997-83A6-CFECE55558F8}"/>
              </a:ext>
            </a:extLst>
          </p:cNvPr>
          <p:cNvSpPr>
            <a:spLocks noGrp="1"/>
          </p:cNvSpPr>
          <p:nvPr>
            <p:ph type="ftr" sz="quarter" idx="10"/>
          </p:nvPr>
        </p:nvSpPr>
        <p:spPr/>
        <p:txBody>
          <a:bodyPr/>
          <a:lstStyle/>
          <a:p>
            <a:r>
              <a:rPr lang="en-US"/>
              <a:t>Module 3, Snippet 4</a:t>
            </a:r>
            <a:endParaRPr lang="en-US" dirty="0"/>
          </a:p>
        </p:txBody>
      </p:sp>
      <p:sp>
        <p:nvSpPr>
          <p:cNvPr id="8" name="Text Placeholder 7">
            <a:extLst>
              <a:ext uri="{FF2B5EF4-FFF2-40B4-BE49-F238E27FC236}">
                <a16:creationId xmlns:a16="http://schemas.microsoft.com/office/drawing/2014/main" id="{9486FE1F-3592-4F4A-BD8A-0937FC1514D8}"/>
              </a:ext>
            </a:extLst>
          </p:cNvPr>
          <p:cNvSpPr>
            <a:spLocks noGrp="1"/>
          </p:cNvSpPr>
          <p:nvPr>
            <p:ph type="body" sz="quarter" idx="15"/>
          </p:nvPr>
        </p:nvSpPr>
        <p:spPr/>
        <p:txBody>
          <a:bodyPr/>
          <a:lstStyle/>
          <a:p>
            <a:r>
              <a:rPr lang="en-AU" dirty="0"/>
              <a:t>Source: Centre for Automotive Safety Research</a:t>
            </a:r>
          </a:p>
        </p:txBody>
      </p:sp>
      <p:sp>
        <p:nvSpPr>
          <p:cNvPr id="9" name="Text Placeholder 8">
            <a:extLst>
              <a:ext uri="{FF2B5EF4-FFF2-40B4-BE49-F238E27FC236}">
                <a16:creationId xmlns:a16="http://schemas.microsoft.com/office/drawing/2014/main" id="{6FF617E9-14EA-4448-8558-9E1D19EF7EA0}"/>
              </a:ext>
            </a:extLst>
          </p:cNvPr>
          <p:cNvSpPr>
            <a:spLocks noGrp="1"/>
          </p:cNvSpPr>
          <p:nvPr>
            <p:ph type="body" sz="quarter" idx="16"/>
          </p:nvPr>
        </p:nvSpPr>
        <p:spPr/>
        <p:txBody>
          <a:bodyPr/>
          <a:lstStyle/>
          <a:p>
            <a:r>
              <a:rPr lang="en-AU" dirty="0"/>
              <a:t>Source: Centre for Automotive Safety Research</a:t>
            </a:r>
          </a:p>
        </p:txBody>
      </p:sp>
      <p:sp>
        <p:nvSpPr>
          <p:cNvPr id="10" name="Text Placeholder 9">
            <a:extLst>
              <a:ext uri="{FF2B5EF4-FFF2-40B4-BE49-F238E27FC236}">
                <a16:creationId xmlns:a16="http://schemas.microsoft.com/office/drawing/2014/main" id="{B6A4E3B2-5A07-4E88-87D8-D86851C7CB14}"/>
              </a:ext>
            </a:extLst>
          </p:cNvPr>
          <p:cNvSpPr>
            <a:spLocks noGrp="1"/>
          </p:cNvSpPr>
          <p:nvPr>
            <p:ph type="body" sz="quarter" idx="17"/>
          </p:nvPr>
        </p:nvSpPr>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767755D7-822F-402F-89C6-2D67FA1A16BE}"/>
              </a:ext>
            </a:extLst>
          </p:cNvPr>
          <p:cNvSpPr>
            <a:spLocks noGrp="1"/>
          </p:cNvSpPr>
          <p:nvPr>
            <p:ph type="sldNum" sz="quarter" idx="11"/>
          </p:nvPr>
        </p:nvSpPr>
        <p:spPr/>
        <p:txBody>
          <a:bodyPr/>
          <a:lstStyle/>
          <a:p>
            <a:fld id="{A9D36E53-D99A-0F41-B3E8-EF235B9A2E23}" type="slidenum">
              <a:rPr lang="en-US" smtClean="0"/>
              <a:pPr/>
              <a:t>8</a:t>
            </a:fld>
            <a:endParaRPr lang="en-US" dirty="0"/>
          </a:p>
        </p:txBody>
      </p:sp>
      <p:pic>
        <p:nvPicPr>
          <p:cNvPr id="12" name="Picture Placeholder 11" descr="A sign on the side of the street&#10;&#10;Description automatically generated">
            <a:extLst>
              <a:ext uri="{FF2B5EF4-FFF2-40B4-BE49-F238E27FC236}">
                <a16:creationId xmlns:a16="http://schemas.microsoft.com/office/drawing/2014/main" id="{AB5409B0-AE15-40AC-82A0-CC9211AEBE72}"/>
              </a:ext>
            </a:extLst>
          </p:cNvPr>
          <p:cNvPicPr>
            <a:picLocks noGrp="1" noChangeAspect="1"/>
          </p:cNvPicPr>
          <p:nvPr>
            <p:ph type="pic" sz="quarter" idx="12"/>
          </p:nvPr>
        </p:nvPicPr>
        <p:blipFill rotWithShape="1">
          <a:blip r:embed="rId9" cstate="screen">
            <a:extLst>
              <a:ext uri="{28A0092B-C50C-407E-A947-70E740481C1C}">
                <a14:useLocalDpi xmlns:a14="http://schemas.microsoft.com/office/drawing/2010/main"/>
              </a:ext>
            </a:extLst>
          </a:blip>
          <a:srcRect/>
          <a:stretch/>
        </p:blipFill>
        <p:spPr>
          <a:xfrm>
            <a:off x="628649" y="2976127"/>
            <a:ext cx="2520000" cy="2935174"/>
          </a:xfrm>
        </p:spPr>
      </p:pic>
      <p:pic>
        <p:nvPicPr>
          <p:cNvPr id="27" name="Picture Placeholder 26" descr="A traffic light sitting on the side of a road&#10;&#10;Description automatically generated">
            <a:extLst>
              <a:ext uri="{FF2B5EF4-FFF2-40B4-BE49-F238E27FC236}">
                <a16:creationId xmlns:a16="http://schemas.microsoft.com/office/drawing/2014/main" id="{0478D5CF-B3BE-40A9-9789-8D01F6F7F770}"/>
              </a:ext>
            </a:extLst>
          </p:cNvPr>
          <p:cNvPicPr>
            <a:picLocks noGrp="1" noChangeAspect="1"/>
          </p:cNvPicPr>
          <p:nvPr>
            <p:ph type="pic" sz="quarter" idx="14"/>
          </p:nvPr>
        </p:nvPicPr>
        <p:blipFill rotWithShape="1">
          <a:blip r:embed="rId10" cstate="screen">
            <a:extLst>
              <a:ext uri="{28A0092B-C50C-407E-A947-70E740481C1C}">
                <a14:useLocalDpi xmlns:a14="http://schemas.microsoft.com/office/drawing/2010/main"/>
              </a:ext>
            </a:extLst>
          </a:blip>
          <a:srcRect b="-623"/>
          <a:stretch/>
        </p:blipFill>
        <p:spPr>
          <a:xfrm>
            <a:off x="5995350" y="2976128"/>
            <a:ext cx="2520000" cy="2935172"/>
          </a:xfrm>
        </p:spPr>
      </p:pic>
      <p:sp>
        <p:nvSpPr>
          <p:cNvPr id="13" name="Arrow: Chevron 12">
            <a:extLst>
              <a:ext uri="{FF2B5EF4-FFF2-40B4-BE49-F238E27FC236}">
                <a16:creationId xmlns:a16="http://schemas.microsoft.com/office/drawing/2014/main" id="{4910D3D4-D35D-4414-B6CB-45A774D62121}"/>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5" name="TAC_MOD3_SNIP4_SLIDE_08_PARA_A">
            <a:hlinkClick r:id="" action="ppaction://media"/>
            <a:extLst>
              <a:ext uri="{FF2B5EF4-FFF2-40B4-BE49-F238E27FC236}">
                <a16:creationId xmlns:a16="http://schemas.microsoft.com/office/drawing/2014/main" id="{84CC6368-DFFA-4081-89C1-A662B2C763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8475" y="0"/>
            <a:ext cx="609600" cy="609600"/>
          </a:xfrm>
          <a:prstGeom prst="rect">
            <a:avLst/>
          </a:prstGeom>
        </p:spPr>
      </p:pic>
      <p:pic>
        <p:nvPicPr>
          <p:cNvPr id="6" name="TAC_MOD3_SNIP4_SLIDE_08_PARA_B">
            <a:hlinkClick r:id="" action="ppaction://media"/>
            <a:extLst>
              <a:ext uri="{FF2B5EF4-FFF2-40B4-BE49-F238E27FC236}">
                <a16:creationId xmlns:a16="http://schemas.microsoft.com/office/drawing/2014/main" id="{F16BCFBF-FA59-43E5-89C5-D02419B8B02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88475" y="773472"/>
            <a:ext cx="609600" cy="609600"/>
          </a:xfrm>
          <a:prstGeom prst="rect">
            <a:avLst/>
          </a:prstGeom>
        </p:spPr>
      </p:pic>
      <p:pic>
        <p:nvPicPr>
          <p:cNvPr id="7" name="TAC_MOD3_SNIP4_SLIDE_08_PARA_C">
            <a:hlinkClick r:id="" action="ppaction://media"/>
            <a:extLst>
              <a:ext uri="{FF2B5EF4-FFF2-40B4-BE49-F238E27FC236}">
                <a16:creationId xmlns:a16="http://schemas.microsoft.com/office/drawing/2014/main" id="{25BE24AC-DE6E-4EBA-845D-BEE88BE1F1D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88475" y="1546944"/>
            <a:ext cx="609600" cy="609600"/>
          </a:xfrm>
          <a:prstGeom prst="rect">
            <a:avLst/>
          </a:prstGeom>
        </p:spPr>
      </p:pic>
      <p:pic>
        <p:nvPicPr>
          <p:cNvPr id="17" name="Picture Placeholder 16" descr="A person in a yellow bus driving down a street&#10;&#10;Description automatically generated">
            <a:extLst>
              <a:ext uri="{FF2B5EF4-FFF2-40B4-BE49-F238E27FC236}">
                <a16:creationId xmlns:a16="http://schemas.microsoft.com/office/drawing/2014/main" id="{5E47855C-5CE8-4F6A-8C23-10F09E843C03}"/>
              </a:ext>
            </a:extLst>
          </p:cNvPr>
          <p:cNvPicPr>
            <a:picLocks noGrp="1" noChangeAspect="1"/>
          </p:cNvPicPr>
          <p:nvPr>
            <p:ph type="pic" sz="quarter" idx="13"/>
          </p:nvPr>
        </p:nvPicPr>
        <p:blipFill rotWithShape="1">
          <a:blip r:embed="rId12" cstate="screen">
            <a:extLst>
              <a:ext uri="{28A0092B-C50C-407E-A947-70E740481C1C}">
                <a14:useLocalDpi xmlns:a14="http://schemas.microsoft.com/office/drawing/2010/main"/>
              </a:ext>
            </a:extLst>
          </a:blip>
          <a:srcRect/>
          <a:stretch/>
        </p:blipFill>
        <p:spPr>
          <a:xfrm>
            <a:off x="3311998" y="2976127"/>
            <a:ext cx="2520000" cy="2935173"/>
          </a:xfrm>
        </p:spPr>
      </p:pic>
    </p:spTree>
    <p:extLst>
      <p:ext uri="{BB962C8B-B14F-4D97-AF65-F5344CB8AC3E}">
        <p14:creationId xmlns:p14="http://schemas.microsoft.com/office/powerpoint/2010/main" val="428696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mediacall" presetSubtype="0" fill="hold" nodeType="withEffect">
                                  <p:stCondLst>
                                    <p:cond delay="1000"/>
                                  </p:stCondLst>
                                  <p:childTnLst>
                                    <p:cmd type="call" cmd="playFrom(0.0)">
                                      <p:cBhvr>
                                        <p:cTn id="15" dur="30882" fill="hold"/>
                                        <p:tgtEl>
                                          <p:spTgt spid="5"/>
                                        </p:tgtEl>
                                      </p:cBhvr>
                                    </p:cmd>
                                  </p:childTnLst>
                                </p:cTn>
                              </p:par>
                            </p:childTnLst>
                          </p:cTn>
                        </p:par>
                        <p:par>
                          <p:cTn id="16" fill="hold">
                            <p:stCondLst>
                              <p:cond delay="31882"/>
                            </p:stCondLst>
                            <p:childTnLst>
                              <p:par>
                                <p:cTn id="17" presetID="3" presetClass="mediacall" presetSubtype="0" fill="hold" nodeType="afterEffect">
                                  <p:stCondLst>
                                    <p:cond delay="500"/>
                                  </p:stCondLst>
                                  <p:childTnLst>
                                    <p:cmd type="call" cmd="stop">
                                      <p:cBhvr>
                                        <p:cTn id="18" dur="1" fill="hold"/>
                                        <p:tgtEl>
                                          <p:spTgt spid="5"/>
                                        </p:tgtEl>
                                      </p:cBhvr>
                                    </p:cmd>
                                  </p:childTnLst>
                                </p:cTn>
                              </p:par>
                              <p:par>
                                <p:cTn id="19" presetID="10" presetClass="entr" presetSubtype="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grpId="0" nodeType="withEffect">
                                  <p:stCondLst>
                                    <p:cond delay="50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par>
                                <p:cTn id="33" presetID="10" presetClass="entr" presetSubtype="0" fill="hold"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1000"/>
                                  </p:stCondLst>
                                  <p:childTnLst>
                                    <p:cmd type="call" cmd="playFrom(0.0)">
                                      <p:cBhvr>
                                        <p:cTn id="37" dur="29735" fill="hold"/>
                                        <p:tgtEl>
                                          <p:spTgt spid="6"/>
                                        </p:tgtEl>
                                      </p:cBhvr>
                                    </p:cmd>
                                  </p:childTnLst>
                                </p:cTn>
                              </p:par>
                            </p:childTnLst>
                          </p:cTn>
                        </p:par>
                        <p:par>
                          <p:cTn id="38" fill="hold">
                            <p:stCondLst>
                              <p:cond delay="30735"/>
                            </p:stCondLst>
                            <p:childTnLst>
                              <p:par>
                                <p:cTn id="39" presetID="3" presetClass="mediacall" presetSubtype="0" fill="hold" nodeType="afterEffect">
                                  <p:stCondLst>
                                    <p:cond delay="500"/>
                                  </p:stCondLst>
                                  <p:childTnLst>
                                    <p:cmd type="call" cmd="stop">
                                      <p:cBhvr>
                                        <p:cTn id="40" dur="1" fill="hold"/>
                                        <p:tgtEl>
                                          <p:spTgt spid="6"/>
                                        </p:tgtEl>
                                      </p:cBhvr>
                                    </p:cmd>
                                  </p:childTnLst>
                                </p:cTn>
                              </p:par>
                              <p:par>
                                <p:cTn id="41" presetID="10" presetClass="entr" presetSubtype="0" fill="hold" grpId="2" nodeType="withEffect">
                                  <p:stCondLst>
                                    <p:cond delay="5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fade">
                                      <p:cBhvr>
                                        <p:cTn id="48" dur="500"/>
                                        <p:tgtEl>
                                          <p:spTgt spid="2">
                                            <p:txEl>
                                              <p:pRg st="2" end="2"/>
                                            </p:txEl>
                                          </p:spTgt>
                                        </p:tgtEl>
                                      </p:cBhvr>
                                    </p:animEffect>
                                  </p:childTnLst>
                                </p:cTn>
                              </p:par>
                              <p:par>
                                <p:cTn id="49" presetID="10" presetClass="exit" presetSubtype="0" fill="hold" grpId="3"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8">
                                            <p:txEl>
                                              <p:pRg st="0" end="0"/>
                                            </p:txEl>
                                          </p:spTgt>
                                        </p:tgtEl>
                                        <p:attrNameLst>
                                          <p:attrName>style.visibility</p:attrName>
                                        </p:attrNameLst>
                                      </p:cBhvr>
                                      <p:to>
                                        <p:strVal val="visible"/>
                                      </p:to>
                                    </p:set>
                                    <p:animEffect transition="in" filter="fade">
                                      <p:cBhvr>
                                        <p:cTn id="54" dur="500"/>
                                        <p:tgtEl>
                                          <p:spTgt spid="8">
                                            <p:txEl>
                                              <p:pRg st="0" end="0"/>
                                            </p:txEl>
                                          </p:spTgt>
                                        </p:tgtEl>
                                      </p:cBhvr>
                                    </p:animEffect>
                                  </p:childTnLst>
                                </p:cTn>
                              </p:par>
                              <p:par>
                                <p:cTn id="55" presetID="10" presetClass="entr" presetSubtype="0" fill="hold" nodeType="withEffect">
                                  <p:stCondLst>
                                    <p:cond delay="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 presetClass="mediacall" presetSubtype="0" fill="hold" nodeType="withEffect">
                                  <p:stCondLst>
                                    <p:cond delay="1000"/>
                                  </p:stCondLst>
                                  <p:childTnLst>
                                    <p:cmd type="call" cmd="playFrom(0.0)">
                                      <p:cBhvr>
                                        <p:cTn id="59" dur="23266" fill="hold"/>
                                        <p:tgtEl>
                                          <p:spTgt spid="7"/>
                                        </p:tgtEl>
                                      </p:cBhvr>
                                    </p:cmd>
                                  </p:childTnLst>
                                </p:cTn>
                              </p:par>
                            </p:childTnLst>
                          </p:cTn>
                        </p:par>
                        <p:par>
                          <p:cTn id="60" fill="hold">
                            <p:stCondLst>
                              <p:cond delay="24266"/>
                            </p:stCondLst>
                            <p:childTnLst>
                              <p:par>
                                <p:cTn id="61" presetID="3" presetClass="mediacall" presetSubtype="0" fill="hold" nodeType="afterEffect">
                                  <p:stCondLst>
                                    <p:cond delay="500"/>
                                  </p:stCondLst>
                                  <p:childTnLst>
                                    <p:cmd type="call" cmd="stop">
                                      <p:cBhvr>
                                        <p:cTn id="62" dur="1" fill="hold"/>
                                        <p:tgtEl>
                                          <p:spTgt spid="7"/>
                                        </p:tgtEl>
                                      </p:cBhvr>
                                    </p:cmd>
                                  </p:childTnLst>
                                </p:cTn>
                              </p:par>
                              <p:par>
                                <p:cTn id="63" presetID="10" presetClass="entr" presetSubtype="0" fill="hold" grpId="4" nodeType="withEffect">
                                  <p:stCondLst>
                                    <p:cond delay="50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5"/>
                </p:tgtEl>
              </p:cMediaNode>
            </p:audio>
            <p:audio>
              <p:cMediaNode vol="80000">
                <p:cTn id="67" fill="hold" display="0">
                  <p:stCondLst>
                    <p:cond delay="indefinite"/>
                  </p:stCondLst>
                  <p:endCondLst>
                    <p:cond evt="onStopAudio" delay="0">
                      <p:tgtEl>
                        <p:sldTgt/>
                      </p:tgtEl>
                    </p:cond>
                  </p:endCondLst>
                </p:cTn>
                <p:tgtEl>
                  <p:spTgt spid="6"/>
                </p:tgtEl>
              </p:cMediaNode>
            </p:audio>
            <p:audio>
              <p:cMediaNode vol="80000">
                <p:cTn id="68" fill="hold" display="0">
                  <p:stCondLst>
                    <p:cond delay="indefinite"/>
                  </p:stCondLst>
                  <p:endCondLst>
                    <p:cond evt="onStopAudio" delay="0">
                      <p:tgtEl>
                        <p:sldTgt/>
                      </p:tgtEl>
                    </p:cond>
                  </p:endCondLst>
                </p:cTn>
                <p:tgtEl>
                  <p:spTgt spid="7"/>
                </p:tgtEl>
              </p:cMediaNode>
            </p:audio>
          </p:childTnLst>
        </p:cTn>
      </p:par>
    </p:tnLst>
    <p:bldLst>
      <p:bldP spid="2" grpId="0" uiExpand="1" build="p"/>
      <p:bldP spid="8" grpId="0" build="p"/>
      <p:bldP spid="9" grpId="0" build="p"/>
      <p:bldP spid="10" grpId="0" build="p"/>
      <p:bldP spid="13" grpId="0" animBg="1"/>
      <p:bldP spid="13" grpId="1" animBg="1"/>
      <p:bldP spid="13" grpId="2" animBg="1"/>
      <p:bldP spid="13" grpId="3" animBg="1"/>
      <p:bldP spid="13"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D80C6D1-04EC-4828-B452-0EDDC41ED093}"/>
              </a:ext>
            </a:extLst>
          </p:cNvPr>
          <p:cNvSpPr>
            <a:spLocks noGrp="1"/>
          </p:cNvSpPr>
          <p:nvPr>
            <p:ph type="title"/>
          </p:nvPr>
        </p:nvSpPr>
        <p:spPr/>
        <p:txBody>
          <a:bodyPr/>
          <a:lstStyle/>
          <a:p>
            <a:r>
              <a:rPr lang="en-AU" dirty="0"/>
              <a:t>Route level access</a:t>
            </a:r>
          </a:p>
        </p:txBody>
      </p:sp>
      <p:sp>
        <p:nvSpPr>
          <p:cNvPr id="4" name="Footer Placeholder 3">
            <a:extLst>
              <a:ext uri="{FF2B5EF4-FFF2-40B4-BE49-F238E27FC236}">
                <a16:creationId xmlns:a16="http://schemas.microsoft.com/office/drawing/2014/main" id="{C5D19CE5-AE13-4BCC-9D5C-56BFF79155BD}"/>
              </a:ext>
            </a:extLst>
          </p:cNvPr>
          <p:cNvSpPr>
            <a:spLocks noGrp="1"/>
          </p:cNvSpPr>
          <p:nvPr>
            <p:ph type="ftr" sz="quarter" idx="10"/>
          </p:nvPr>
        </p:nvSpPr>
        <p:spPr/>
        <p:txBody>
          <a:bodyPr/>
          <a:lstStyle/>
          <a:p>
            <a:r>
              <a:rPr lang="en-US"/>
              <a:t>Module 3, Snippet 4</a:t>
            </a:r>
            <a:endParaRPr lang="en-US" dirty="0"/>
          </a:p>
        </p:txBody>
      </p:sp>
      <p:sp>
        <p:nvSpPr>
          <p:cNvPr id="22" name="Text Placeholder 21">
            <a:extLst>
              <a:ext uri="{FF2B5EF4-FFF2-40B4-BE49-F238E27FC236}">
                <a16:creationId xmlns:a16="http://schemas.microsoft.com/office/drawing/2014/main" id="{AE3F72D3-B4A4-4DE5-B868-01AD6EBBFFD9}"/>
              </a:ext>
            </a:extLst>
          </p:cNvPr>
          <p:cNvSpPr>
            <a:spLocks noGrp="1"/>
          </p:cNvSpPr>
          <p:nvPr>
            <p:ph type="body" sz="quarter" idx="16"/>
          </p:nvPr>
        </p:nvSpPr>
        <p:spPr/>
        <p:txBody>
          <a:bodyPr/>
          <a:lstStyle/>
          <a:p>
            <a:r>
              <a:rPr lang="en-AU" dirty="0"/>
              <a:t>Source: Centre for Automotive Safety Research</a:t>
            </a:r>
          </a:p>
        </p:txBody>
      </p:sp>
      <p:sp>
        <p:nvSpPr>
          <p:cNvPr id="23" name="Text Placeholder 22">
            <a:extLst>
              <a:ext uri="{FF2B5EF4-FFF2-40B4-BE49-F238E27FC236}">
                <a16:creationId xmlns:a16="http://schemas.microsoft.com/office/drawing/2014/main" id="{0ACFC184-4D18-4004-97DD-56C929F98D2E}"/>
              </a:ext>
            </a:extLst>
          </p:cNvPr>
          <p:cNvSpPr>
            <a:spLocks noGrp="1"/>
          </p:cNvSpPr>
          <p:nvPr>
            <p:ph type="body" sz="quarter" idx="17"/>
          </p:nvPr>
        </p:nvSpPr>
        <p:spPr/>
        <p:txBody>
          <a:bodyPr/>
          <a:lstStyle/>
          <a:p>
            <a:r>
              <a:rPr lang="en-AU" dirty="0"/>
              <a:t>Source: Centre for Automotive Safety Research</a:t>
            </a:r>
          </a:p>
        </p:txBody>
      </p:sp>
      <p:sp>
        <p:nvSpPr>
          <p:cNvPr id="11" name="Slide Number Placeholder 10">
            <a:extLst>
              <a:ext uri="{FF2B5EF4-FFF2-40B4-BE49-F238E27FC236}">
                <a16:creationId xmlns:a16="http://schemas.microsoft.com/office/drawing/2014/main" id="{D56DAB5F-786F-439B-97FE-5623CE09A986}"/>
              </a:ext>
            </a:extLst>
          </p:cNvPr>
          <p:cNvSpPr>
            <a:spLocks noGrp="1"/>
          </p:cNvSpPr>
          <p:nvPr>
            <p:ph type="sldNum" sz="quarter" idx="11"/>
          </p:nvPr>
        </p:nvSpPr>
        <p:spPr/>
        <p:txBody>
          <a:bodyPr/>
          <a:lstStyle/>
          <a:p>
            <a:fld id="{A9D36E53-D99A-0F41-B3E8-EF235B9A2E23}" type="slidenum">
              <a:rPr lang="en-US" smtClean="0"/>
              <a:pPr/>
              <a:t>9</a:t>
            </a:fld>
            <a:endParaRPr lang="en-US" dirty="0"/>
          </a:p>
        </p:txBody>
      </p:sp>
      <p:pic>
        <p:nvPicPr>
          <p:cNvPr id="9" name="Picture Placeholder 8" descr="A sign on the side of a road&#10;&#10;Description automatically generated">
            <a:extLst>
              <a:ext uri="{FF2B5EF4-FFF2-40B4-BE49-F238E27FC236}">
                <a16:creationId xmlns:a16="http://schemas.microsoft.com/office/drawing/2014/main" id="{6C483EA2-128A-42EA-885A-1378993CEF83}"/>
              </a:ext>
            </a:extLst>
          </p:cNvPr>
          <p:cNvPicPr>
            <a:picLocks noGrp="1" noChangeAspect="1"/>
          </p:cNvPicPr>
          <p:nvPr>
            <p:ph type="pic" sz="quarter" idx="14"/>
          </p:nvPr>
        </p:nvPicPr>
        <p:blipFill>
          <a:blip r:embed="rId11" cstate="screen">
            <a:extLst>
              <a:ext uri="{28A0092B-C50C-407E-A947-70E740481C1C}">
                <a14:useLocalDpi xmlns:a14="http://schemas.microsoft.com/office/drawing/2010/main"/>
              </a:ext>
            </a:extLst>
          </a:blip>
          <a:srcRect/>
          <a:stretch>
            <a:fillRect/>
          </a:stretch>
        </p:blipFill>
        <p:spPr/>
      </p:pic>
      <p:pic>
        <p:nvPicPr>
          <p:cNvPr id="24" name="Picture Placeholder 14" descr="A car parked on a city street&#10;&#10;Description automatically generated">
            <a:extLst>
              <a:ext uri="{FF2B5EF4-FFF2-40B4-BE49-F238E27FC236}">
                <a16:creationId xmlns:a16="http://schemas.microsoft.com/office/drawing/2014/main" id="{2BC78941-4931-4804-8A6A-37FE6740D8BB}"/>
              </a:ext>
            </a:extLst>
          </p:cNvPr>
          <p:cNvPicPr>
            <a:picLocks noGrp="1" noChangeAspect="1"/>
          </p:cNvPicPr>
          <p:nvPr>
            <p:ph type="pic" sz="quarter" idx="12"/>
          </p:nvPr>
        </p:nvPicPr>
        <p:blipFill>
          <a:blip r:embed="rId12" cstate="screen">
            <a:extLst>
              <a:ext uri="{28A0092B-C50C-407E-A947-70E740481C1C}">
                <a14:useLocalDpi xmlns:a14="http://schemas.microsoft.com/office/drawing/2010/main"/>
              </a:ext>
            </a:extLst>
          </a:blip>
          <a:srcRect/>
          <a:stretch>
            <a:fillRect/>
          </a:stretch>
        </p:blipFill>
        <p:spPr>
          <a:xfrm>
            <a:off x="4640263" y="1570038"/>
            <a:ext cx="3875087" cy="2124075"/>
          </a:xfrm>
        </p:spPr>
      </p:pic>
      <p:pic>
        <p:nvPicPr>
          <p:cNvPr id="29" name="Picture Placeholder 28" descr="A car parked on the side of the street&#10;&#10;Description automatically generated">
            <a:extLst>
              <a:ext uri="{FF2B5EF4-FFF2-40B4-BE49-F238E27FC236}">
                <a16:creationId xmlns:a16="http://schemas.microsoft.com/office/drawing/2014/main" id="{DAF15D5C-D3B1-4B5D-B701-ABDD2E6F2E63}"/>
              </a:ext>
            </a:extLst>
          </p:cNvPr>
          <p:cNvPicPr>
            <a:picLocks noGrp="1" noChangeAspect="1"/>
          </p:cNvPicPr>
          <p:nvPr>
            <p:ph type="pic" sz="quarter" idx="15"/>
          </p:nvPr>
        </p:nvPicPr>
        <p:blipFill>
          <a:blip r:embed="rId13" cstate="screen">
            <a:extLst>
              <a:ext uri="{28A0092B-C50C-407E-A947-70E740481C1C}">
                <a14:useLocalDpi xmlns:a14="http://schemas.microsoft.com/office/drawing/2010/main"/>
              </a:ext>
            </a:extLst>
          </a:blip>
          <a:srcRect/>
          <a:stretch>
            <a:fillRect/>
          </a:stretch>
        </p:blipFill>
        <p:spPr/>
      </p:pic>
      <p:pic>
        <p:nvPicPr>
          <p:cNvPr id="37" name="Picture Placeholder 36" descr="A picture containing road, outdoor, man, street&#10;&#10;Description automatically generated">
            <a:extLst>
              <a:ext uri="{FF2B5EF4-FFF2-40B4-BE49-F238E27FC236}">
                <a16:creationId xmlns:a16="http://schemas.microsoft.com/office/drawing/2014/main" id="{C09E8B1B-B017-49D9-AEE0-4C064422FA9F}"/>
              </a:ext>
            </a:extLst>
          </p:cNvPr>
          <p:cNvPicPr>
            <a:picLocks noGrp="1" noChangeAspect="1"/>
          </p:cNvPicPr>
          <p:nvPr>
            <p:ph type="pic" sz="quarter" idx="13"/>
          </p:nvPr>
        </p:nvPicPr>
        <p:blipFill rotWithShape="1">
          <a:blip r:embed="rId14" cstate="screen">
            <a:extLst>
              <a:ext uri="{28A0092B-C50C-407E-A947-70E740481C1C}">
                <a14:useLocalDpi xmlns:a14="http://schemas.microsoft.com/office/drawing/2010/main"/>
              </a:ext>
            </a:extLst>
          </a:blip>
          <a:srcRect r="-19"/>
          <a:stretch/>
        </p:blipFill>
        <p:spPr>
          <a:xfrm>
            <a:off x="4641012" y="3776931"/>
            <a:ext cx="3874338" cy="2124000"/>
          </a:xfrm>
        </p:spPr>
      </p:pic>
      <p:sp>
        <p:nvSpPr>
          <p:cNvPr id="12" name="Arrow: Chevron 11">
            <a:extLst>
              <a:ext uri="{FF2B5EF4-FFF2-40B4-BE49-F238E27FC236}">
                <a16:creationId xmlns:a16="http://schemas.microsoft.com/office/drawing/2014/main" id="{8B7012FC-0B1E-4C20-BD92-546B4F538094}"/>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3_SNIP4_SLIDE_09_PARA_A">
            <a:hlinkClick r:id="" action="ppaction://media"/>
            <a:extLst>
              <a:ext uri="{FF2B5EF4-FFF2-40B4-BE49-F238E27FC236}">
                <a16:creationId xmlns:a16="http://schemas.microsoft.com/office/drawing/2014/main" id="{60B66B37-89D0-4074-B801-13297DE46C4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30171" y="0"/>
            <a:ext cx="609600" cy="609600"/>
          </a:xfrm>
          <a:prstGeom prst="rect">
            <a:avLst/>
          </a:prstGeom>
        </p:spPr>
      </p:pic>
      <p:pic>
        <p:nvPicPr>
          <p:cNvPr id="3" name="TAC_MOD3_SNIP4_SLIDE_09_PARA_B">
            <a:hlinkClick r:id="" action="ppaction://media"/>
            <a:extLst>
              <a:ext uri="{FF2B5EF4-FFF2-40B4-BE49-F238E27FC236}">
                <a16:creationId xmlns:a16="http://schemas.microsoft.com/office/drawing/2014/main" id="{F6BCE703-F632-4780-BDEF-6F06FBC8CF4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30171" y="773472"/>
            <a:ext cx="609600" cy="609600"/>
          </a:xfrm>
          <a:prstGeom prst="rect">
            <a:avLst/>
          </a:prstGeom>
        </p:spPr>
      </p:pic>
      <p:pic>
        <p:nvPicPr>
          <p:cNvPr id="5" name="TAC_MOD3_SNIP4_SLIDE_09_PARA_C">
            <a:hlinkClick r:id="" action="ppaction://media"/>
            <a:extLst>
              <a:ext uri="{FF2B5EF4-FFF2-40B4-BE49-F238E27FC236}">
                <a16:creationId xmlns:a16="http://schemas.microsoft.com/office/drawing/2014/main" id="{FC1DAB2D-C646-43E4-85CC-01FB4475810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30171" y="1546944"/>
            <a:ext cx="609600" cy="609600"/>
          </a:xfrm>
          <a:prstGeom prst="rect">
            <a:avLst/>
          </a:prstGeom>
        </p:spPr>
      </p:pic>
      <p:pic>
        <p:nvPicPr>
          <p:cNvPr id="6" name="TAC_MOD3_SNIP4_SLIDE_09_PARA_D">
            <a:hlinkClick r:id="" action="ppaction://media"/>
            <a:extLst>
              <a:ext uri="{FF2B5EF4-FFF2-40B4-BE49-F238E27FC236}">
                <a16:creationId xmlns:a16="http://schemas.microsoft.com/office/drawing/2014/main" id="{6AB3D1EC-5254-49D0-B316-4D159196024B}"/>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30171" y="2320416"/>
            <a:ext cx="609600" cy="609600"/>
          </a:xfrm>
          <a:prstGeom prst="rect">
            <a:avLst/>
          </a:prstGeom>
        </p:spPr>
      </p:pic>
    </p:spTree>
    <p:extLst>
      <p:ext uri="{BB962C8B-B14F-4D97-AF65-F5344CB8AC3E}">
        <p14:creationId xmlns:p14="http://schemas.microsoft.com/office/powerpoint/2010/main" val="182620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mediacall" presetSubtype="0" fill="hold" nodeType="withEffect">
                                  <p:stCondLst>
                                    <p:cond delay="1000"/>
                                  </p:stCondLst>
                                  <p:childTnLst>
                                    <p:cmd type="call" cmd="playFrom(0.0)">
                                      <p:cBhvr>
                                        <p:cTn id="12" dur="19223" fill="hold"/>
                                        <p:tgtEl>
                                          <p:spTgt spid="2"/>
                                        </p:tgtEl>
                                      </p:cBhvr>
                                    </p:cmd>
                                  </p:childTnLst>
                                </p:cTn>
                              </p:par>
                            </p:childTnLst>
                          </p:cTn>
                        </p:par>
                        <p:par>
                          <p:cTn id="13" fill="hold">
                            <p:stCondLst>
                              <p:cond delay="20223"/>
                            </p:stCondLst>
                            <p:childTnLst>
                              <p:par>
                                <p:cTn id="14" presetID="3" presetClass="mediacall" presetSubtype="0" fill="hold" nodeType="afterEffect">
                                  <p:stCondLst>
                                    <p:cond delay="500"/>
                                  </p:stCondLst>
                                  <p:childTnLst>
                                    <p:cmd type="call" cmd="stop">
                                      <p:cBhvr>
                                        <p:cTn id="15" dur="1" fill="hold"/>
                                        <p:tgtEl>
                                          <p:spTgt spid="2"/>
                                        </p:tgtEl>
                                      </p:cBhvr>
                                    </p:cmd>
                                  </p:childTnLst>
                                </p:cTn>
                              </p:par>
                              <p:par>
                                <p:cTn id="16" presetID="10" presetClass="entr" presetSubtype="0" fill="hold" grpId="0" nodeType="with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xit" presetSubtype="0" fill="hold" grpId="1"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 presetClass="mediacall" presetSubtype="0" fill="hold" nodeType="withEffect">
                                  <p:stCondLst>
                                    <p:cond delay="1000"/>
                                  </p:stCondLst>
                                  <p:childTnLst>
                                    <p:cmd type="call" cmd="playFrom(0.0)">
                                      <p:cBhvr>
                                        <p:cTn id="28" dur="15940" fill="hold"/>
                                        <p:tgtEl>
                                          <p:spTgt spid="3"/>
                                        </p:tgtEl>
                                      </p:cBhvr>
                                    </p:cmd>
                                  </p:childTnLst>
                                </p:cTn>
                              </p:par>
                            </p:childTnLst>
                          </p:cTn>
                        </p:par>
                        <p:par>
                          <p:cTn id="29" fill="hold">
                            <p:stCondLst>
                              <p:cond delay="16940"/>
                            </p:stCondLst>
                            <p:childTnLst>
                              <p:par>
                                <p:cTn id="30" presetID="3" presetClass="mediacall" presetSubtype="0" fill="hold" nodeType="afterEffect">
                                  <p:stCondLst>
                                    <p:cond delay="500"/>
                                  </p:stCondLst>
                                  <p:childTnLst>
                                    <p:cmd type="call" cmd="stop">
                                      <p:cBhvr>
                                        <p:cTn id="31" dur="1" fill="hold"/>
                                        <p:tgtEl>
                                          <p:spTgt spid="3"/>
                                        </p:tgtEl>
                                      </p:cBhvr>
                                    </p:cmd>
                                  </p:childTnLst>
                                </p:cTn>
                              </p:par>
                              <p:par>
                                <p:cTn id="32" presetID="10" presetClass="entr" presetSubtype="0" fill="hold" grpId="2" nodeType="with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fade">
                                      <p:cBhvr>
                                        <p:cTn id="39" dur="500"/>
                                        <p:tgtEl>
                                          <p:spTgt spid="23">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xit" presetSubtype="0" fill="hold" grpId="3"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 presetClass="mediacall" presetSubtype="0" fill="hold" nodeType="withEffect">
                                  <p:stCondLst>
                                    <p:cond delay="1000"/>
                                  </p:stCondLst>
                                  <p:childTnLst>
                                    <p:cmd type="call" cmd="playFrom(0.0)">
                                      <p:cBhvr>
                                        <p:cTn id="47" dur="22379" fill="hold"/>
                                        <p:tgtEl>
                                          <p:spTgt spid="5"/>
                                        </p:tgtEl>
                                      </p:cBhvr>
                                    </p:cmd>
                                  </p:childTnLst>
                                </p:cTn>
                              </p:par>
                            </p:childTnLst>
                          </p:cTn>
                        </p:par>
                        <p:par>
                          <p:cTn id="48" fill="hold">
                            <p:stCondLst>
                              <p:cond delay="23379"/>
                            </p:stCondLst>
                            <p:childTnLst>
                              <p:par>
                                <p:cTn id="49" presetID="3" presetClass="mediacall" presetSubtype="0" fill="hold" nodeType="afterEffect">
                                  <p:stCondLst>
                                    <p:cond delay="500"/>
                                  </p:stCondLst>
                                  <p:childTnLst>
                                    <p:cmd type="call" cmd="stop">
                                      <p:cBhvr>
                                        <p:cTn id="50" dur="1" fill="hold"/>
                                        <p:tgtEl>
                                          <p:spTgt spid="5"/>
                                        </p:tgtEl>
                                      </p:cBhvr>
                                    </p:cmd>
                                  </p:childTnLst>
                                </p:cTn>
                              </p:par>
                              <p:par>
                                <p:cTn id="51" presetID="10" presetClass="entr" presetSubtype="0" fill="hold" grpId="4" nodeType="withEffect">
                                  <p:stCondLst>
                                    <p:cond delay="50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xit" presetSubtype="0" fill="hold" grpId="5"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 presetClass="mediacall" presetSubtype="0" fill="hold" nodeType="withEffect">
                                  <p:stCondLst>
                                    <p:cond delay="1000"/>
                                  </p:stCondLst>
                                  <p:childTnLst>
                                    <p:cmd type="call" cmd="playFrom(0.0)">
                                      <p:cBhvr>
                                        <p:cTn id="63" dur="29474" fill="hold"/>
                                        <p:tgtEl>
                                          <p:spTgt spid="6"/>
                                        </p:tgtEl>
                                      </p:cBhvr>
                                    </p:cmd>
                                  </p:childTnLst>
                                </p:cTn>
                              </p:par>
                            </p:childTnLst>
                          </p:cTn>
                        </p:par>
                        <p:par>
                          <p:cTn id="64" fill="hold">
                            <p:stCondLst>
                              <p:cond delay="30474"/>
                            </p:stCondLst>
                            <p:childTnLst>
                              <p:par>
                                <p:cTn id="65" presetID="3" presetClass="mediacall" presetSubtype="0" fill="hold" nodeType="afterEffect">
                                  <p:stCondLst>
                                    <p:cond delay="500"/>
                                  </p:stCondLst>
                                  <p:childTnLst>
                                    <p:cmd type="call" cmd="stop">
                                      <p:cBhvr>
                                        <p:cTn id="66" dur="1" fill="hold"/>
                                        <p:tgtEl>
                                          <p:spTgt spid="6"/>
                                        </p:tgtEl>
                                      </p:cBhvr>
                                    </p:cmd>
                                  </p:childTnLst>
                                </p:cTn>
                              </p:par>
                              <p:par>
                                <p:cTn id="67" presetID="10" presetClass="entr" presetSubtype="0" fill="hold" grpId="6" nodeType="withEffect">
                                  <p:stCondLst>
                                    <p:cond delay="50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3"/>
                </p:tgtEl>
              </p:cMediaNode>
            </p:audio>
            <p:audio>
              <p:cMediaNode vol="80000">
                <p:cTn id="72" fill="hold" display="0">
                  <p:stCondLst>
                    <p:cond delay="indefinite"/>
                  </p:stCondLst>
                  <p:endCondLst>
                    <p:cond evt="onStopAudio" delay="0">
                      <p:tgtEl>
                        <p:sldTgt/>
                      </p:tgtEl>
                    </p:cond>
                  </p:endCondLst>
                </p:cTn>
                <p:tgtEl>
                  <p:spTgt spid="5"/>
                </p:tgtEl>
              </p:cMediaNode>
            </p:audio>
            <p:audio>
              <p:cMediaNode vol="80000">
                <p:cTn id="73" fill="hold" display="0">
                  <p:stCondLst>
                    <p:cond delay="indefinite"/>
                  </p:stCondLst>
                  <p:endCondLst>
                    <p:cond evt="onStopAudio" delay="0">
                      <p:tgtEl>
                        <p:sldTgt/>
                      </p:tgtEl>
                    </p:cond>
                  </p:endCondLst>
                </p:cTn>
                <p:tgtEl>
                  <p:spTgt spid="6"/>
                </p:tgtEl>
              </p:cMediaNode>
            </p:audio>
          </p:childTnLst>
        </p:cTn>
      </p:par>
    </p:tnLst>
    <p:bldLst>
      <p:bldP spid="22" grpId="0" build="p"/>
      <p:bldP spid="23" grpId="0" build="p"/>
      <p:bldP spid="12" grpId="0" animBg="1"/>
      <p:bldP spid="12" grpId="1" animBg="1"/>
      <p:bldP spid="12" grpId="2" animBg="1"/>
      <p:bldP spid="12" grpId="3" animBg="1"/>
      <p:bldP spid="12" grpId="4" animBg="1"/>
      <p:bldP spid="12" grpId="5" animBg="1"/>
      <p:bldP spid="12" grpId="6"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3983</TotalTime>
  <Words>3333</Words>
  <Application>Microsoft Office PowerPoint</Application>
  <PresentationFormat>On-screen Show (4:3)</PresentationFormat>
  <Paragraphs>227</Paragraphs>
  <Slides>19</Slides>
  <Notes>17</Notes>
  <HiddenSlides>0</HiddenSlides>
  <MMClips>44</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19</vt:i4>
      </vt:variant>
      <vt:variant>
        <vt:lpstr>Custom Shows</vt:lpstr>
      </vt:variant>
      <vt:variant>
        <vt:i4>4</vt:i4>
      </vt:variant>
    </vt:vector>
  </HeadingPairs>
  <TitlesOfParts>
    <vt:vector size="27" baseType="lpstr">
      <vt:lpstr>Arial</vt:lpstr>
      <vt:lpstr>Calibri</vt:lpstr>
      <vt:lpstr>Calibri Light</vt:lpstr>
      <vt:lpstr>Office Theme</vt:lpstr>
      <vt:lpstr>PowerPoint Presentation</vt:lpstr>
      <vt:lpstr>PowerPoint Presentation</vt:lpstr>
      <vt:lpstr>About this snippet</vt:lpstr>
      <vt:lpstr>PowerPoint Presentation</vt:lpstr>
      <vt:lpstr>What is a vulnerable road user (VRU)?</vt:lpstr>
      <vt:lpstr>Mechanisms of harm</vt:lpstr>
      <vt:lpstr>The safe interaction speed</vt:lpstr>
      <vt:lpstr>The current system</vt:lpstr>
      <vt:lpstr>Route level access</vt:lpstr>
      <vt:lpstr>PowerPoint Presentation</vt:lpstr>
      <vt:lpstr>Primary treatments for pedestrians</vt:lpstr>
      <vt:lpstr>Primary treatments for pedestrians</vt:lpstr>
      <vt:lpstr>Primary treatments for cyclists</vt:lpstr>
      <vt:lpstr>PowerPoint Presentation</vt:lpstr>
      <vt:lpstr>Supporting treatments for pedestrians</vt:lpstr>
      <vt:lpstr>Drunk pedestrian issue</vt:lpstr>
      <vt:lpstr>Supporting treatments for cyclists</vt:lpstr>
      <vt:lpstr>Bicycle route planning</vt:lpstr>
      <vt:lpstr>PowerPoint Presentation</vt:lpstr>
      <vt:lpstr>Opening sequence</vt:lpstr>
      <vt:lpstr>How does harm occur?</vt:lpstr>
      <vt:lpstr>Primary treatments</vt:lpstr>
      <vt:lpstr>Supporting treatments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272</cp:revision>
  <dcterms:created xsi:type="dcterms:W3CDTF">2018-02-23T04:31:11Z</dcterms:created>
  <dcterms:modified xsi:type="dcterms:W3CDTF">2020-09-09T10:01:04Z</dcterms:modified>
</cp:coreProperties>
</file>