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6"/>
  </p:notesMasterIdLst>
  <p:handoutMasterIdLst>
    <p:handoutMasterId r:id="rId17"/>
  </p:handoutMasterIdLst>
  <p:sldIdLst>
    <p:sldId id="263" r:id="rId2"/>
    <p:sldId id="264" r:id="rId3"/>
    <p:sldId id="283" r:id="rId4"/>
    <p:sldId id="284" r:id="rId5"/>
    <p:sldId id="287" r:id="rId6"/>
    <p:sldId id="286" r:id="rId7"/>
    <p:sldId id="289" r:id="rId8"/>
    <p:sldId id="285" r:id="rId9"/>
    <p:sldId id="290" r:id="rId10"/>
    <p:sldId id="291" r:id="rId11"/>
    <p:sldId id="292" r:id="rId12"/>
    <p:sldId id="293" r:id="rId13"/>
    <p:sldId id="294" r:id="rId14"/>
    <p:sldId id="258" r:id="rId15"/>
  </p:sldIdLst>
  <p:sldSz cx="9144000" cy="6858000" type="screen4x3"/>
  <p:notesSz cx="6858000" cy="9144000"/>
  <p:custShowLst>
    <p:custShow name="Opening sequence" id="0">
      <p:sldLst>
        <p:sld r:id="rId2"/>
        <p:sld r:id="rId3"/>
        <p:sld r:id="rId4"/>
        <p:sld r:id="rId15"/>
      </p:sldLst>
    </p:custShow>
    <p:custShow name="Evolution of the system" id="1">
      <p:sldLst>
        <p:sld r:id="rId5"/>
        <p:sld r:id="rId6"/>
        <p:sld r:id="rId7"/>
        <p:sld r:id="rId4"/>
        <p:sld r:id="rId15"/>
      </p:sldLst>
    </p:custShow>
    <p:custShow name="Economics of safety" id="2">
      <p:sldLst>
        <p:sld r:id="rId8"/>
        <p:sld r:id="rId9"/>
        <p:sld r:id="rId10"/>
        <p:sld r:id="rId4"/>
        <p:sld r:id="rId15"/>
      </p:sldLst>
    </p:custShow>
    <p:custShow name="Transforming the paradigm" id="3">
      <p:sldLst>
        <p:sld r:id="rId11"/>
        <p:sld r:id="rId12"/>
        <p:sld r:id="rId13"/>
        <p:sld r:id="rId14"/>
        <p:sld r:id="rId4"/>
        <p:sld r:id="rId15"/>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84"/>
            <p14:sldId id="287"/>
            <p14:sldId id="286"/>
            <p14:sldId id="289"/>
            <p14:sldId id="285"/>
            <p14:sldId id="290"/>
            <p14:sldId id="291"/>
            <p14:sldId id="292"/>
            <p14:sldId id="293"/>
            <p14:sldId id="294"/>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Stokes" initials="CS" lastIdx="1" clrIdx="0">
    <p:extLst>
      <p:ext uri="{19B8F6BF-5375-455C-9EA6-DF929625EA0E}">
        <p15:presenceInfo xmlns:p15="http://schemas.microsoft.com/office/powerpoint/2012/main" userId="97091f72617173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0E1429"/>
    <a:srgbClr val="FF3300"/>
    <a:srgbClr val="0DFF2A"/>
    <a:srgbClr val="2D5E77"/>
    <a:srgbClr val="9CC4D8"/>
    <a:srgbClr val="F8801C"/>
    <a:srgbClr val="66FF66"/>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70" autoAdjust="0"/>
    <p:restoredTop sz="82609" autoAdjust="0"/>
  </p:normalViewPr>
  <p:slideViewPr>
    <p:cSldViewPr snapToGrid="0" snapToObjects="1">
      <p:cViewPr varScale="1">
        <p:scale>
          <a:sx n="58" d="100"/>
          <a:sy n="58" d="100"/>
        </p:scale>
        <p:origin x="1440" y="5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4 of Safe System for Universities. In this final module, we will explore some of the pragmatic barriers between us and zero death and serious injury throughout the road transportation system. Along this journey, we will look at some examples of how to put the safety theory we have previously covered into practice. First though, let’s discuss the history of how road safety got to where it is, and where it now needs to go.</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83291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1970, Doctor William Haddon Junior, a medical ecologist and then president of the United States Insurance Institute for Highway Safety, published a paper in the Journal of Public Health. Entitled “on the escape of tigers: an ecologic note”, this paper and its author have been attributed with founding a scientific basis for road safety. In this paper, Haddon outlined kinetic energy, and the need to manage it, as a fundamental social concern. While his examples vary over a wide range of systems, his work has become the basis for the modern scientific study of road safety.</a:t>
            </a:r>
          </a:p>
          <a:p>
            <a:pPr marL="228600" indent="-228600">
              <a:buFont typeface="+mj-lt"/>
              <a:buAutoNum type="arabicPeriod"/>
            </a:pPr>
            <a:endParaRPr lang="en-AU" dirty="0"/>
          </a:p>
          <a:p>
            <a:pPr marL="228600" indent="-228600">
              <a:buFont typeface="+mj-lt"/>
              <a:buAutoNum type="arabicPeriod"/>
            </a:pPr>
            <a:r>
              <a:rPr lang="en-AU" dirty="0"/>
              <a:t>Haddon, in his paper, describes ten strategies to control the losses that stem from kinetic energy. These strategies are presented in a hierarchical order, from most to least preferential. In this way, they are similar to more recently adopted tools that are being frequently used in industry, such as the hierarchy of hazard control, which we covered in module one, and the Safe System treatment hierarchy, which we covered in module three. </a:t>
            </a:r>
          </a:p>
          <a:p>
            <a:pPr marL="228600" indent="-228600">
              <a:buFont typeface="+mj-lt"/>
              <a:buAutoNum type="arabicPeriod"/>
            </a:pPr>
            <a:endParaRPr lang="en-AU" dirty="0"/>
          </a:p>
          <a:p>
            <a:pPr marL="228600" indent="-228600">
              <a:buFont typeface="+mj-lt"/>
              <a:buAutoNum type="arabicPeriod"/>
            </a:pPr>
            <a:r>
              <a:rPr lang="en-AU" dirty="0"/>
              <a:t>The first two strategies that Haddon outlines call for the control of energy production, either through outright prevention or through reduction in the amount of energy that is produced. Road transport examples of these strategies are the elimination or reduction of vehicular traffic, or the reduction of vehicle speed. The third strategy is to prevent the release of energy, which is akin to preventing crashes from happening and is something that we have become particularly used to practicing in the road design sphere. The fourth, fifth, sixth, seventh and eighth strategies are about something that we are not yet as used to doing in the road industry, which is shielding the human from the release of energy. In the Safe System, we talk about this in terms of reducing the consequences of crashes. Importantly, while Haddon placed likelihood affecting measures above those that affected consequence, in the Safe System this order is reversed. This has been done in acknowledgement that no matter what we do, we are unlikely to ever completely prevent all crashes from occurring, and so the only way to reach zero harm is by prioritising the reduction in crash consequence.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64333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So, what has Haddon to do with the safety paradigm and how it can be changed? Haddon teaches us two fundamental lessons. The first is the importance of energy. A focus on the economics of safety brings focus to the economic importance of the road transportation system. While important, this focus when concerned with safety brings us away from the fundamental reason for having a road transportation system – to benefit people. </a:t>
            </a:r>
          </a:p>
          <a:p>
            <a:pPr marL="228600" indent="-228600">
              <a:buFont typeface="+mj-lt"/>
              <a:buAutoNum type="arabicPeriod"/>
            </a:pPr>
            <a:endParaRPr lang="en-AU" dirty="0"/>
          </a:p>
          <a:p>
            <a:pPr marL="228600" indent="-228600">
              <a:buFont typeface="+mj-lt"/>
              <a:buAutoNum type="arabicPeriod"/>
            </a:pPr>
            <a:r>
              <a:rPr lang="en-AU" dirty="0"/>
              <a:t>Haddon’s focus on energy makes us look at safety from the perspective of its direct effect on people. Safety, or a lack of it, causes harm to people. Road safety is primarily concerned with the release of energy. Therefore, energy, or a lack of its control, causes harm to people.</a:t>
            </a:r>
          </a:p>
          <a:p>
            <a:pPr marL="228600" indent="-228600">
              <a:buFont typeface="+mj-lt"/>
              <a:buAutoNum type="arabicPeriod"/>
            </a:pPr>
            <a:endParaRPr lang="en-AU" dirty="0"/>
          </a:p>
          <a:p>
            <a:pPr marL="228600" indent="-228600">
              <a:buFont typeface="+mj-lt"/>
              <a:buAutoNum type="arabicPeriod"/>
            </a:pPr>
            <a:r>
              <a:rPr lang="en-AU" dirty="0"/>
              <a:t>Haddon’s second lesson was coined in his 1962 paper “an analysis of highway safety strategies”. In a way quite different to how we define active and passive, Haddon distinguished these as to whether human intervention was or was not required. Active strategies, such as seatbelts and stop signs, require correct road user behaviour for them to work. The vehicle occupant must engage the seatbelt and the driver must stop the car and check for other traffic before proceeding. Passive strategies, on the other hand, are always working regardless of road user behaviour. Road safety barriers, for example, protect from collisions with more hazardous objects in a crash, no matter what the road user is doing.</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3751474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Where these two lessons relate to a paradigm change is in their ability to guide the way we value safety and in the way we implement it. Haddon’s first lesson, on the importance of energy, guides us to look at the value of safety from a different perspective. To achieve the elimination of death and serious injury, we need to value safety in terms of the effect it has on people. In other words, we need to prioritise road investment through the lens of an ability to reduce the cause of harm. Currently, we maximise economic benefit as a primary goal. We settle for the safety benefits that can be achieved within this paradigm. We must change this paradigm to maximise safety. Safety becomes the primary objective which cannot be neglected or compromised. Mobility and economy can then be maximised within the paradigm of safety.</a:t>
            </a:r>
          </a:p>
          <a:p>
            <a:pPr marL="228600" indent="-228600">
              <a:buFont typeface="+mj-lt"/>
              <a:buAutoNum type="arabicPeriod"/>
            </a:pPr>
            <a:endParaRPr lang="en-AU" dirty="0"/>
          </a:p>
          <a:p>
            <a:pPr marL="228600" indent="-228600">
              <a:buFont typeface="+mj-lt"/>
              <a:buAutoNum type="arabicPeriod"/>
            </a:pPr>
            <a:r>
              <a:rPr lang="en-AU" dirty="0"/>
              <a:t>Haddon’s second lesson highlights the importance of human error, and the need to use strategies that do not place a reliance on people giving one hundred percent performance, one hundred percent of the time. As we will explain in the next two snippets, we are entering a phase where we will need to transition from piecemeal safety actions and an overarching reliance on compliant road users, to a strategic transformation of the road transport system, where safe road use is guaranteed by passive strategies that will work regardless of whether or not people make mistakes.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365515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To understand where road safety must head next, we firstly need to know where it has been. So let’s start by taking a quick look at road safety through its generations and where its evolution has come to.</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53802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Early perceptions of road safety tended to treat crashes as a chance phenomenon and placed the cause of crashes on accident proneness – the idea that some people are more prone to having accidents and that crashes are therefore a result of certain personality traits. The perception that crashes happen by chance takes away a notion of responsibility and therefore the idea that anything can be done to stop them from occurring.</a:t>
            </a:r>
          </a:p>
          <a:p>
            <a:pPr marL="228600" indent="-228600">
              <a:buFont typeface="+mj-lt"/>
              <a:buAutoNum type="arabicPeriod"/>
            </a:pPr>
            <a:endParaRPr lang="en-AU" dirty="0"/>
          </a:p>
          <a:p>
            <a:pPr marL="228600" indent="-228600">
              <a:buFont typeface="+mj-lt"/>
              <a:buAutoNum type="arabicPeriod"/>
            </a:pPr>
            <a:r>
              <a:rPr lang="en-AU" dirty="0"/>
              <a:t>Later, the economic costs of crashes became a key driver for road safety. Ideas such as benefit-cost analysis were used to balance the economic burden of road safety initiatives against the economic gains made through fewer crashes. The shift to economic rationalisation of road safety comes from a desire to find a tangible way to deal with the issue. The benefit of this approach is the ability to consider road safety with respect to other important factors, rather than the earlier tendency to ignore road safety as we had no tangible way to comprehend it. </a:t>
            </a:r>
          </a:p>
          <a:p>
            <a:pPr marL="228600" indent="-228600">
              <a:buFont typeface="+mj-lt"/>
              <a:buAutoNum type="arabicPeriod"/>
            </a:pPr>
            <a:endParaRPr lang="en-AU" dirty="0"/>
          </a:p>
          <a:p>
            <a:pPr marL="228600" indent="-228600">
              <a:buFont typeface="+mj-lt"/>
              <a:buAutoNum type="arabicPeriod"/>
            </a:pPr>
            <a:r>
              <a:rPr lang="en-AU" dirty="0"/>
              <a:t>In essence, road safety became an economic issue instead of a human suffering issue. And this approach lingers on today. It can be seen in the way most road investments are prioritised. Benefit-cost analysis is still a primary tool used to rank investments. By perceiving road safety in such a way, it is inevitable that we aim to maximise the economic benefits of road safety.</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Other methods for prioritising investment are entering the industry. A key alternative method that is becoming more widely used is multi-criteria analysis. Multi-criteria analysis provides a qualitative look at investment from the viewpoints of different important factors, such as environmental sustainability, health and safety, amenity and community needs. While a step in the right direction, multi-criteria analysis still allows these factors to be traded against one another, leading to compromised outcomes. Additionally, multi-criteria analysis is a qualitative tool and does not provide the quantitative approach that has been well-understood and favoured by system managers.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255416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This is why we have previously discussed safety as being a function of mobility. Mobility is the driver of economic value from the road transportation system. Hence, when we treat all aspects of the road transportation system as an exercise in economic maximisation, they become a function of the economic value of the system, which is mobility. As highlighted by </a:t>
            </a:r>
            <a:r>
              <a:rPr lang="en-AU" dirty="0" err="1"/>
              <a:t>Claes</a:t>
            </a:r>
            <a:r>
              <a:rPr lang="en-AU" dirty="0"/>
              <a:t> </a:t>
            </a:r>
            <a:r>
              <a:rPr lang="en-AU" dirty="0" err="1"/>
              <a:t>Tingvall</a:t>
            </a:r>
            <a:r>
              <a:rPr lang="en-AU" dirty="0"/>
              <a:t> and Anders Lie in their 2017 review of the history of Vision Zero, safety investment has become defendable only when the economic value of its benefits are larger than the collective cost that it creates. In other words, only when it has an economic benefit to cost ratio of greater than one.</a:t>
            </a:r>
          </a:p>
          <a:p>
            <a:pPr marL="228600" indent="-228600">
              <a:buFont typeface="+mj-lt"/>
              <a:buAutoNum type="arabicPeriod"/>
            </a:pPr>
            <a:endParaRPr lang="en-AU" dirty="0"/>
          </a:p>
          <a:p>
            <a:pPr marL="228600" indent="-228600">
              <a:buFont typeface="+mj-lt"/>
              <a:buAutoNum type="arabicPeriod"/>
            </a:pPr>
            <a:r>
              <a:rPr lang="en-AU" dirty="0"/>
              <a:t>As a result, we have inadvertently come to accept some level of risk to road users as a trade-off for the economic gain that we can obtain from designing and operating the road transportation system in a certain way. A practical example is the case for roundabouts. Roundabouts are generally not seen along arterial roads in the urban environment. There are two key reasons for this. Firstly, roundabouts are perceived as having reduced capacity compared to conventional signalised intersections. They are perceived to result in reduced mobility. Secondly, they generally require a larger footprint that conventional signalised intersections, which creates an added economic cost. Despite the clear safety benefits of roundabouts, signalisation is often chosen because of the greater net economic benefits. We accept the greater level of risk afforded by signalisation because it provides greater economic benefits.</a:t>
            </a:r>
          </a:p>
          <a:p>
            <a:pPr marL="228600" indent="-228600">
              <a:buFont typeface="+mj-lt"/>
              <a:buAutoNum type="arabicPeriod"/>
            </a:pPr>
            <a:endParaRPr lang="en-AU" dirty="0"/>
          </a:p>
          <a:p>
            <a:pPr marL="228600" indent="-228600">
              <a:buFont typeface="+mj-lt"/>
              <a:buAutoNum type="arabicPeriod"/>
            </a:pPr>
            <a:r>
              <a:rPr lang="en-AU" dirty="0"/>
              <a:t>Hence, the Safe System is generally seen as in conflict with the notion of economic maximisation. Instead of safety being a function of mobility, the Safe System calls for mobility to become a function of safety. In other words, safety is expected to be delivered at no less than a threshold level of acceptance, such as the zero death and serious injury threshold that is currently considered in the Safe System. Mobility is then maximised within this boundary. However, to achieve such an outcome, we need to drive safety through more than just the mechanism of economic justification.</a:t>
            </a:r>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105335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Before we can understand how to move away from economic justification for safety, we must first understand why economic justification has led to a situation where safety is compromised. Next, let’s go through an example that shows how the economics of safety work.</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72754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Mobility is the primary function of the road transportation system. Its role is to transport people and goods. The world’s economy is dependent on our ability to stay mobile. Without mobility, our systems of trade, food and other vital services would cease to operate in the way to which we have become accustomed. It is therefore understandable that we have historically looked at our road transport system from an economical standpoint. We have historically balanced mobility on the economic benefit that we receive. Fundamentally, you can think of mobility as a combination of volume and speed. In other words, how much we can transport and how quickly we can transport it.</a:t>
            </a:r>
          </a:p>
          <a:p>
            <a:pPr marL="228600" indent="-228600">
              <a:buFont typeface="+mj-lt"/>
              <a:buAutoNum type="arabicPeriod"/>
            </a:pPr>
            <a:endParaRPr lang="en-AU" dirty="0"/>
          </a:p>
          <a:p>
            <a:pPr marL="228600" indent="-228600">
              <a:buFont typeface="+mj-lt"/>
              <a:buAutoNum type="arabicPeriod"/>
            </a:pPr>
            <a:r>
              <a:rPr lang="en-AU" dirty="0"/>
              <a:t>The primary benefit we receive from the road transportation system is economic productivity. This means the ability to trade goods, source commodities, transport people to work and provide vital services that prop up our communities. Logically thinking, an increase in mobility will come with an increase in economic benefit. Eventually, the demand placed on the system will reduce efficiency and the economic gain will become less pronounced. Similar to the volume-density relationship in traffic theory, there will be a point at which a peak economic benefit is reached.</a:t>
            </a:r>
          </a:p>
          <a:p>
            <a:pPr marL="228600" indent="-228600">
              <a:buFont typeface="+mj-lt"/>
              <a:buAutoNum type="arabicPeriod"/>
            </a:pPr>
            <a:endParaRPr lang="en-AU" dirty="0"/>
          </a:p>
          <a:p>
            <a:pPr marL="228600" indent="-228600">
              <a:buFont typeface="+mj-lt"/>
              <a:buAutoNum type="arabicPeriod"/>
            </a:pPr>
            <a:r>
              <a:rPr lang="en-AU" dirty="0"/>
              <a:t>But our road transportation system also comes with economic costs. One of these is the economic burden of crashes and injuries that occur on our roads. Even by assuming a linear relationship between mobility and crashes, we can see that economic costs result from an increase in mobility. The greater we increase mobility, the greater the number of crashes that will occur. From solely an exposure standpoint, this relationship is logical, as greater mobility equals greater exposure and greater exposure increases the risk that crashes will occur. But increased mobility has historically come with increased speed and energy on the road network. When not properly managed, these can translate to increased death and serious injuries as outcomes of the crashes that occur. </a:t>
            </a:r>
          </a:p>
          <a:p>
            <a:pPr marL="228600" indent="-228600">
              <a:buFont typeface="+mj-lt"/>
              <a:buAutoNum type="arabicPeriod"/>
            </a:pPr>
            <a:endParaRPr lang="en-AU" dirty="0"/>
          </a:p>
          <a:p>
            <a:pPr marL="228600" indent="-228600">
              <a:buFont typeface="+mj-lt"/>
              <a:buAutoNum type="arabicPeriod"/>
            </a:pPr>
            <a:r>
              <a:rPr lang="en-AU" dirty="0"/>
              <a:t>By taking into account the economic benefit of productivity with the economic cost of crashes, we can plot the net economic benefit of increasing mobility. At first, increasing mobility will come with an economic gain. However, there will come a point where the economic burden of crashes and injuries outweighs the benefits of productivity. At this point, the greatest net economic benefit of mobility is achieved. By balancing safety against mobility, we have maximised the economic benefit. However, as a result we have also created a system where some risk of harm is accepted.</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73945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you can appreciate, this is a simplification of the real system. Other economic contributions, such as environmental costs, will affect the economic outcome. However, this model demonstrates the reasons why safety is often traded for economic gain.</a:t>
            </a:r>
          </a:p>
          <a:p>
            <a:pPr marL="228600" indent="-228600">
              <a:buFont typeface="+mj-lt"/>
              <a:buAutoNum type="arabicPeriod"/>
            </a:pPr>
            <a:endParaRPr lang="en-AU" dirty="0"/>
          </a:p>
          <a:p>
            <a:pPr marL="228600" indent="-228600">
              <a:buFont typeface="+mj-lt"/>
              <a:buAutoNum type="arabicPeriod"/>
            </a:pPr>
            <a:r>
              <a:rPr lang="en-AU" dirty="0"/>
              <a:t>At the point where economic maximisation occurs, there is some level of safety risk to road users. Often this level of risk is such that death and serious injury are a regular consequence of crashes. Think about our earlier example of signalised intersections. Signalisation often makes the most sense on economic grounds. Many projects employ signalisation as it is a well-understood and well-proven way to manage large volumes of intersecting vehicles. Unfortunately, signalisation does not deal well with the consequences of crashes when they do occur, which is why a large proportion of urban fatal and serious injury crashes can be seen at signalised intersections.</a:t>
            </a:r>
          </a:p>
          <a:p>
            <a:pPr marL="228600" indent="-228600">
              <a:buFont typeface="+mj-lt"/>
              <a:buAutoNum type="arabicPeriod"/>
            </a:pPr>
            <a:endParaRPr lang="en-AU" dirty="0"/>
          </a:p>
          <a:p>
            <a:pPr marL="228600" indent="-228600">
              <a:buFont typeface="+mj-lt"/>
              <a:buAutoNum type="arabicPeriod"/>
            </a:pPr>
            <a:r>
              <a:rPr lang="en-AU" dirty="0"/>
              <a:t>Under the Safe System, risk is managed in such a way that death and serious injury are no longer an acceptable outcome of system use. Crashes will still occur and while undesirable, low severity crashes are tolerated. In this situation, safety is not traded off against mobility. Instead, mobility and economic gain are maximised within the boundary of harm elimination.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24478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Finally, let’s take a look at the road safety paradigm through the lens of William Haddon Junior, a pioneer medical ecologist and road safety advocate who started the journey to scientifically-based road safety theory.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101296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0EF557DC-7076-413D-B3B0-8DC1591954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D0E31C87-6F8F-420F-8062-62AF8FFA7B8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B7F642BA-C805-4B2D-9DEE-A6C50AD4EAD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4, Snippet 5</a:t>
            </a:r>
          </a:p>
        </p:txBody>
      </p:sp>
      <p:sp>
        <p:nvSpPr>
          <p:cNvPr id="16" name="TextBox 15">
            <a:extLst>
              <a:ext uri="{FF2B5EF4-FFF2-40B4-BE49-F238E27FC236}">
                <a16:creationId xmlns:a16="http://schemas.microsoft.com/office/drawing/2014/main" id="{A8E0BCE5-6402-4D17-B5DE-FEDE5E607910}"/>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4DDC9C91-053E-4B59-BF62-329F9E6412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AE87CC42-D236-4A36-9A2D-A60A863C317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D7933344-71B9-434A-BED6-D2FC5986C1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4, Snippet 5</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15501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755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7680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49548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2 boxes)">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5</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Content Placeholder 2">
            <a:extLst>
              <a:ext uri="{FF2B5EF4-FFF2-40B4-BE49-F238E27FC236}">
                <a16:creationId xmlns:a16="http://schemas.microsoft.com/office/drawing/2014/main" id="{A98D8359-DBC5-4CA7-8AE3-71A898F8DE58}"/>
              </a:ext>
            </a:extLst>
          </p:cNvPr>
          <p:cNvSpPr>
            <a:spLocks noGrp="1"/>
          </p:cNvSpPr>
          <p:nvPr>
            <p:ph idx="12"/>
          </p:nvPr>
        </p:nvSpPr>
        <p:spPr>
          <a:xfrm>
            <a:off x="4658266"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15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6</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9" r:id="rId4"/>
    <p:sldLayoutId id="2147483680" r:id="rId5"/>
    <p:sldLayoutId id="2147483681" r:id="rId6"/>
    <p:sldLayoutId id="2147483682" r:id="rId7"/>
    <p:sldLayoutId id="2147483662" r:id="rId8"/>
    <p:sldLayoutId id="2147483678" r:id="rId9"/>
    <p:sldLayoutId id="2147483665" r:id="rId10"/>
    <p:sldLayoutId id="2147483666" r:id="rId11"/>
    <p:sldLayoutId id="2147483669" r:id="rId12"/>
    <p:sldLayoutId id="2147483674" r:id="rId13"/>
    <p:sldLayoutId id="2147483670" r:id="rId14"/>
    <p:sldLayoutId id="2147483673" r:id="rId15"/>
    <p:sldLayoutId id="2147483667" r:id="rId16"/>
    <p:sldLayoutId id="2147483672" r:id="rId17"/>
    <p:sldLayoutId id="2147483671" r:id="rId18"/>
    <p:sldLayoutId id="2147483668" r:id="rId19"/>
    <p:sldLayoutId id="2147483663"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1.mp3"/><Relationship Id="rId7" Type="http://schemas.openxmlformats.org/officeDocument/2006/relationships/slideLayout" Target="../slideLayouts/slideLayout5.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media22.mp3"/><Relationship Id="rId11" Type="http://schemas.openxmlformats.org/officeDocument/2006/relationships/image" Target="../media/image8.png"/><Relationship Id="rId5" Type="http://schemas.microsoft.com/office/2007/relationships/media" Target="../media/media22.mp3"/><Relationship Id="rId10" Type="http://schemas.openxmlformats.org/officeDocument/2006/relationships/image" Target="../media/image15.jpeg"/><Relationship Id="rId4" Type="http://schemas.openxmlformats.org/officeDocument/2006/relationships/audio" Target="../media/media21.mp3"/><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4.mp3"/><Relationship Id="rId7" Type="http://schemas.openxmlformats.org/officeDocument/2006/relationships/slideLayout" Target="../slideLayouts/slideLayout8.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11" Type="http://schemas.openxmlformats.org/officeDocument/2006/relationships/image" Target="../media/image8.png"/><Relationship Id="rId5" Type="http://schemas.microsoft.com/office/2007/relationships/media" Target="../media/media25.mp3"/><Relationship Id="rId10" Type="http://schemas.openxmlformats.org/officeDocument/2006/relationships/image" Target="../media/image17.jpeg"/><Relationship Id="rId4" Type="http://schemas.openxmlformats.org/officeDocument/2006/relationships/audio" Target="../media/media24.mp3"/><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mp3"/><Relationship Id="rId7" Type="http://schemas.openxmlformats.org/officeDocument/2006/relationships/image" Target="../media/image18.jpe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notesSlide" Target="../notesSlides/notesSlide12.xml"/><Relationship Id="rId5" Type="http://schemas.openxmlformats.org/officeDocument/2006/relationships/slideLayout" Target="../slideLayouts/slideLayout8.xml"/><Relationship Id="rId4" Type="http://schemas.openxmlformats.org/officeDocument/2006/relationships/audio" Target="../media/media27.mp3"/></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11.jpeg"/><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1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9.jpeg"/><Relationship Id="rId5" Type="http://schemas.microsoft.com/office/2007/relationships/media" Target="../media/media6.mp3"/><Relationship Id="rId10" Type="http://schemas.openxmlformats.org/officeDocument/2006/relationships/notesSlide" Target="../notesSlides/notesSlide4.xml"/><Relationship Id="rId4" Type="http://schemas.openxmlformats.org/officeDocument/2006/relationships/audio" Target="../media/media5.mp3"/><Relationship Id="rId9" Type="http://schemas.openxmlformats.org/officeDocument/2006/relationships/slideLayout" Target="../slideLayouts/slideLayout15.xml"/><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9.mp3"/><Relationship Id="rId7" Type="http://schemas.openxmlformats.org/officeDocument/2006/relationships/slideLayout" Target="../slideLayouts/slideLayout13.xml"/><Relationship Id="rId12"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microsoft.com/office/2007/relationships/hdphoto" Target="../media/hdphoto1.wdp"/><Relationship Id="rId5" Type="http://schemas.microsoft.com/office/2007/relationships/media" Target="../media/media10.mp3"/><Relationship Id="rId10" Type="http://schemas.openxmlformats.org/officeDocument/2006/relationships/image" Target="../media/image13.png"/><Relationship Id="rId4" Type="http://schemas.openxmlformats.org/officeDocument/2006/relationships/audio" Target="../media/media9.mp3"/><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audio" Target="../media/media15.mp3"/><Relationship Id="rId3" Type="http://schemas.microsoft.com/office/2007/relationships/media" Target="../media/media13.mp3"/><Relationship Id="rId7" Type="http://schemas.microsoft.com/office/2007/relationships/media" Target="../media/media15.mp3"/><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11" Type="http://schemas.openxmlformats.org/officeDocument/2006/relationships/image" Target="../media/image8.png"/><Relationship Id="rId5" Type="http://schemas.microsoft.com/office/2007/relationships/media" Target="../media/media14.mp3"/><Relationship Id="rId10" Type="http://schemas.openxmlformats.org/officeDocument/2006/relationships/notesSlide" Target="../notesSlides/notesSlide7.xml"/><Relationship Id="rId4" Type="http://schemas.openxmlformats.org/officeDocument/2006/relationships/audio" Target="../media/media13.mp3"/><Relationship Id="rId9"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7.mp3"/><Relationship Id="rId7" Type="http://schemas.openxmlformats.org/officeDocument/2006/relationships/slideLayout" Target="../slideLayouts/slideLayout16.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5" Type="http://schemas.microsoft.com/office/2007/relationships/media" Target="../media/media18.mp3"/><Relationship Id="rId4" Type="http://schemas.openxmlformats.org/officeDocument/2006/relationships/audio" Target="../media/media17.mp3"/><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Changing the safety paradigm</a:t>
            </a:r>
          </a:p>
        </p:txBody>
      </p:sp>
      <p:pic>
        <p:nvPicPr>
          <p:cNvPr id="2" name="TAC_MOD4_SNIP1_SLIDE_01_PARA_A">
            <a:hlinkClick r:id="" action="ppaction://media"/>
            <a:extLst>
              <a:ext uri="{FF2B5EF4-FFF2-40B4-BE49-F238E27FC236}">
                <a16:creationId xmlns:a16="http://schemas.microsoft.com/office/drawing/2014/main" id="{C4CBE4EB-8218-4FD4-B21D-EDA034D84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005"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6970" fill="hold"/>
                                        <p:tgtEl>
                                          <p:spTgt spid="2"/>
                                        </p:tgtEl>
                                      </p:cBhvr>
                                    </p:cmd>
                                  </p:childTnLst>
                                </p:cTn>
                              </p:par>
                            </p:childTnLst>
                          </p:cTn>
                        </p:par>
                        <p:par>
                          <p:cTn id="7" fill="hold">
                            <p:stCondLst>
                              <p:cond delay="27970"/>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49301B-3C2B-4CF5-912B-493CF57CE52C}"/>
              </a:ext>
            </a:extLst>
          </p:cNvPr>
          <p:cNvSpPr>
            <a:spLocks noGrp="1"/>
          </p:cNvSpPr>
          <p:nvPr>
            <p:ph type="body" sz="quarter" idx="10"/>
          </p:nvPr>
        </p:nvSpPr>
        <p:spPr/>
        <p:txBody>
          <a:bodyPr/>
          <a:lstStyle/>
          <a:p>
            <a:r>
              <a:rPr lang="en-AU" dirty="0"/>
              <a:t>Transforming the paradigm</a:t>
            </a:r>
          </a:p>
        </p:txBody>
      </p:sp>
      <p:sp>
        <p:nvSpPr>
          <p:cNvPr id="6" name="Slide Number Placeholder 5">
            <a:extLst>
              <a:ext uri="{FF2B5EF4-FFF2-40B4-BE49-F238E27FC236}">
                <a16:creationId xmlns:a16="http://schemas.microsoft.com/office/drawing/2014/main" id="{9CCACB32-2C77-43A9-8260-1C78665AB628}"/>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3" name="Footer Placeholder 2">
            <a:extLst>
              <a:ext uri="{FF2B5EF4-FFF2-40B4-BE49-F238E27FC236}">
                <a16:creationId xmlns:a16="http://schemas.microsoft.com/office/drawing/2014/main" id="{7EE7F625-356F-4864-992B-D470277772CB}"/>
              </a:ext>
            </a:extLst>
          </p:cNvPr>
          <p:cNvSpPr>
            <a:spLocks noGrp="1"/>
          </p:cNvSpPr>
          <p:nvPr>
            <p:ph type="ftr" sz="quarter" idx="12"/>
          </p:nvPr>
        </p:nvSpPr>
        <p:spPr/>
        <p:txBody>
          <a:bodyPr/>
          <a:lstStyle/>
          <a:p>
            <a:r>
              <a:rPr lang="en-US" dirty="0"/>
              <a:t>Module 4, Snippet 1</a:t>
            </a:r>
          </a:p>
        </p:txBody>
      </p:sp>
      <p:pic>
        <p:nvPicPr>
          <p:cNvPr id="2" name="TAC_MOD4_SNIP1_SLIDE_10_PARA_A">
            <a:hlinkClick r:id="" action="ppaction://media"/>
            <a:extLst>
              <a:ext uri="{FF2B5EF4-FFF2-40B4-BE49-F238E27FC236}">
                <a16:creationId xmlns:a16="http://schemas.microsoft.com/office/drawing/2014/main" id="{FB3D3656-CD39-4FD8-B2DC-FFBF0AEB4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5613" y="0"/>
            <a:ext cx="609600" cy="609600"/>
          </a:xfrm>
          <a:prstGeom prst="rect">
            <a:avLst/>
          </a:prstGeom>
        </p:spPr>
      </p:pic>
    </p:spTree>
    <p:extLst>
      <p:ext uri="{BB962C8B-B14F-4D97-AF65-F5344CB8AC3E}">
        <p14:creationId xmlns:p14="http://schemas.microsoft.com/office/powerpoint/2010/main" val="1752807255"/>
      </p:ext>
    </p:extLst>
  </p:cSld>
  <p:clrMapOvr>
    <a:masterClrMapping/>
  </p:clrMapOvr>
  <mc:AlternateContent xmlns:mc="http://schemas.openxmlformats.org/markup-compatibility/2006" xmlns:p14="http://schemas.microsoft.com/office/powerpoint/2010/main">
    <mc:Choice Requires="p14">
      <p:transition spd="med" p14:dur="700" advTm="15620">
        <p:fade/>
      </p:transition>
    </mc:Choice>
    <mc:Fallback xmlns="">
      <p:transition spd="med" advTm="15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119" fill="hold"/>
                                        <p:tgtEl>
                                          <p:spTgt spid="2"/>
                                        </p:tgtEl>
                                      </p:cBhvr>
                                    </p:cmd>
                                  </p:childTnLst>
                                </p:cTn>
                              </p:par>
                            </p:childTnLst>
                          </p:cTn>
                        </p:par>
                        <p:par>
                          <p:cTn id="7" fill="hold">
                            <p:stCondLst>
                              <p:cond delay="14119"/>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8B1C34C-1724-4775-9B3A-415BBBD443A6}"/>
              </a:ext>
            </a:extLst>
          </p:cNvPr>
          <p:cNvSpPr>
            <a:spLocks noGrp="1"/>
          </p:cNvSpPr>
          <p:nvPr>
            <p:ph idx="1"/>
          </p:nvPr>
        </p:nvSpPr>
        <p:spPr/>
        <p:txBody>
          <a:bodyPr/>
          <a:lstStyle/>
          <a:p>
            <a:pPr marL="285750" indent="-285750">
              <a:buFont typeface="Arial" panose="020B0604020202020204" pitchFamily="34" charset="0"/>
              <a:buChar char="•"/>
            </a:pPr>
            <a:r>
              <a:rPr lang="en-AU" dirty="0"/>
              <a:t>Managing kinetic energy</a:t>
            </a:r>
          </a:p>
          <a:p>
            <a:pPr marL="285750" indent="-285750">
              <a:buFont typeface="Arial" panose="020B0604020202020204" pitchFamily="34" charset="0"/>
              <a:buChar char="•"/>
            </a:pPr>
            <a:r>
              <a:rPr lang="en-AU" dirty="0"/>
              <a:t>Priority order of energy control</a:t>
            </a:r>
          </a:p>
          <a:p>
            <a:pPr marL="285750" indent="-285750">
              <a:buFont typeface="Arial" panose="020B0604020202020204" pitchFamily="34" charset="0"/>
              <a:buChar char="•"/>
            </a:pPr>
            <a:r>
              <a:rPr lang="en-AU" dirty="0"/>
              <a:t>Reduce exposure, likelihood and consequences of energy release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8DE5D144-5153-4047-B8F6-DEE9CB4741A1}"/>
              </a:ext>
            </a:extLst>
          </p:cNvPr>
          <p:cNvSpPr>
            <a:spLocks noGrp="1"/>
          </p:cNvSpPr>
          <p:nvPr>
            <p:ph type="title"/>
          </p:nvPr>
        </p:nvSpPr>
        <p:spPr/>
        <p:txBody>
          <a:bodyPr>
            <a:normAutofit/>
          </a:bodyPr>
          <a:lstStyle/>
          <a:p>
            <a:r>
              <a:rPr lang="en-AU" dirty="0"/>
              <a:t>On the escape of tigers</a:t>
            </a:r>
          </a:p>
        </p:txBody>
      </p:sp>
      <p:sp>
        <p:nvSpPr>
          <p:cNvPr id="4" name="Footer Placeholder 3">
            <a:extLst>
              <a:ext uri="{FF2B5EF4-FFF2-40B4-BE49-F238E27FC236}">
                <a16:creationId xmlns:a16="http://schemas.microsoft.com/office/drawing/2014/main" id="{814B85C4-F710-4188-A4C9-C267521A90ED}"/>
              </a:ext>
            </a:extLst>
          </p:cNvPr>
          <p:cNvSpPr>
            <a:spLocks noGrp="1"/>
          </p:cNvSpPr>
          <p:nvPr>
            <p:ph type="ftr" sz="quarter" idx="10"/>
          </p:nvPr>
        </p:nvSpPr>
        <p:spPr/>
        <p:txBody>
          <a:bodyPr/>
          <a:lstStyle/>
          <a:p>
            <a:r>
              <a:rPr lang="en-US" dirty="0"/>
              <a:t>Module 4, Snippet 1</a:t>
            </a:r>
          </a:p>
        </p:txBody>
      </p:sp>
      <p:pic>
        <p:nvPicPr>
          <p:cNvPr id="13" name="Picture Placeholder 12" descr="A picture containing scene, outdoor, road, track&#10;&#10;Description automatically generated">
            <a:extLst>
              <a:ext uri="{FF2B5EF4-FFF2-40B4-BE49-F238E27FC236}">
                <a16:creationId xmlns:a16="http://schemas.microsoft.com/office/drawing/2014/main" id="{845A5CD0-C37D-462C-BA25-CABDF4AF1DEA}"/>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18" name="Picture Placeholder 17" descr="A car parked on the side of a dirt road&#10;&#10;Description automatically generated">
            <a:extLst>
              <a:ext uri="{FF2B5EF4-FFF2-40B4-BE49-F238E27FC236}">
                <a16:creationId xmlns:a16="http://schemas.microsoft.com/office/drawing/2014/main" id="{09BE33A6-7702-4A4E-9685-544DB26D8491}"/>
              </a:ext>
            </a:extLst>
          </p:cNvPr>
          <p:cNvPicPr>
            <a:picLocks noGrp="1" noChangeAspect="1"/>
          </p:cNvPicPr>
          <p:nvPr>
            <p:ph type="pic" sz="quarter" idx="13"/>
          </p:nvPr>
        </p:nvPicPr>
        <p:blipFill rotWithShape="1">
          <a:blip r:embed="rId10" cstate="screen">
            <a:extLst>
              <a:ext uri="{28A0092B-C50C-407E-A947-70E740481C1C}">
                <a14:useLocalDpi xmlns:a14="http://schemas.microsoft.com/office/drawing/2010/main"/>
              </a:ext>
            </a:extLst>
          </a:blip>
          <a:srcRect/>
          <a:stretch/>
        </p:blipFill>
        <p:spPr>
          <a:xfrm>
            <a:off x="4649788" y="3664788"/>
            <a:ext cx="4494212" cy="2232000"/>
          </a:xfrm>
        </p:spPr>
      </p:pic>
      <p:sp>
        <p:nvSpPr>
          <p:cNvPr id="11" name="Text Placeholder 10">
            <a:extLst>
              <a:ext uri="{FF2B5EF4-FFF2-40B4-BE49-F238E27FC236}">
                <a16:creationId xmlns:a16="http://schemas.microsoft.com/office/drawing/2014/main" id="{C84A6DCE-96A5-42E9-9AE7-790B64400D05}"/>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7E81FB6A-A3E3-4717-99C3-92008F5EFD58}"/>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16" name="Text Placeholder 15">
            <a:extLst>
              <a:ext uri="{FF2B5EF4-FFF2-40B4-BE49-F238E27FC236}">
                <a16:creationId xmlns:a16="http://schemas.microsoft.com/office/drawing/2014/main" id="{A0D2327A-4C41-483B-BF67-3A7E248F8837}"/>
              </a:ext>
            </a:extLst>
          </p:cNvPr>
          <p:cNvSpPr>
            <a:spLocks noGrp="1"/>
          </p:cNvSpPr>
          <p:nvPr>
            <p:ph type="body" sz="quarter" idx="15"/>
          </p:nvPr>
        </p:nvSpPr>
        <p:spPr/>
        <p:txBody>
          <a:bodyPr/>
          <a:lstStyle/>
          <a:p>
            <a:r>
              <a:rPr lang="en-AU" dirty="0"/>
              <a:t>Source: Safe System Solutions</a:t>
            </a:r>
          </a:p>
          <a:p>
            <a:endParaRPr lang="en-AU" dirty="0"/>
          </a:p>
        </p:txBody>
      </p:sp>
      <p:sp>
        <p:nvSpPr>
          <p:cNvPr id="10" name="Arrow: Chevron 9">
            <a:extLst>
              <a:ext uri="{FF2B5EF4-FFF2-40B4-BE49-F238E27FC236}">
                <a16:creationId xmlns:a16="http://schemas.microsoft.com/office/drawing/2014/main" id="{E2302C95-F6F3-46EE-9F51-F8A734B9E4E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1_SLIDE_11_PARA_A">
            <a:hlinkClick r:id="" action="ppaction://media"/>
            <a:extLst>
              <a:ext uri="{FF2B5EF4-FFF2-40B4-BE49-F238E27FC236}">
                <a16:creationId xmlns:a16="http://schemas.microsoft.com/office/drawing/2014/main" id="{48826B2B-9744-424F-A7D6-F47B42703D1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89571" y="0"/>
            <a:ext cx="609600" cy="609600"/>
          </a:xfrm>
          <a:prstGeom prst="rect">
            <a:avLst/>
          </a:prstGeom>
        </p:spPr>
      </p:pic>
      <p:pic>
        <p:nvPicPr>
          <p:cNvPr id="7" name="TAC_MOD4_SNIP1_SLIDE_11_PARA_C">
            <a:hlinkClick r:id="" action="ppaction://media"/>
            <a:extLst>
              <a:ext uri="{FF2B5EF4-FFF2-40B4-BE49-F238E27FC236}">
                <a16:creationId xmlns:a16="http://schemas.microsoft.com/office/drawing/2014/main" id="{AD40E51A-C6DD-43AE-9090-608E5B670B1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89571" y="1549593"/>
            <a:ext cx="609600" cy="609600"/>
          </a:xfrm>
          <a:prstGeom prst="rect">
            <a:avLst/>
          </a:prstGeom>
        </p:spPr>
      </p:pic>
      <p:pic>
        <p:nvPicPr>
          <p:cNvPr id="8" name="TAC_MOD4_SNIP1_SLIDE_11_PARA_B">
            <a:hlinkClick r:id="" action="ppaction://media"/>
            <a:extLst>
              <a:ext uri="{FF2B5EF4-FFF2-40B4-BE49-F238E27FC236}">
                <a16:creationId xmlns:a16="http://schemas.microsoft.com/office/drawing/2014/main" id="{FCA798D9-3E74-4E76-975B-40BA56F3FBE4}"/>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89571" y="773472"/>
            <a:ext cx="609600" cy="609600"/>
          </a:xfrm>
          <a:prstGeom prst="rect">
            <a:avLst/>
          </a:prstGeom>
        </p:spPr>
      </p:pic>
    </p:spTree>
    <p:extLst>
      <p:ext uri="{BB962C8B-B14F-4D97-AF65-F5344CB8AC3E}">
        <p14:creationId xmlns:p14="http://schemas.microsoft.com/office/powerpoint/2010/main" val="304455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 presetClass="mediacall" presetSubtype="0" fill="hold" nodeType="withEffect">
                                  <p:stCondLst>
                                    <p:cond delay="1000"/>
                                  </p:stCondLst>
                                  <p:childTnLst>
                                    <p:cmd type="call" cmd="playFrom(0.0)">
                                      <p:cBhvr>
                                        <p:cTn id="15" dur="37742" fill="hold"/>
                                        <p:tgtEl>
                                          <p:spTgt spid="2"/>
                                        </p:tgtEl>
                                      </p:cBhvr>
                                    </p:cmd>
                                  </p:childTnLst>
                                </p:cTn>
                              </p:par>
                            </p:childTnLst>
                          </p:cTn>
                        </p:par>
                        <p:par>
                          <p:cTn id="16" fill="hold">
                            <p:stCondLst>
                              <p:cond delay="38742"/>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500"/>
                                        <p:tgtEl>
                                          <p:spTgt spid="14">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6631" fill="hold"/>
                                        <p:tgtEl>
                                          <p:spTgt spid="8"/>
                                        </p:tgtEl>
                                      </p:cBhvr>
                                    </p:cmd>
                                  </p:childTnLst>
                                </p:cTn>
                              </p:par>
                            </p:childTnLst>
                          </p:cTn>
                        </p:par>
                        <p:par>
                          <p:cTn id="32" fill="hold">
                            <p:stCondLst>
                              <p:cond delay="27631"/>
                            </p:stCondLst>
                            <p:childTnLst>
                              <p:par>
                                <p:cTn id="33" presetID="3" presetClass="mediacall" presetSubtype="0" fill="hold" nodeType="afterEffect">
                                  <p:stCondLst>
                                    <p:cond delay="0"/>
                                  </p:stCondLst>
                                  <p:childTnLst>
                                    <p:cmd type="call" cmd="stop">
                                      <p:cBhvr>
                                        <p:cTn id="34" dur="1" fill="hold"/>
                                        <p:tgtEl>
                                          <p:spTgt spid="8"/>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500"/>
                                        <p:tgtEl>
                                          <p:spTgt spid="11">
                                            <p:txEl>
                                              <p:pRg st="0" end="0"/>
                                            </p:txEl>
                                          </p:spTgt>
                                        </p:tgtEl>
                                      </p:cBhvr>
                                    </p:animEffect>
                                  </p:childTnLst>
                                </p:cTn>
                              </p:par>
                              <p:par>
                                <p:cTn id="52" presetID="1" presetClass="mediacall" presetSubtype="0" fill="hold" nodeType="withEffect">
                                  <p:stCondLst>
                                    <p:cond delay="1000"/>
                                  </p:stCondLst>
                                  <p:childTnLst>
                                    <p:cmd type="call" cmd="playFrom(0.0)">
                                      <p:cBhvr>
                                        <p:cTn id="53" dur="69277" fill="hold"/>
                                        <p:tgtEl>
                                          <p:spTgt spid="7"/>
                                        </p:tgtEl>
                                      </p:cBhvr>
                                    </p:cmd>
                                  </p:childTnLst>
                                </p:cTn>
                              </p:par>
                            </p:childTnLst>
                          </p:cTn>
                        </p:par>
                        <p:par>
                          <p:cTn id="54" fill="hold">
                            <p:stCondLst>
                              <p:cond delay="70277"/>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childTnLst>
        </p:cTn>
      </p:par>
    </p:tnLst>
    <p:bldLst>
      <p:bldP spid="11" grpId="0" build="p"/>
      <p:bldP spid="16" grpId="0" build="p"/>
      <p:bldP spid="10" grpId="0" animBg="1"/>
      <p:bldP spid="10" grpId="1" animBg="1"/>
      <p:bldP spid="10" grpId="2" animBg="1"/>
      <p:bldP spid="10" grpId="3" animBg="1"/>
      <p:bldP spid="10"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ign on the side of a road&#10;&#10;Description automatically generated">
            <a:extLst>
              <a:ext uri="{FF2B5EF4-FFF2-40B4-BE49-F238E27FC236}">
                <a16:creationId xmlns:a16="http://schemas.microsoft.com/office/drawing/2014/main" id="{65A3E589-9F29-4AB2-9BFB-A980E568C17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8585" y="4484822"/>
            <a:ext cx="2441511" cy="1634400"/>
          </a:xfrm>
          <a:prstGeom prst="rect">
            <a:avLst/>
          </a:prstGeom>
        </p:spPr>
      </p:pic>
      <p:pic>
        <p:nvPicPr>
          <p:cNvPr id="25" name="Picture 24" descr="A train sitting on the side of a road&#10;&#10;Description automatically generated">
            <a:extLst>
              <a:ext uri="{FF2B5EF4-FFF2-40B4-BE49-F238E27FC236}">
                <a16:creationId xmlns:a16="http://schemas.microsoft.com/office/drawing/2014/main" id="{385939C6-C4CB-49A6-A015-588CF079BC8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98628" y="4485512"/>
            <a:ext cx="2441511" cy="1634400"/>
          </a:xfrm>
          <a:prstGeom prst="rect">
            <a:avLst/>
          </a:prstGeom>
        </p:spPr>
      </p:pic>
      <p:sp>
        <p:nvSpPr>
          <p:cNvPr id="5" name="Title 4">
            <a:extLst>
              <a:ext uri="{FF2B5EF4-FFF2-40B4-BE49-F238E27FC236}">
                <a16:creationId xmlns:a16="http://schemas.microsoft.com/office/drawing/2014/main" id="{8DE5D144-5153-4047-B8F6-DEE9CB4741A1}"/>
              </a:ext>
            </a:extLst>
          </p:cNvPr>
          <p:cNvSpPr>
            <a:spLocks noGrp="1"/>
          </p:cNvSpPr>
          <p:nvPr>
            <p:ph type="title"/>
          </p:nvPr>
        </p:nvSpPr>
        <p:spPr/>
        <p:txBody>
          <a:bodyPr>
            <a:normAutofit/>
          </a:bodyPr>
          <a:lstStyle/>
          <a:p>
            <a:r>
              <a:rPr lang="en-AU" dirty="0"/>
              <a:t>Haddon’s lessons</a:t>
            </a:r>
          </a:p>
        </p:txBody>
      </p:sp>
      <p:sp>
        <p:nvSpPr>
          <p:cNvPr id="4" name="Footer Placeholder 3">
            <a:extLst>
              <a:ext uri="{FF2B5EF4-FFF2-40B4-BE49-F238E27FC236}">
                <a16:creationId xmlns:a16="http://schemas.microsoft.com/office/drawing/2014/main" id="{814B85C4-F710-4188-A4C9-C267521A90ED}"/>
              </a:ext>
            </a:extLst>
          </p:cNvPr>
          <p:cNvSpPr>
            <a:spLocks noGrp="1"/>
          </p:cNvSpPr>
          <p:nvPr>
            <p:ph type="ftr" sz="quarter" idx="10"/>
          </p:nvPr>
        </p:nvSpPr>
        <p:spPr/>
        <p:txBody>
          <a:bodyPr/>
          <a:lstStyle/>
          <a:p>
            <a:r>
              <a:rPr lang="en-US" dirty="0"/>
              <a:t>Module 4, Snippet 1</a:t>
            </a:r>
          </a:p>
        </p:txBody>
      </p:sp>
      <p:sp>
        <p:nvSpPr>
          <p:cNvPr id="3" name="Slide Number Placeholder 2">
            <a:extLst>
              <a:ext uri="{FF2B5EF4-FFF2-40B4-BE49-F238E27FC236}">
                <a16:creationId xmlns:a16="http://schemas.microsoft.com/office/drawing/2014/main" id="{7E81FB6A-A3E3-4717-99C3-92008F5EFD58}"/>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7" name="Oval 6">
            <a:extLst>
              <a:ext uri="{FF2B5EF4-FFF2-40B4-BE49-F238E27FC236}">
                <a16:creationId xmlns:a16="http://schemas.microsoft.com/office/drawing/2014/main" id="{96878CD2-11AC-41CF-A3BD-18C1D268DC03}"/>
              </a:ext>
            </a:extLst>
          </p:cNvPr>
          <p:cNvSpPr/>
          <p:nvPr/>
        </p:nvSpPr>
        <p:spPr>
          <a:xfrm>
            <a:off x="2418750" y="1401087"/>
            <a:ext cx="1296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Economics</a:t>
            </a:r>
          </a:p>
        </p:txBody>
      </p:sp>
      <p:sp>
        <p:nvSpPr>
          <p:cNvPr id="8" name="Oval 7">
            <a:extLst>
              <a:ext uri="{FF2B5EF4-FFF2-40B4-BE49-F238E27FC236}">
                <a16:creationId xmlns:a16="http://schemas.microsoft.com/office/drawing/2014/main" id="{19F90315-AAB1-400C-8D16-B0F5958E0342}"/>
              </a:ext>
            </a:extLst>
          </p:cNvPr>
          <p:cNvSpPr/>
          <p:nvPr/>
        </p:nvSpPr>
        <p:spPr>
          <a:xfrm>
            <a:off x="5189993" y="1401087"/>
            <a:ext cx="1296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Energy</a:t>
            </a:r>
          </a:p>
        </p:txBody>
      </p:sp>
      <p:sp>
        <p:nvSpPr>
          <p:cNvPr id="9" name="Oval 8">
            <a:extLst>
              <a:ext uri="{FF2B5EF4-FFF2-40B4-BE49-F238E27FC236}">
                <a16:creationId xmlns:a16="http://schemas.microsoft.com/office/drawing/2014/main" id="{4D4593E3-78F8-4888-82AB-7BBDD8403E23}"/>
              </a:ext>
            </a:extLst>
          </p:cNvPr>
          <p:cNvSpPr/>
          <p:nvPr/>
        </p:nvSpPr>
        <p:spPr>
          <a:xfrm>
            <a:off x="2418750" y="3233710"/>
            <a:ext cx="1296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Economy</a:t>
            </a:r>
          </a:p>
        </p:txBody>
      </p:sp>
      <p:cxnSp>
        <p:nvCxnSpPr>
          <p:cNvPr id="11" name="Straight Arrow Connector 10">
            <a:extLst>
              <a:ext uri="{FF2B5EF4-FFF2-40B4-BE49-F238E27FC236}">
                <a16:creationId xmlns:a16="http://schemas.microsoft.com/office/drawing/2014/main" id="{61CA80A4-05C9-4AA1-B77F-A80661CC9DEC}"/>
              </a:ext>
            </a:extLst>
          </p:cNvPr>
          <p:cNvCxnSpPr>
            <a:stCxn id="7" idx="4"/>
            <a:endCxn id="9" idx="0"/>
          </p:cNvCxnSpPr>
          <p:nvPr/>
        </p:nvCxnSpPr>
        <p:spPr>
          <a:xfrm>
            <a:off x="3066750" y="2553087"/>
            <a:ext cx="0" cy="680623"/>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3E06C3F-A25C-414E-AD95-0C7B439EFFA0}"/>
              </a:ext>
            </a:extLst>
          </p:cNvPr>
          <p:cNvCxnSpPr>
            <a:cxnSpLocks/>
            <a:stCxn id="8" idx="4"/>
            <a:endCxn id="10" idx="0"/>
          </p:cNvCxnSpPr>
          <p:nvPr/>
        </p:nvCxnSpPr>
        <p:spPr>
          <a:xfrm>
            <a:off x="5837993" y="2553087"/>
            <a:ext cx="0" cy="680623"/>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F59A9D8-4ED9-4BEA-A997-2251BC5CDF67}"/>
              </a:ext>
            </a:extLst>
          </p:cNvPr>
          <p:cNvCxnSpPr/>
          <p:nvPr/>
        </p:nvCxnSpPr>
        <p:spPr>
          <a:xfrm flipH="1">
            <a:off x="3561904" y="3838353"/>
            <a:ext cx="900000" cy="1008000"/>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A941A3-E03F-48F0-BB3F-8DD57FFC90BA}"/>
              </a:ext>
            </a:extLst>
          </p:cNvPr>
          <p:cNvCxnSpPr>
            <a:cxnSpLocks/>
          </p:cNvCxnSpPr>
          <p:nvPr/>
        </p:nvCxnSpPr>
        <p:spPr>
          <a:xfrm>
            <a:off x="4469213" y="3838353"/>
            <a:ext cx="900000" cy="1008000"/>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854DA8E-779C-4173-A613-A42F240E98A4}"/>
              </a:ext>
            </a:extLst>
          </p:cNvPr>
          <p:cNvSpPr/>
          <p:nvPr/>
        </p:nvSpPr>
        <p:spPr>
          <a:xfrm>
            <a:off x="2490107" y="4726022"/>
            <a:ext cx="1296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Active</a:t>
            </a:r>
          </a:p>
        </p:txBody>
      </p:sp>
      <p:sp>
        <p:nvSpPr>
          <p:cNvPr id="21" name="Oval 20">
            <a:extLst>
              <a:ext uri="{FF2B5EF4-FFF2-40B4-BE49-F238E27FC236}">
                <a16:creationId xmlns:a16="http://schemas.microsoft.com/office/drawing/2014/main" id="{B7B10962-3043-4CC0-B0E6-9C4B76504612}"/>
              </a:ext>
            </a:extLst>
          </p:cNvPr>
          <p:cNvSpPr/>
          <p:nvPr/>
        </p:nvSpPr>
        <p:spPr>
          <a:xfrm>
            <a:off x="5098628" y="4726022"/>
            <a:ext cx="1296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Passive</a:t>
            </a:r>
          </a:p>
        </p:txBody>
      </p:sp>
      <p:sp>
        <p:nvSpPr>
          <p:cNvPr id="10" name="Oval 9">
            <a:extLst>
              <a:ext uri="{FF2B5EF4-FFF2-40B4-BE49-F238E27FC236}">
                <a16:creationId xmlns:a16="http://schemas.microsoft.com/office/drawing/2014/main" id="{9F639CC9-C29A-482D-A357-7E397C2A0818}"/>
              </a:ext>
            </a:extLst>
          </p:cNvPr>
          <p:cNvSpPr/>
          <p:nvPr/>
        </p:nvSpPr>
        <p:spPr>
          <a:xfrm>
            <a:off x="5189993" y="3233710"/>
            <a:ext cx="1296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People</a:t>
            </a:r>
          </a:p>
          <a:p>
            <a:pPr algn="ctr"/>
            <a:r>
              <a:rPr lang="en-AU" sz="1600" dirty="0"/>
              <a:t>(survivability)</a:t>
            </a:r>
          </a:p>
        </p:txBody>
      </p:sp>
      <p:sp>
        <p:nvSpPr>
          <p:cNvPr id="28" name="Text Placeholder 10">
            <a:extLst>
              <a:ext uri="{FF2B5EF4-FFF2-40B4-BE49-F238E27FC236}">
                <a16:creationId xmlns:a16="http://schemas.microsoft.com/office/drawing/2014/main" id="{0C0CC852-BA03-4169-A13F-41DA7E64A9DB}"/>
              </a:ext>
            </a:extLst>
          </p:cNvPr>
          <p:cNvSpPr txBox="1">
            <a:spLocks/>
          </p:cNvSpPr>
          <p:nvPr/>
        </p:nvSpPr>
        <p:spPr>
          <a:xfrm>
            <a:off x="2531581" y="597074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900" dirty="0">
                <a:solidFill>
                  <a:srgbClr val="01A0DF"/>
                </a:solidFill>
              </a:rPr>
              <a:t>Source: Centre for Automotive Safety Research</a:t>
            </a:r>
          </a:p>
        </p:txBody>
      </p:sp>
      <p:sp>
        <p:nvSpPr>
          <p:cNvPr id="18" name="Arrow: Chevron 17">
            <a:extLst>
              <a:ext uri="{FF2B5EF4-FFF2-40B4-BE49-F238E27FC236}">
                <a16:creationId xmlns:a16="http://schemas.microsoft.com/office/drawing/2014/main" id="{F0C52484-F2E7-4AA3-8B5B-1383B6744B2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1_SLIDE_12_PARA_A">
            <a:hlinkClick r:id="" action="ppaction://media"/>
            <a:extLst>
              <a:ext uri="{FF2B5EF4-FFF2-40B4-BE49-F238E27FC236}">
                <a16:creationId xmlns:a16="http://schemas.microsoft.com/office/drawing/2014/main" id="{099F9A25-7364-4E5E-9B61-3B60A6750A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27682" y="0"/>
            <a:ext cx="609600" cy="609600"/>
          </a:xfrm>
          <a:prstGeom prst="rect">
            <a:avLst/>
          </a:prstGeom>
        </p:spPr>
      </p:pic>
      <p:pic>
        <p:nvPicPr>
          <p:cNvPr id="6" name="TAC_MOD4_SNIP1_SLIDE_12_PARA_B">
            <a:hlinkClick r:id="" action="ppaction://media"/>
            <a:extLst>
              <a:ext uri="{FF2B5EF4-FFF2-40B4-BE49-F238E27FC236}">
                <a16:creationId xmlns:a16="http://schemas.microsoft.com/office/drawing/2014/main" id="{B4318794-9AD4-4E50-8B1A-D516A6A11EE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27682" y="791487"/>
            <a:ext cx="609600" cy="609600"/>
          </a:xfrm>
          <a:prstGeom prst="rect">
            <a:avLst/>
          </a:prstGeom>
        </p:spPr>
      </p:pic>
      <p:pic>
        <p:nvPicPr>
          <p:cNvPr id="13" name="TAC_MOD4_SNIP1_SLIDE_12_PARA_C">
            <a:hlinkClick r:id="" action="ppaction://media"/>
            <a:extLst>
              <a:ext uri="{FF2B5EF4-FFF2-40B4-BE49-F238E27FC236}">
                <a16:creationId xmlns:a16="http://schemas.microsoft.com/office/drawing/2014/main" id="{A917C7FC-9E51-47BA-A893-DBA475D4297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27682" y="1582974"/>
            <a:ext cx="609600" cy="609600"/>
          </a:xfrm>
          <a:prstGeom prst="rect">
            <a:avLst/>
          </a:prstGeom>
        </p:spPr>
      </p:pic>
    </p:spTree>
    <p:extLst>
      <p:ext uri="{BB962C8B-B14F-4D97-AF65-F5344CB8AC3E}">
        <p14:creationId xmlns:p14="http://schemas.microsoft.com/office/powerpoint/2010/main" val="19193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1"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mediacall" presetSubtype="0" fill="hold" nodeType="withEffect">
                                  <p:stCondLst>
                                    <p:cond delay="1000"/>
                                  </p:stCondLst>
                                  <p:childTnLst>
                                    <p:cmd type="call" cmd="playFrom(0.0)">
                                      <p:cBhvr>
                                        <p:cTn id="15" dur="26474" fill="hold"/>
                                        <p:tgtEl>
                                          <p:spTgt spid="2"/>
                                        </p:tgtEl>
                                      </p:cBhvr>
                                    </p:cmd>
                                  </p:childTnLst>
                                </p:cTn>
                              </p:par>
                            </p:childTnLst>
                          </p:cTn>
                        </p:par>
                        <p:par>
                          <p:cTn id="16" fill="hold">
                            <p:stCondLst>
                              <p:cond delay="27474"/>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 presetClass="mediacall" presetSubtype="0" fill="hold" nodeType="withEffect">
                                  <p:stCondLst>
                                    <p:cond delay="1000"/>
                                  </p:stCondLst>
                                  <p:childTnLst>
                                    <p:cmd type="call" cmd="playFrom(0.0)">
                                      <p:cBhvr>
                                        <p:cTn id="37" dur="18258" fill="hold"/>
                                        <p:tgtEl>
                                          <p:spTgt spid="6"/>
                                        </p:tgtEl>
                                      </p:cBhvr>
                                    </p:cmd>
                                  </p:childTnLst>
                                </p:cTn>
                              </p:par>
                            </p:childTnLst>
                          </p:cTn>
                        </p:par>
                        <p:par>
                          <p:cTn id="38" fill="hold">
                            <p:stCondLst>
                              <p:cond delay="19258"/>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2" nodeType="click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42" presetClass="path" presetSubtype="0" accel="50000" decel="50000" fill="hold" grpId="1" nodeType="withEffect">
                                  <p:stCondLst>
                                    <p:cond delay="0"/>
                                  </p:stCondLst>
                                  <p:childTnLst>
                                    <p:animMotion origin="layout" path="M 1.94444E-6 -4.44444E-6 L -0.15226 0.00162 " pathEditMode="relative" rAng="0" ptsTypes="AA">
                                      <p:cBhvr>
                                        <p:cTn id="56" dur="2000" fill="hold"/>
                                        <p:tgtEl>
                                          <p:spTgt spid="8"/>
                                        </p:tgtEl>
                                        <p:attrNameLst>
                                          <p:attrName>ppt_x</p:attrName>
                                          <p:attrName>ppt_y</p:attrName>
                                        </p:attrNameLst>
                                      </p:cBhvr>
                                      <p:rCtr x="-7622" y="69"/>
                                    </p:animMotion>
                                  </p:childTnLst>
                                </p:cTn>
                              </p:par>
                              <p:par>
                                <p:cTn id="57" presetID="42" presetClass="path" presetSubtype="0" accel="50000" decel="50000" fill="hold" nodeType="withEffect">
                                  <p:stCondLst>
                                    <p:cond delay="0"/>
                                  </p:stCondLst>
                                  <p:childTnLst>
                                    <p:animMotion origin="layout" path="M 1.94444E-6 7.40741E-7 L -0.15226 7.40741E-7 " pathEditMode="relative" rAng="0" ptsTypes="AA">
                                      <p:cBhvr>
                                        <p:cTn id="58" dur="2000" fill="hold"/>
                                        <p:tgtEl>
                                          <p:spTgt spid="12"/>
                                        </p:tgtEl>
                                        <p:attrNameLst>
                                          <p:attrName>ppt_x</p:attrName>
                                          <p:attrName>ppt_y</p:attrName>
                                        </p:attrNameLst>
                                      </p:cBhvr>
                                      <p:rCtr x="-7622" y="0"/>
                                    </p:animMotion>
                                  </p:childTnLst>
                                </p:cTn>
                              </p:par>
                              <p:par>
                                <p:cTn id="59" presetID="42" presetClass="path" presetSubtype="0" accel="50000" decel="50000" fill="hold" grpId="1" nodeType="withEffect">
                                  <p:stCondLst>
                                    <p:cond delay="0"/>
                                  </p:stCondLst>
                                  <p:childTnLst>
                                    <p:animMotion origin="layout" path="M 1.94444E-6 4.44444E-6 L -0.15 -0.00047 " pathEditMode="relative" rAng="0" ptsTypes="AA">
                                      <p:cBhvr>
                                        <p:cTn id="60" dur="2000" fill="hold"/>
                                        <p:tgtEl>
                                          <p:spTgt spid="10"/>
                                        </p:tgtEl>
                                        <p:attrNameLst>
                                          <p:attrName>ppt_x</p:attrName>
                                          <p:attrName>ppt_y</p:attrName>
                                        </p:attrNameLst>
                                      </p:cBhvr>
                                      <p:rCtr x="-7500" y="-23"/>
                                    </p:animMotion>
                                  </p:childTnLst>
                                </p:cTn>
                              </p:par>
                              <p:par>
                                <p:cTn id="61" presetID="10" presetClass="exit" presetSubtype="0" fill="hold" grpId="3"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ntr" presetSubtype="0" fill="hold" nodeType="withEffect">
                                  <p:stCondLst>
                                    <p:cond delay="200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ntr" presetSubtype="0" fill="hold" grpId="0" nodeType="withEffect">
                                  <p:stCondLst>
                                    <p:cond delay="200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nodeType="withEffect">
                                  <p:stCondLst>
                                    <p:cond delay="200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nodeType="withEffect">
                                  <p:stCondLst>
                                    <p:cond delay="250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grpId="0" nodeType="withEffect">
                                  <p:stCondLst>
                                    <p:cond delay="25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nodeType="withEffect">
                                  <p:stCondLst>
                                    <p:cond delay="250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par>
                                <p:cTn id="82" presetID="10" presetClass="entr" presetSubtype="0" fill="hold" grpId="0" nodeType="withEffect">
                                  <p:stCondLst>
                                    <p:cond delay="2500"/>
                                  </p:stCondLst>
                                  <p:childTnLst>
                                    <p:set>
                                      <p:cBhvr>
                                        <p:cTn id="83" dur="1" fill="hold">
                                          <p:stCondLst>
                                            <p:cond delay="0"/>
                                          </p:stCondLst>
                                        </p:cTn>
                                        <p:tgtEl>
                                          <p:spTgt spid="28">
                                            <p:txEl>
                                              <p:pRg st="0" end="0"/>
                                            </p:txEl>
                                          </p:spTgt>
                                        </p:tgtEl>
                                        <p:attrNameLst>
                                          <p:attrName>style.visibility</p:attrName>
                                        </p:attrNameLst>
                                      </p:cBhvr>
                                      <p:to>
                                        <p:strVal val="visible"/>
                                      </p:to>
                                    </p:set>
                                    <p:animEffect transition="in" filter="fade">
                                      <p:cBhvr>
                                        <p:cTn id="84" dur="500"/>
                                        <p:tgtEl>
                                          <p:spTgt spid="28">
                                            <p:txEl>
                                              <p:pRg st="0" end="0"/>
                                            </p:txEl>
                                          </p:spTgt>
                                        </p:tgtEl>
                                      </p:cBhvr>
                                    </p:animEffect>
                                  </p:childTnLst>
                                </p:cTn>
                              </p:par>
                              <p:par>
                                <p:cTn id="85" presetID="1" presetClass="mediacall" presetSubtype="0" fill="hold" nodeType="withEffect">
                                  <p:stCondLst>
                                    <p:cond delay="1000"/>
                                  </p:stCondLst>
                                  <p:childTnLst>
                                    <p:cmd type="call" cmd="playFrom(0.0)">
                                      <p:cBhvr>
                                        <p:cTn id="86" dur="43115" fill="hold"/>
                                        <p:tgtEl>
                                          <p:spTgt spid="13"/>
                                        </p:tgtEl>
                                      </p:cBhvr>
                                    </p:cmd>
                                  </p:childTnLst>
                                </p:cTn>
                              </p:par>
                            </p:childTnLst>
                          </p:cTn>
                        </p:par>
                        <p:par>
                          <p:cTn id="87" fill="hold">
                            <p:stCondLst>
                              <p:cond delay="44115"/>
                            </p:stCondLst>
                            <p:childTnLst>
                              <p:par>
                                <p:cTn id="88" presetID="3" presetClass="mediacall" presetSubtype="0" fill="hold" nodeType="afterEffect">
                                  <p:stCondLst>
                                    <p:cond delay="500"/>
                                  </p:stCondLst>
                                  <p:childTnLst>
                                    <p:cmd type="call" cmd="stop">
                                      <p:cBhvr>
                                        <p:cTn id="89" dur="1" fill="hold"/>
                                        <p:tgtEl>
                                          <p:spTgt spid="13"/>
                                        </p:tgtEl>
                                      </p:cBhvr>
                                    </p:cmd>
                                  </p:childTnLst>
                                </p:cTn>
                              </p:par>
                              <p:par>
                                <p:cTn id="90" presetID="10" presetClass="entr" presetSubtype="0" fill="hold" grpId="4" nodeType="withEffect">
                                  <p:stCondLst>
                                    <p:cond delay="50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
                </p:tgtEl>
              </p:cMediaNode>
            </p:audio>
            <p:audio>
              <p:cMediaNode vol="80000">
                <p:cTn id="94" fill="hold" display="0">
                  <p:stCondLst>
                    <p:cond delay="indefinite"/>
                  </p:stCondLst>
                  <p:endCondLst>
                    <p:cond evt="onStopAudio" delay="0">
                      <p:tgtEl>
                        <p:sldTgt/>
                      </p:tgtEl>
                    </p:cond>
                  </p:endCondLst>
                </p:cTn>
                <p:tgtEl>
                  <p:spTgt spid="6"/>
                </p:tgtEl>
              </p:cMediaNode>
            </p:audio>
            <p:audio>
              <p:cMediaNode vol="80000">
                <p:cTn id="95" fill="hold" display="0">
                  <p:stCondLst>
                    <p:cond delay="indefinite"/>
                  </p:stCondLst>
                  <p:endCondLst>
                    <p:cond evt="onStopAudio" delay="0">
                      <p:tgtEl>
                        <p:sldTgt/>
                      </p:tgtEl>
                    </p:cond>
                  </p:endCondLst>
                </p:cTn>
                <p:tgtEl>
                  <p:spTgt spid="13"/>
                </p:tgtEl>
              </p:cMediaNode>
            </p:audio>
          </p:childTnLst>
        </p:cTn>
      </p:par>
    </p:tnLst>
    <p:bldLst>
      <p:bldP spid="7" grpId="1" animBg="1"/>
      <p:bldP spid="7" grpId="2" animBg="1"/>
      <p:bldP spid="8" grpId="0" animBg="1"/>
      <p:bldP spid="8" grpId="1" animBg="1"/>
      <p:bldP spid="9" grpId="1" animBg="1"/>
      <p:bldP spid="9" grpId="2" animBg="1"/>
      <p:bldP spid="20" grpId="0" animBg="1"/>
      <p:bldP spid="21" grpId="0" animBg="1"/>
      <p:bldP spid="10" grpId="0" animBg="1"/>
      <p:bldP spid="10" grpId="1" animBg="1"/>
      <p:bldP spid="28" grpId="0" build="p"/>
      <p:bldP spid="18" grpId="0" animBg="1"/>
      <p:bldP spid="18" grpId="1" animBg="1"/>
      <p:bldP spid="18" grpId="2" animBg="1"/>
      <p:bldP spid="18" grpId="3" animBg="1"/>
      <p:bldP spid="18"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erson flying through the air over a city&#10;&#10;Description automatically generated">
            <a:extLst>
              <a:ext uri="{FF2B5EF4-FFF2-40B4-BE49-F238E27FC236}">
                <a16:creationId xmlns:a16="http://schemas.microsoft.com/office/drawing/2014/main" id="{78372F0C-A674-4ED1-901F-AE0644A4EC00}"/>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1279520" y="1572312"/>
            <a:ext cx="6584960" cy="4351338"/>
          </a:xfrm>
        </p:spPr>
      </p:pic>
      <p:sp>
        <p:nvSpPr>
          <p:cNvPr id="3" name="Title 2">
            <a:extLst>
              <a:ext uri="{FF2B5EF4-FFF2-40B4-BE49-F238E27FC236}">
                <a16:creationId xmlns:a16="http://schemas.microsoft.com/office/drawing/2014/main" id="{DB2D529B-C44E-4BE9-BBCF-9D05CA27243A}"/>
              </a:ext>
            </a:extLst>
          </p:cNvPr>
          <p:cNvSpPr>
            <a:spLocks noGrp="1"/>
          </p:cNvSpPr>
          <p:nvPr>
            <p:ph type="title"/>
          </p:nvPr>
        </p:nvSpPr>
        <p:spPr/>
        <p:txBody>
          <a:bodyPr/>
          <a:lstStyle/>
          <a:p>
            <a:r>
              <a:rPr lang="en-AU" dirty="0"/>
              <a:t>A paradigm change </a:t>
            </a:r>
          </a:p>
        </p:txBody>
      </p:sp>
      <p:sp>
        <p:nvSpPr>
          <p:cNvPr id="4" name="Footer Placeholder 3">
            <a:extLst>
              <a:ext uri="{FF2B5EF4-FFF2-40B4-BE49-F238E27FC236}">
                <a16:creationId xmlns:a16="http://schemas.microsoft.com/office/drawing/2014/main" id="{6F500516-2832-430F-8BBD-E9778D4550EC}"/>
              </a:ext>
            </a:extLst>
          </p:cNvPr>
          <p:cNvSpPr>
            <a:spLocks noGrp="1"/>
          </p:cNvSpPr>
          <p:nvPr>
            <p:ph type="ftr" sz="quarter" idx="10"/>
          </p:nvPr>
        </p:nvSpPr>
        <p:spPr/>
        <p:txBody>
          <a:bodyPr/>
          <a:lstStyle/>
          <a:p>
            <a:r>
              <a:rPr lang="en-US" dirty="0"/>
              <a:t>Module 4, Snippet 1</a:t>
            </a:r>
          </a:p>
        </p:txBody>
      </p:sp>
      <p:sp>
        <p:nvSpPr>
          <p:cNvPr id="5" name="Slide Number Placeholder 4">
            <a:extLst>
              <a:ext uri="{FF2B5EF4-FFF2-40B4-BE49-F238E27FC236}">
                <a16:creationId xmlns:a16="http://schemas.microsoft.com/office/drawing/2014/main" id="{3F639E29-C1E5-467B-B5C4-3797331FCDCE}"/>
              </a:ext>
            </a:extLst>
          </p:cNvPr>
          <p:cNvSpPr>
            <a:spLocks noGrp="1"/>
          </p:cNvSpPr>
          <p:nvPr>
            <p:ph type="sldNum" sz="quarter" idx="11"/>
          </p:nvPr>
        </p:nvSpPr>
        <p:spPr/>
        <p:txBody>
          <a:bodyPr/>
          <a:lstStyle/>
          <a:p>
            <a:fld id="{A9D36E53-D99A-0F41-B3E8-EF235B9A2E23}" type="slidenum">
              <a:rPr lang="en-US" smtClean="0"/>
              <a:pPr/>
              <a:t>13</a:t>
            </a:fld>
            <a:endParaRPr lang="en-US" dirty="0"/>
          </a:p>
        </p:txBody>
      </p:sp>
      <p:cxnSp>
        <p:nvCxnSpPr>
          <p:cNvPr id="6" name="Straight Connector 5">
            <a:extLst>
              <a:ext uri="{FF2B5EF4-FFF2-40B4-BE49-F238E27FC236}">
                <a16:creationId xmlns:a16="http://schemas.microsoft.com/office/drawing/2014/main" id="{566FD5BD-3B1C-42CB-8B77-E78883BCD77E}"/>
              </a:ext>
            </a:extLst>
          </p:cNvPr>
          <p:cNvCxnSpPr>
            <a:cxnSpLocks/>
          </p:cNvCxnSpPr>
          <p:nvPr/>
        </p:nvCxnSpPr>
        <p:spPr>
          <a:xfrm>
            <a:off x="1265274" y="1570020"/>
            <a:ext cx="0" cy="4330911"/>
          </a:xfrm>
          <a:prstGeom prst="line">
            <a:avLst/>
          </a:prstGeom>
          <a:ln w="25400">
            <a:solidFill>
              <a:schemeClr val="bg1">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1A1A15-B482-40FE-84B9-2529BD4506D3}"/>
              </a:ext>
            </a:extLst>
          </p:cNvPr>
          <p:cNvCxnSpPr>
            <a:cxnSpLocks/>
          </p:cNvCxnSpPr>
          <p:nvPr/>
        </p:nvCxnSpPr>
        <p:spPr>
          <a:xfrm flipH="1">
            <a:off x="1265274" y="3735475"/>
            <a:ext cx="7250076" cy="0"/>
          </a:xfrm>
          <a:prstGeom prst="line">
            <a:avLst/>
          </a:prstGeom>
          <a:ln w="25400">
            <a:solidFill>
              <a:schemeClr val="bg1">
                <a:lumMod val="75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6C602F-A61F-473E-BEBA-90E12D472970}"/>
              </a:ext>
            </a:extLst>
          </p:cNvPr>
          <p:cNvSpPr txBox="1"/>
          <p:nvPr/>
        </p:nvSpPr>
        <p:spPr>
          <a:xfrm rot="16200000">
            <a:off x="-280357" y="3550809"/>
            <a:ext cx="2721931" cy="369332"/>
          </a:xfrm>
          <a:prstGeom prst="rect">
            <a:avLst/>
          </a:prstGeom>
          <a:noFill/>
        </p:spPr>
        <p:txBody>
          <a:bodyPr wrap="square" rtlCol="0">
            <a:spAutoFit/>
          </a:bodyPr>
          <a:lstStyle/>
          <a:p>
            <a:pPr algn="ctr"/>
            <a:r>
              <a:rPr lang="en-AU" dirty="0">
                <a:solidFill>
                  <a:schemeClr val="bg1">
                    <a:lumMod val="75000"/>
                  </a:schemeClr>
                </a:solidFill>
              </a:rPr>
              <a:t>Economic benefit</a:t>
            </a:r>
          </a:p>
        </p:txBody>
      </p:sp>
      <p:sp>
        <p:nvSpPr>
          <p:cNvPr id="9" name="TextBox 8">
            <a:extLst>
              <a:ext uri="{FF2B5EF4-FFF2-40B4-BE49-F238E27FC236}">
                <a16:creationId xmlns:a16="http://schemas.microsoft.com/office/drawing/2014/main" id="{AD8CD429-17B0-431A-9CF3-14732D99D703}"/>
              </a:ext>
            </a:extLst>
          </p:cNvPr>
          <p:cNvSpPr txBox="1"/>
          <p:nvPr/>
        </p:nvSpPr>
        <p:spPr>
          <a:xfrm>
            <a:off x="3142299" y="2129784"/>
            <a:ext cx="5061533" cy="369332"/>
          </a:xfrm>
          <a:prstGeom prst="rect">
            <a:avLst/>
          </a:prstGeom>
          <a:noFill/>
        </p:spPr>
        <p:txBody>
          <a:bodyPr wrap="square" rtlCol="0">
            <a:spAutoFit/>
          </a:bodyPr>
          <a:lstStyle/>
          <a:p>
            <a:pPr algn="ctr"/>
            <a:r>
              <a:rPr lang="en-AU" dirty="0">
                <a:solidFill>
                  <a:srgbClr val="01A0DF"/>
                </a:solidFill>
              </a:rPr>
              <a:t>Economic benefit maximised as a function of safety</a:t>
            </a:r>
          </a:p>
        </p:txBody>
      </p:sp>
      <p:sp>
        <p:nvSpPr>
          <p:cNvPr id="10" name="Freeform: Shape 9">
            <a:extLst>
              <a:ext uri="{FF2B5EF4-FFF2-40B4-BE49-F238E27FC236}">
                <a16:creationId xmlns:a16="http://schemas.microsoft.com/office/drawing/2014/main" id="{1B4666D8-1D5F-45C1-9348-060BDA6C4324}"/>
              </a:ext>
            </a:extLst>
          </p:cNvPr>
          <p:cNvSpPr/>
          <p:nvPr/>
        </p:nvSpPr>
        <p:spPr>
          <a:xfrm>
            <a:off x="1307805" y="2683356"/>
            <a:ext cx="7155711" cy="1038039"/>
          </a:xfrm>
          <a:custGeom>
            <a:avLst/>
            <a:gdLst>
              <a:gd name="connsiteX0" fmla="*/ 0 w 7155711"/>
              <a:gd name="connsiteY0" fmla="*/ 994341 h 994341"/>
              <a:gd name="connsiteX1" fmla="*/ 680483 w 7155711"/>
              <a:gd name="connsiteY1" fmla="*/ 590304 h 994341"/>
              <a:gd name="connsiteX2" fmla="*/ 1722474 w 7155711"/>
              <a:gd name="connsiteY2" fmla="*/ 196899 h 994341"/>
              <a:gd name="connsiteX3" fmla="*/ 3168502 w 7155711"/>
              <a:gd name="connsiteY3" fmla="*/ 5513 h 994341"/>
              <a:gd name="connsiteX4" fmla="*/ 4497572 w 7155711"/>
              <a:gd name="connsiteY4" fmla="*/ 69309 h 994341"/>
              <a:gd name="connsiteX5" fmla="*/ 5635255 w 7155711"/>
              <a:gd name="connsiteY5" fmla="*/ 250062 h 994341"/>
              <a:gd name="connsiteX6" fmla="*/ 7155711 w 7155711"/>
              <a:gd name="connsiteY6" fmla="*/ 515876 h 994341"/>
              <a:gd name="connsiteX0" fmla="*/ 0 w 7155711"/>
              <a:gd name="connsiteY0" fmla="*/ 994341 h 994341"/>
              <a:gd name="connsiteX1" fmla="*/ 680483 w 7155711"/>
              <a:gd name="connsiteY1" fmla="*/ 590304 h 994341"/>
              <a:gd name="connsiteX2" fmla="*/ 1722474 w 7155711"/>
              <a:gd name="connsiteY2" fmla="*/ 196899 h 994341"/>
              <a:gd name="connsiteX3" fmla="*/ 3168502 w 7155711"/>
              <a:gd name="connsiteY3" fmla="*/ 5513 h 994341"/>
              <a:gd name="connsiteX4" fmla="*/ 4497572 w 7155711"/>
              <a:gd name="connsiteY4" fmla="*/ 69309 h 994341"/>
              <a:gd name="connsiteX5" fmla="*/ 5635255 w 7155711"/>
              <a:gd name="connsiteY5" fmla="*/ 250062 h 994341"/>
              <a:gd name="connsiteX6" fmla="*/ 7155711 w 7155711"/>
              <a:gd name="connsiteY6" fmla="*/ 558406 h 994341"/>
              <a:gd name="connsiteX0" fmla="*/ 0 w 7155711"/>
              <a:gd name="connsiteY0" fmla="*/ 993948 h 993948"/>
              <a:gd name="connsiteX1" fmla="*/ 680483 w 7155711"/>
              <a:gd name="connsiteY1" fmla="*/ 589911 h 993948"/>
              <a:gd name="connsiteX2" fmla="*/ 1722474 w 7155711"/>
              <a:gd name="connsiteY2" fmla="*/ 196506 h 993948"/>
              <a:gd name="connsiteX3" fmla="*/ 3168502 w 7155711"/>
              <a:gd name="connsiteY3" fmla="*/ 5120 h 993948"/>
              <a:gd name="connsiteX4" fmla="*/ 4497572 w 7155711"/>
              <a:gd name="connsiteY4" fmla="*/ 68916 h 993948"/>
              <a:gd name="connsiteX5" fmla="*/ 5613990 w 7155711"/>
              <a:gd name="connsiteY5" fmla="*/ 217772 h 993948"/>
              <a:gd name="connsiteX6" fmla="*/ 7155711 w 7155711"/>
              <a:gd name="connsiteY6" fmla="*/ 558013 h 993948"/>
              <a:gd name="connsiteX0" fmla="*/ 0 w 7155711"/>
              <a:gd name="connsiteY0" fmla="*/ 1000359 h 1000359"/>
              <a:gd name="connsiteX1" fmla="*/ 680483 w 7155711"/>
              <a:gd name="connsiteY1" fmla="*/ 596322 h 1000359"/>
              <a:gd name="connsiteX2" fmla="*/ 1722474 w 7155711"/>
              <a:gd name="connsiteY2" fmla="*/ 202917 h 1000359"/>
              <a:gd name="connsiteX3" fmla="*/ 3168502 w 7155711"/>
              <a:gd name="connsiteY3" fmla="*/ 11531 h 1000359"/>
              <a:gd name="connsiteX4" fmla="*/ 4497572 w 7155711"/>
              <a:gd name="connsiteY4" fmla="*/ 43429 h 1000359"/>
              <a:gd name="connsiteX5" fmla="*/ 5613990 w 7155711"/>
              <a:gd name="connsiteY5" fmla="*/ 224183 h 1000359"/>
              <a:gd name="connsiteX6" fmla="*/ 7155711 w 7155711"/>
              <a:gd name="connsiteY6" fmla="*/ 564424 h 1000359"/>
              <a:gd name="connsiteX0" fmla="*/ 0 w 7155711"/>
              <a:gd name="connsiteY0" fmla="*/ 1038039 h 1038039"/>
              <a:gd name="connsiteX1" fmla="*/ 680483 w 7155711"/>
              <a:gd name="connsiteY1" fmla="*/ 634002 h 1038039"/>
              <a:gd name="connsiteX2" fmla="*/ 1722474 w 7155711"/>
              <a:gd name="connsiteY2" fmla="*/ 240597 h 1038039"/>
              <a:gd name="connsiteX3" fmla="*/ 3168502 w 7155711"/>
              <a:gd name="connsiteY3" fmla="*/ 6681 h 1038039"/>
              <a:gd name="connsiteX4" fmla="*/ 4497572 w 7155711"/>
              <a:gd name="connsiteY4" fmla="*/ 81109 h 1038039"/>
              <a:gd name="connsiteX5" fmla="*/ 5613990 w 7155711"/>
              <a:gd name="connsiteY5" fmla="*/ 261863 h 1038039"/>
              <a:gd name="connsiteX6" fmla="*/ 7155711 w 7155711"/>
              <a:gd name="connsiteY6" fmla="*/ 602104 h 103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5711" h="1038039">
                <a:moveTo>
                  <a:pt x="0" y="1038039"/>
                </a:moveTo>
                <a:cubicBezTo>
                  <a:pt x="196702" y="902474"/>
                  <a:pt x="393404" y="766909"/>
                  <a:pt x="680483" y="634002"/>
                </a:cubicBezTo>
                <a:cubicBezTo>
                  <a:pt x="967562" y="501095"/>
                  <a:pt x="1307804" y="345150"/>
                  <a:pt x="1722474" y="240597"/>
                </a:cubicBezTo>
                <a:cubicBezTo>
                  <a:pt x="2137144" y="136044"/>
                  <a:pt x="2705986" y="33262"/>
                  <a:pt x="3168502" y="6681"/>
                </a:cubicBezTo>
                <a:cubicBezTo>
                  <a:pt x="3631018" y="-19900"/>
                  <a:pt x="4089991" y="38579"/>
                  <a:pt x="4497572" y="81109"/>
                </a:cubicBezTo>
                <a:cubicBezTo>
                  <a:pt x="4905153" y="123639"/>
                  <a:pt x="5170967" y="175031"/>
                  <a:pt x="5613990" y="261863"/>
                </a:cubicBezTo>
                <a:cubicBezTo>
                  <a:pt x="6057013" y="348695"/>
                  <a:pt x="6648892" y="499323"/>
                  <a:pt x="7155711" y="602104"/>
                </a:cubicBezTo>
              </a:path>
            </a:pathLst>
          </a:cu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1" name="Straight Connector 10">
            <a:extLst>
              <a:ext uri="{FF2B5EF4-FFF2-40B4-BE49-F238E27FC236}">
                <a16:creationId xmlns:a16="http://schemas.microsoft.com/office/drawing/2014/main" id="{469C12C5-FBB8-4715-8358-9C5FF8A14ADF}"/>
              </a:ext>
            </a:extLst>
          </p:cNvPr>
          <p:cNvCxnSpPr>
            <a:cxnSpLocks/>
          </p:cNvCxnSpPr>
          <p:nvPr/>
        </p:nvCxnSpPr>
        <p:spPr>
          <a:xfrm>
            <a:off x="2884966" y="1584191"/>
            <a:ext cx="0" cy="4330911"/>
          </a:xfrm>
          <a:prstGeom prst="line">
            <a:avLst/>
          </a:prstGeom>
          <a:ln w="25400">
            <a:solidFill>
              <a:srgbClr val="FF3300"/>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E4A771-57DB-4140-A18F-D1DB110C1B07}"/>
              </a:ext>
            </a:extLst>
          </p:cNvPr>
          <p:cNvSpPr txBox="1"/>
          <p:nvPr/>
        </p:nvSpPr>
        <p:spPr>
          <a:xfrm>
            <a:off x="2884966" y="5161422"/>
            <a:ext cx="3866703" cy="646331"/>
          </a:xfrm>
          <a:prstGeom prst="rect">
            <a:avLst/>
          </a:prstGeom>
          <a:noFill/>
        </p:spPr>
        <p:txBody>
          <a:bodyPr wrap="square" rtlCol="0">
            <a:spAutoFit/>
          </a:bodyPr>
          <a:lstStyle/>
          <a:p>
            <a:r>
              <a:rPr lang="en-AU" dirty="0">
                <a:solidFill>
                  <a:srgbClr val="FF3300"/>
                </a:solidFill>
              </a:rPr>
              <a:t>Level of risk where death and serious injury is not a possible outcome</a:t>
            </a:r>
          </a:p>
        </p:txBody>
      </p:sp>
      <p:cxnSp>
        <p:nvCxnSpPr>
          <p:cNvPr id="13" name="Straight Arrow Connector 12">
            <a:extLst>
              <a:ext uri="{FF2B5EF4-FFF2-40B4-BE49-F238E27FC236}">
                <a16:creationId xmlns:a16="http://schemas.microsoft.com/office/drawing/2014/main" id="{948646DA-390F-492F-B485-14D5084BEA85}"/>
              </a:ext>
            </a:extLst>
          </p:cNvPr>
          <p:cNvCxnSpPr>
            <a:cxnSpLocks/>
          </p:cNvCxnSpPr>
          <p:nvPr/>
        </p:nvCxnSpPr>
        <p:spPr>
          <a:xfrm flipH="1">
            <a:off x="2921738" y="2492232"/>
            <a:ext cx="302006" cy="414788"/>
          </a:xfrm>
          <a:prstGeom prst="straightConnector1">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B1E9F288-6043-4AF0-ACE4-FE663A2E3D15}"/>
              </a:ext>
            </a:extLst>
          </p:cNvPr>
          <p:cNvSpPr txBox="1">
            <a:spLocks/>
          </p:cNvSpPr>
          <p:nvPr/>
        </p:nvSpPr>
        <p:spPr>
          <a:xfrm>
            <a:off x="1209518" y="593363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iStock.com (</a:t>
            </a:r>
            <a:r>
              <a:rPr lang="en-AU" sz="900" dirty="0" err="1">
                <a:solidFill>
                  <a:srgbClr val="01A0DF"/>
                </a:solidFill>
              </a:rPr>
              <a:t>aluxum</a:t>
            </a:r>
            <a:r>
              <a:rPr lang="en-AU" sz="900" dirty="0">
                <a:solidFill>
                  <a:srgbClr val="01A0DF"/>
                </a:solidFill>
              </a:rPr>
              <a:t>)</a:t>
            </a:r>
          </a:p>
        </p:txBody>
      </p:sp>
      <p:sp>
        <p:nvSpPr>
          <p:cNvPr id="17" name="Arrow: Chevron 16">
            <a:extLst>
              <a:ext uri="{FF2B5EF4-FFF2-40B4-BE49-F238E27FC236}">
                <a16:creationId xmlns:a16="http://schemas.microsoft.com/office/drawing/2014/main" id="{B7545DD0-B277-48A9-8A51-01C1D83E392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1_SLIDE_13_PARA_A">
            <a:hlinkClick r:id="" action="ppaction://media"/>
            <a:extLst>
              <a:ext uri="{FF2B5EF4-FFF2-40B4-BE49-F238E27FC236}">
                <a16:creationId xmlns:a16="http://schemas.microsoft.com/office/drawing/2014/main" id="{9131FDF3-67E1-4937-AE62-86E9A49F9B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2750" y="0"/>
            <a:ext cx="609600" cy="609600"/>
          </a:xfrm>
          <a:prstGeom prst="rect">
            <a:avLst/>
          </a:prstGeom>
        </p:spPr>
      </p:pic>
      <p:pic>
        <p:nvPicPr>
          <p:cNvPr id="14" name="TAC_MOD4_SNIP1_SLIDE_13_PARA_B">
            <a:hlinkClick r:id="" action="ppaction://media"/>
            <a:extLst>
              <a:ext uri="{FF2B5EF4-FFF2-40B4-BE49-F238E27FC236}">
                <a16:creationId xmlns:a16="http://schemas.microsoft.com/office/drawing/2014/main" id="{A12998BC-616F-4FB2-A43F-E8BFF578102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02750" y="963692"/>
            <a:ext cx="609600" cy="609600"/>
          </a:xfrm>
          <a:prstGeom prst="rect">
            <a:avLst/>
          </a:prstGeom>
        </p:spPr>
      </p:pic>
    </p:spTree>
    <p:extLst>
      <p:ext uri="{BB962C8B-B14F-4D97-AF65-F5344CB8AC3E}">
        <p14:creationId xmlns:p14="http://schemas.microsoft.com/office/powerpoint/2010/main" val="292796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1853" fill="hold"/>
                                        <p:tgtEl>
                                          <p:spTgt spid="2"/>
                                        </p:tgtEl>
                                      </p:cBhvr>
                                    </p:cmd>
                                  </p:childTnLst>
                                </p:cTn>
                              </p:par>
                            </p:childTnLst>
                          </p:cTn>
                        </p:par>
                        <p:par>
                          <p:cTn id="7" fill="hold">
                            <p:stCondLst>
                              <p:cond delay="52853"/>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ntr" presetSubtype="0" fill="hold" nodeType="withEffect">
                                  <p:stCondLst>
                                    <p:cond delay="5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500"/>
                                        <p:tgtEl>
                                          <p:spTgt spid="16">
                                            <p:txEl>
                                              <p:pRg st="0" end="0"/>
                                            </p:txEl>
                                          </p:spTgt>
                                        </p:tgtEl>
                                      </p:cBhvr>
                                    </p:animEffect>
                                  </p:childTnLst>
                                </p:cTn>
                              </p:par>
                              <p:par>
                                <p:cTn id="48" presetID="1" presetClass="mediacall" presetSubtype="0" fill="hold" nodeType="withEffect">
                                  <p:stCondLst>
                                    <p:cond delay="1000"/>
                                  </p:stCondLst>
                                  <p:childTnLst>
                                    <p:cmd type="call" cmd="playFrom(0.0)">
                                      <p:cBhvr>
                                        <p:cTn id="49" dur="33230" fill="hold"/>
                                        <p:tgtEl>
                                          <p:spTgt spid="14"/>
                                        </p:tgtEl>
                                      </p:cBhvr>
                                    </p:cmd>
                                  </p:childTnLst>
                                </p:cTn>
                              </p:par>
                            </p:childTnLst>
                          </p:cTn>
                        </p:par>
                        <p:par>
                          <p:cTn id="50" fill="hold">
                            <p:stCondLst>
                              <p:cond delay="34230"/>
                            </p:stCondLst>
                            <p:childTnLst>
                              <p:par>
                                <p:cTn id="51" presetID="3" presetClass="mediacall" presetSubtype="0" fill="hold" nodeType="afterEffect">
                                  <p:stCondLst>
                                    <p:cond delay="0"/>
                                  </p:stCondLst>
                                  <p:childTnLst>
                                    <p:cmd type="call" cmd="stop">
                                      <p:cBhvr>
                                        <p:cTn id="52" dur="1" fill="hold"/>
                                        <p:tgtEl>
                                          <p:spTgt spid="14"/>
                                        </p:tgtEl>
                                      </p:cBhvr>
                                    </p:cmd>
                                  </p:childTnLst>
                                </p:cTn>
                              </p:par>
                              <p:par>
                                <p:cTn id="53" presetID="10" presetClass="entr" presetSubtype="0" fill="hold" grpId="2"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audio>
              <p:cMediaNode vol="80000">
                <p:cTn id="57" fill="hold" display="0">
                  <p:stCondLst>
                    <p:cond delay="indefinite"/>
                  </p:stCondLst>
                  <p:endCondLst>
                    <p:cond evt="onStopAudio" delay="0">
                      <p:tgtEl>
                        <p:sldTgt/>
                      </p:tgtEl>
                    </p:cond>
                  </p:endCondLst>
                </p:cTn>
                <p:tgtEl>
                  <p:spTgt spid="14"/>
                </p:tgtEl>
              </p:cMediaNode>
            </p:audio>
          </p:childTnLst>
        </p:cTn>
      </p:par>
    </p:tnLst>
    <p:bldLst>
      <p:bldP spid="8" grpId="0"/>
      <p:bldP spid="9" grpId="1"/>
      <p:bldP spid="10" grpId="0" animBg="1"/>
      <p:bldP spid="12" grpId="1"/>
      <p:bldP spid="16" grpId="0" build="p"/>
      <p:bldP spid="17" grpId="0" animBg="1"/>
      <p:bldP spid="17" grpId="1" animBg="1"/>
      <p:bldP spid="1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4, Snippet 1</a:t>
            </a:r>
          </a:p>
        </p:txBody>
      </p:sp>
      <p:sp>
        <p:nvSpPr>
          <p:cNvPr id="6" name="Arrow: Chevron 5">
            <a:extLst>
              <a:ext uri="{FF2B5EF4-FFF2-40B4-BE49-F238E27FC236}">
                <a16:creationId xmlns:a16="http://schemas.microsoft.com/office/drawing/2014/main" id="{43A12E56-58BB-43EE-A126-45C0241AA60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4, Snippet 1</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Evolution of the system</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290773" y="4876408"/>
            <a:ext cx="2259421"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Economics of safety</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77388" y="2893493"/>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Transforming the paradigm</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36332" y="3853967"/>
            <a:ext cx="1254758" cy="1654123"/>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473479" y="3272499"/>
            <a:ext cx="1550915" cy="1656904"/>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4_SNIP1_SLIDE_03_PARA_A">
            <a:hlinkClick r:id="" action="ppaction://media"/>
            <a:extLst>
              <a:ext uri="{FF2B5EF4-FFF2-40B4-BE49-F238E27FC236}">
                <a16:creationId xmlns:a16="http://schemas.microsoft.com/office/drawing/2014/main" id="{55399447-C2D7-4F8D-ADAC-688CB33CAD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8832"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823" fill="hold"/>
                                        <p:tgtEl>
                                          <p:spTgt spid="2"/>
                                        </p:tgtEl>
                                      </p:cBhvr>
                                    </p:cmd>
                                  </p:childTnLst>
                                </p:cTn>
                              </p:par>
                            </p:childTnLst>
                          </p:cTn>
                        </p:par>
                        <p:par>
                          <p:cTn id="7" fill="hold">
                            <p:stCondLst>
                              <p:cond delay="20823"/>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F1542D-51D6-4C7C-A6DA-6EA814314B75}"/>
              </a:ext>
            </a:extLst>
          </p:cNvPr>
          <p:cNvSpPr>
            <a:spLocks noGrp="1"/>
          </p:cNvSpPr>
          <p:nvPr>
            <p:ph type="body" sz="quarter" idx="10"/>
          </p:nvPr>
        </p:nvSpPr>
        <p:spPr/>
        <p:txBody>
          <a:bodyPr/>
          <a:lstStyle/>
          <a:p>
            <a:r>
              <a:rPr lang="en-AU" dirty="0"/>
              <a:t>Evolution of the system</a:t>
            </a:r>
          </a:p>
        </p:txBody>
      </p:sp>
      <p:sp>
        <p:nvSpPr>
          <p:cNvPr id="5" name="Slide Number Placeholder 4">
            <a:extLst>
              <a:ext uri="{FF2B5EF4-FFF2-40B4-BE49-F238E27FC236}">
                <a16:creationId xmlns:a16="http://schemas.microsoft.com/office/drawing/2014/main" id="{4C646887-54E4-4362-986E-952CDBB1495F}"/>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4" name="Footer Placeholder 3">
            <a:extLst>
              <a:ext uri="{FF2B5EF4-FFF2-40B4-BE49-F238E27FC236}">
                <a16:creationId xmlns:a16="http://schemas.microsoft.com/office/drawing/2014/main" id="{FCDDF29D-20C6-4EEF-B641-A4B2E1DCC024}"/>
              </a:ext>
            </a:extLst>
          </p:cNvPr>
          <p:cNvSpPr>
            <a:spLocks noGrp="1"/>
          </p:cNvSpPr>
          <p:nvPr>
            <p:ph type="ftr" sz="quarter" idx="12"/>
          </p:nvPr>
        </p:nvSpPr>
        <p:spPr/>
        <p:txBody>
          <a:bodyPr/>
          <a:lstStyle/>
          <a:p>
            <a:r>
              <a:rPr lang="en-US" dirty="0"/>
              <a:t>Module 4, Snippet 1</a:t>
            </a:r>
          </a:p>
        </p:txBody>
      </p:sp>
      <p:pic>
        <p:nvPicPr>
          <p:cNvPr id="2" name="TAC_MOD4_SNIP1_SLIDE_04_PARA_A">
            <a:hlinkClick r:id="" action="ppaction://media"/>
            <a:extLst>
              <a:ext uri="{FF2B5EF4-FFF2-40B4-BE49-F238E27FC236}">
                <a16:creationId xmlns:a16="http://schemas.microsoft.com/office/drawing/2014/main" id="{8F961556-CFB6-429E-97C9-9FFE1492B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1173" y="0"/>
            <a:ext cx="609600" cy="609600"/>
          </a:xfrm>
          <a:prstGeom prst="rect">
            <a:avLst/>
          </a:prstGeom>
        </p:spPr>
      </p:pic>
    </p:spTree>
    <p:extLst>
      <p:ext uri="{BB962C8B-B14F-4D97-AF65-F5344CB8AC3E}">
        <p14:creationId xmlns:p14="http://schemas.microsoft.com/office/powerpoint/2010/main" val="1789342501"/>
      </p:ext>
    </p:extLst>
  </p:cSld>
  <p:clrMapOvr>
    <a:masterClrMapping/>
  </p:clrMapOvr>
  <mc:AlternateContent xmlns:mc="http://schemas.openxmlformats.org/markup-compatibility/2006" xmlns:p14="http://schemas.microsoft.com/office/powerpoint/2010/main">
    <mc:Choice Requires="p14">
      <p:transition spd="med" p14:dur="700" advTm="15280">
        <p:fade/>
      </p:transition>
    </mc:Choice>
    <mc:Fallback xmlns="">
      <p:transition spd="med" advTm="1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780" fill="hold"/>
                                        <p:tgtEl>
                                          <p:spTgt spid="2"/>
                                        </p:tgtEl>
                                      </p:cBhvr>
                                    </p:cmd>
                                  </p:childTnLst>
                                </p:cTn>
                              </p:par>
                            </p:childTnLst>
                          </p:cTn>
                        </p:par>
                        <p:par>
                          <p:cTn id="7" fill="hold">
                            <p:stCondLst>
                              <p:cond delay="13780"/>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F0E8DA0-AA40-4FCA-ADD2-51E720DE082A}"/>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AU" dirty="0"/>
              <a:t>Early idea of chance and accident proneness</a:t>
            </a:r>
          </a:p>
          <a:p>
            <a:pPr marL="285750" indent="-285750">
              <a:buFont typeface="Arial" panose="020B0604020202020204" pitchFamily="34" charset="0"/>
              <a:buChar char="•"/>
            </a:pPr>
            <a:r>
              <a:rPr lang="en-AU" dirty="0"/>
              <a:t>Later based on economic outcomes</a:t>
            </a:r>
          </a:p>
          <a:p>
            <a:pPr marL="285750" indent="-285750">
              <a:buFont typeface="Arial" panose="020B0604020202020204" pitchFamily="34" charset="0"/>
              <a:buChar char="•"/>
            </a:pPr>
            <a:r>
              <a:rPr lang="en-AU" dirty="0"/>
              <a:t>Current tendency to maximise economic benefits</a:t>
            </a:r>
          </a:p>
          <a:p>
            <a:pPr marL="285750" indent="-285750">
              <a:buFont typeface="Arial" panose="020B0604020202020204" pitchFamily="34" charset="0"/>
              <a:buChar char="•"/>
            </a:pPr>
            <a:r>
              <a:rPr lang="en-AU" dirty="0"/>
              <a:t>Other methods are becoming more popular</a:t>
            </a:r>
          </a:p>
        </p:txBody>
      </p:sp>
      <p:sp>
        <p:nvSpPr>
          <p:cNvPr id="5" name="Title 4">
            <a:extLst>
              <a:ext uri="{FF2B5EF4-FFF2-40B4-BE49-F238E27FC236}">
                <a16:creationId xmlns:a16="http://schemas.microsoft.com/office/drawing/2014/main" id="{AE687BA8-BBEB-4B05-BB11-2E21AC441CA1}"/>
              </a:ext>
            </a:extLst>
          </p:cNvPr>
          <p:cNvSpPr>
            <a:spLocks noGrp="1"/>
          </p:cNvSpPr>
          <p:nvPr>
            <p:ph type="title"/>
          </p:nvPr>
        </p:nvSpPr>
        <p:spPr/>
        <p:txBody>
          <a:bodyPr/>
          <a:lstStyle/>
          <a:p>
            <a:r>
              <a:rPr lang="en-AU" dirty="0"/>
              <a:t>Evolution of safety in road transportation</a:t>
            </a:r>
          </a:p>
        </p:txBody>
      </p:sp>
      <p:sp>
        <p:nvSpPr>
          <p:cNvPr id="4" name="Footer Placeholder 3">
            <a:extLst>
              <a:ext uri="{FF2B5EF4-FFF2-40B4-BE49-F238E27FC236}">
                <a16:creationId xmlns:a16="http://schemas.microsoft.com/office/drawing/2014/main" id="{64F612B1-11A4-44BC-AA5B-4F3912D0654C}"/>
              </a:ext>
            </a:extLst>
          </p:cNvPr>
          <p:cNvSpPr>
            <a:spLocks noGrp="1"/>
          </p:cNvSpPr>
          <p:nvPr>
            <p:ph type="ftr" sz="quarter" idx="10"/>
          </p:nvPr>
        </p:nvSpPr>
        <p:spPr/>
        <p:txBody>
          <a:bodyPr/>
          <a:lstStyle/>
          <a:p>
            <a:r>
              <a:rPr lang="en-US" dirty="0"/>
              <a:t>Module 4, Snippet 1</a:t>
            </a:r>
          </a:p>
        </p:txBody>
      </p:sp>
      <p:pic>
        <p:nvPicPr>
          <p:cNvPr id="23" name="Picture Placeholder 22" descr="A truck driving down a dirt road&#10;&#10;Description automatically generated">
            <a:extLst>
              <a:ext uri="{FF2B5EF4-FFF2-40B4-BE49-F238E27FC236}">
                <a16:creationId xmlns:a16="http://schemas.microsoft.com/office/drawing/2014/main" id="{375FAC41-296D-4246-9D71-557B6DD007EC}"/>
              </a:ext>
            </a:extLst>
          </p:cNvPr>
          <p:cNvPicPr>
            <a:picLocks noGrp="1" noChangeAspect="1"/>
          </p:cNvPicPr>
          <p:nvPr>
            <p:ph type="pic" sz="quarter" idx="12"/>
          </p:nvPr>
        </p:nvPicPr>
        <p:blipFill rotWithShape="1">
          <a:blip r:embed="rId11" cstate="screen">
            <a:extLst>
              <a:ext uri="{28A0092B-C50C-407E-A947-70E740481C1C}">
                <a14:useLocalDpi xmlns:a14="http://schemas.microsoft.com/office/drawing/2010/main"/>
              </a:ext>
            </a:extLst>
          </a:blip>
          <a:srcRect b="-354"/>
          <a:stretch/>
        </p:blipFill>
        <p:spPr>
          <a:xfrm>
            <a:off x="628649" y="2976127"/>
            <a:ext cx="2520000" cy="2935174"/>
          </a:xfrm>
        </p:spPr>
      </p:pic>
      <p:pic>
        <p:nvPicPr>
          <p:cNvPr id="25" name="Picture Placeholder 24" descr="A sign on the side of a road&#10;&#10;Description automatically generated">
            <a:extLst>
              <a:ext uri="{FF2B5EF4-FFF2-40B4-BE49-F238E27FC236}">
                <a16:creationId xmlns:a16="http://schemas.microsoft.com/office/drawing/2014/main" id="{94814E28-D722-4213-A353-DB9E571AF088}"/>
              </a:ext>
            </a:extLst>
          </p:cNvPr>
          <p:cNvPicPr>
            <a:picLocks noGrp="1" noChangeAspect="1"/>
          </p:cNvPicPr>
          <p:nvPr>
            <p:ph type="pic" sz="quarter" idx="13"/>
          </p:nvPr>
        </p:nvPicPr>
        <p:blipFill rotWithShape="1">
          <a:blip r:embed="rId12" cstate="screen">
            <a:extLst>
              <a:ext uri="{28A0092B-C50C-407E-A947-70E740481C1C}">
                <a14:useLocalDpi xmlns:a14="http://schemas.microsoft.com/office/drawing/2010/main"/>
              </a:ext>
            </a:extLst>
          </a:blip>
          <a:srcRect/>
          <a:stretch/>
        </p:blipFill>
        <p:spPr>
          <a:xfrm>
            <a:off x="3311998" y="2976127"/>
            <a:ext cx="2520000" cy="2935173"/>
          </a:xfrm>
        </p:spPr>
      </p:pic>
      <p:pic>
        <p:nvPicPr>
          <p:cNvPr id="27" name="Picture Placeholder 26" descr="An empty road&#10;&#10;Description automatically generated">
            <a:extLst>
              <a:ext uri="{FF2B5EF4-FFF2-40B4-BE49-F238E27FC236}">
                <a16:creationId xmlns:a16="http://schemas.microsoft.com/office/drawing/2014/main" id="{A94FAC65-FF62-4BA2-AF22-2235FBCD8C4C}"/>
              </a:ext>
            </a:extLst>
          </p:cNvPr>
          <p:cNvPicPr>
            <a:picLocks noGrp="1" noChangeAspect="1"/>
          </p:cNvPicPr>
          <p:nvPr>
            <p:ph type="pic" sz="quarter" idx="14"/>
          </p:nvPr>
        </p:nvPicPr>
        <p:blipFill>
          <a:blip r:embed="rId13" cstate="screen">
            <a:extLst>
              <a:ext uri="{28A0092B-C50C-407E-A947-70E740481C1C}">
                <a14:useLocalDpi xmlns:a14="http://schemas.microsoft.com/office/drawing/2010/main"/>
              </a:ext>
            </a:extLst>
          </a:blip>
          <a:srcRect/>
          <a:stretch>
            <a:fillRect/>
          </a:stretch>
        </p:blipFill>
        <p:spPr/>
      </p:pic>
      <p:sp>
        <p:nvSpPr>
          <p:cNvPr id="19" name="Text Placeholder 18">
            <a:extLst>
              <a:ext uri="{FF2B5EF4-FFF2-40B4-BE49-F238E27FC236}">
                <a16:creationId xmlns:a16="http://schemas.microsoft.com/office/drawing/2014/main" id="{268CCC48-B13B-4042-8505-B7B1B9311B4F}"/>
              </a:ext>
            </a:extLst>
          </p:cNvPr>
          <p:cNvSpPr>
            <a:spLocks noGrp="1"/>
          </p:cNvSpPr>
          <p:nvPr>
            <p:ph type="body" sz="quarter" idx="15"/>
          </p:nvPr>
        </p:nvSpPr>
        <p:spPr/>
        <p:txBody>
          <a:bodyPr/>
          <a:lstStyle/>
          <a:p>
            <a:r>
              <a:rPr lang="en-AU" dirty="0"/>
              <a:t>Source: Safe System Solutions</a:t>
            </a:r>
          </a:p>
        </p:txBody>
      </p:sp>
      <p:sp>
        <p:nvSpPr>
          <p:cNvPr id="20" name="Text Placeholder 19">
            <a:extLst>
              <a:ext uri="{FF2B5EF4-FFF2-40B4-BE49-F238E27FC236}">
                <a16:creationId xmlns:a16="http://schemas.microsoft.com/office/drawing/2014/main" id="{F3B6D210-4496-4B73-9FD7-F4D2452DE2C2}"/>
              </a:ext>
            </a:extLst>
          </p:cNvPr>
          <p:cNvSpPr>
            <a:spLocks noGrp="1"/>
          </p:cNvSpPr>
          <p:nvPr>
            <p:ph type="body" sz="quarter" idx="16"/>
          </p:nvPr>
        </p:nvSpPr>
        <p:spPr/>
        <p:txBody>
          <a:bodyPr/>
          <a:lstStyle/>
          <a:p>
            <a:r>
              <a:rPr lang="en-AU" dirty="0"/>
              <a:t>Source: iStock.com (</a:t>
            </a:r>
            <a:r>
              <a:rPr lang="en-AU" dirty="0" err="1"/>
              <a:t>georgeclerk</a:t>
            </a:r>
            <a:r>
              <a:rPr lang="en-AU" dirty="0"/>
              <a:t>)</a:t>
            </a:r>
          </a:p>
        </p:txBody>
      </p:sp>
      <p:sp>
        <p:nvSpPr>
          <p:cNvPr id="21" name="Text Placeholder 20">
            <a:extLst>
              <a:ext uri="{FF2B5EF4-FFF2-40B4-BE49-F238E27FC236}">
                <a16:creationId xmlns:a16="http://schemas.microsoft.com/office/drawing/2014/main" id="{FDBA4CA7-FF68-4DE6-BFBC-9554CF98D061}"/>
              </a:ext>
            </a:extLst>
          </p:cNvPr>
          <p:cNvSpPr>
            <a:spLocks noGrp="1"/>
          </p:cNvSpPr>
          <p:nvPr>
            <p:ph type="body" sz="quarter" idx="17"/>
          </p:nvPr>
        </p:nvSpPr>
        <p:spPr/>
        <p:txBody>
          <a:bodyPr/>
          <a:lstStyle/>
          <a:p>
            <a:r>
              <a:rPr lang="en-AU" dirty="0"/>
              <a:t>Source: iStock.com (drz100)</a:t>
            </a:r>
          </a:p>
        </p:txBody>
      </p:sp>
      <p:sp>
        <p:nvSpPr>
          <p:cNvPr id="3" name="Slide Number Placeholder 2">
            <a:extLst>
              <a:ext uri="{FF2B5EF4-FFF2-40B4-BE49-F238E27FC236}">
                <a16:creationId xmlns:a16="http://schemas.microsoft.com/office/drawing/2014/main" id="{13924AAE-2857-4448-A6B6-CF46F920DCFE}"/>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28" name="Oval 27">
            <a:extLst>
              <a:ext uri="{FF2B5EF4-FFF2-40B4-BE49-F238E27FC236}">
                <a16:creationId xmlns:a16="http://schemas.microsoft.com/office/drawing/2014/main" id="{A01D4C80-DF37-4303-BB30-A600AAF26E13}"/>
              </a:ext>
            </a:extLst>
          </p:cNvPr>
          <p:cNvSpPr/>
          <p:nvPr/>
        </p:nvSpPr>
        <p:spPr>
          <a:xfrm>
            <a:off x="3815999" y="3659869"/>
            <a:ext cx="1512000" cy="151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dirty="0"/>
              <a:t>Multi-criteria </a:t>
            </a:r>
            <a:br>
              <a:rPr lang="en-AU" dirty="0"/>
            </a:br>
            <a:r>
              <a:rPr lang="en-AU" dirty="0"/>
              <a:t>analysis</a:t>
            </a:r>
          </a:p>
        </p:txBody>
      </p:sp>
      <p:cxnSp>
        <p:nvCxnSpPr>
          <p:cNvPr id="36" name="Straight Arrow Connector 35">
            <a:extLst>
              <a:ext uri="{FF2B5EF4-FFF2-40B4-BE49-F238E27FC236}">
                <a16:creationId xmlns:a16="http://schemas.microsoft.com/office/drawing/2014/main" id="{B0CEA40E-574B-4AED-B7A6-90A33492EA2D}"/>
              </a:ext>
            </a:extLst>
          </p:cNvPr>
          <p:cNvCxnSpPr>
            <a:cxnSpLocks/>
          </p:cNvCxnSpPr>
          <p:nvPr/>
        </p:nvCxnSpPr>
        <p:spPr>
          <a:xfrm>
            <a:off x="3100417" y="3672201"/>
            <a:ext cx="715582" cy="301697"/>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A2D3A1A-F1F4-4C1B-83EA-F7CEB14FD10C}"/>
              </a:ext>
            </a:extLst>
          </p:cNvPr>
          <p:cNvCxnSpPr>
            <a:cxnSpLocks/>
            <a:stCxn id="29" idx="6"/>
          </p:cNvCxnSpPr>
          <p:nvPr/>
        </p:nvCxnSpPr>
        <p:spPr>
          <a:xfrm>
            <a:off x="2207760" y="4410233"/>
            <a:ext cx="1584000" cy="0"/>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6B6B3BF-6E37-4521-B9DA-BC52AC4777F8}"/>
              </a:ext>
            </a:extLst>
          </p:cNvPr>
          <p:cNvCxnSpPr>
            <a:cxnSpLocks/>
          </p:cNvCxnSpPr>
          <p:nvPr/>
        </p:nvCxnSpPr>
        <p:spPr>
          <a:xfrm flipV="1">
            <a:off x="3194744" y="4942758"/>
            <a:ext cx="720000" cy="302400"/>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B2B9195-E9CD-4886-9423-2977417A133B}"/>
              </a:ext>
            </a:extLst>
          </p:cNvPr>
          <p:cNvCxnSpPr>
            <a:cxnSpLocks/>
          </p:cNvCxnSpPr>
          <p:nvPr/>
        </p:nvCxnSpPr>
        <p:spPr>
          <a:xfrm flipH="1">
            <a:off x="5279961" y="3673954"/>
            <a:ext cx="720000" cy="302400"/>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A5965A5-A00A-4329-B713-44E54631683E}"/>
              </a:ext>
            </a:extLst>
          </p:cNvPr>
          <p:cNvCxnSpPr>
            <a:cxnSpLocks/>
          </p:cNvCxnSpPr>
          <p:nvPr/>
        </p:nvCxnSpPr>
        <p:spPr>
          <a:xfrm flipH="1" flipV="1">
            <a:off x="5327999" y="4933293"/>
            <a:ext cx="720000" cy="302400"/>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EE03F62-71B8-487F-836C-1CFE7640FBD5}"/>
              </a:ext>
            </a:extLst>
          </p:cNvPr>
          <p:cNvCxnSpPr>
            <a:cxnSpLocks/>
          </p:cNvCxnSpPr>
          <p:nvPr/>
        </p:nvCxnSpPr>
        <p:spPr>
          <a:xfrm flipH="1">
            <a:off x="5358293" y="4410233"/>
            <a:ext cx="1548000" cy="0"/>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FDB5C7CB-BF70-4A9F-A4BD-B3C8C77611AE}"/>
              </a:ext>
            </a:extLst>
          </p:cNvPr>
          <p:cNvSpPr/>
          <p:nvPr/>
        </p:nvSpPr>
        <p:spPr>
          <a:xfrm>
            <a:off x="1055760" y="3834233"/>
            <a:ext cx="1152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Mobility</a:t>
            </a:r>
          </a:p>
        </p:txBody>
      </p:sp>
      <p:sp>
        <p:nvSpPr>
          <p:cNvPr id="30" name="Oval 29">
            <a:extLst>
              <a:ext uri="{FF2B5EF4-FFF2-40B4-BE49-F238E27FC236}">
                <a16:creationId xmlns:a16="http://schemas.microsoft.com/office/drawing/2014/main" id="{580C1D27-F963-4CB5-A4F8-68B6ECDAB8D4}"/>
              </a:ext>
            </a:extLst>
          </p:cNvPr>
          <p:cNvSpPr/>
          <p:nvPr/>
        </p:nvSpPr>
        <p:spPr>
          <a:xfrm>
            <a:off x="2121379" y="4754116"/>
            <a:ext cx="1152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Safety</a:t>
            </a:r>
          </a:p>
        </p:txBody>
      </p:sp>
      <p:sp>
        <p:nvSpPr>
          <p:cNvPr id="31" name="Oval 30">
            <a:extLst>
              <a:ext uri="{FF2B5EF4-FFF2-40B4-BE49-F238E27FC236}">
                <a16:creationId xmlns:a16="http://schemas.microsoft.com/office/drawing/2014/main" id="{D4DB357F-6C7A-440D-A484-744B675274FA}"/>
              </a:ext>
            </a:extLst>
          </p:cNvPr>
          <p:cNvSpPr/>
          <p:nvPr/>
        </p:nvSpPr>
        <p:spPr>
          <a:xfrm>
            <a:off x="6849478" y="3834233"/>
            <a:ext cx="1152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Health</a:t>
            </a:r>
          </a:p>
        </p:txBody>
      </p:sp>
      <p:sp>
        <p:nvSpPr>
          <p:cNvPr id="32" name="Oval 31">
            <a:extLst>
              <a:ext uri="{FF2B5EF4-FFF2-40B4-BE49-F238E27FC236}">
                <a16:creationId xmlns:a16="http://schemas.microsoft.com/office/drawing/2014/main" id="{8623609A-1340-43B9-ABD6-F6837D377014}"/>
              </a:ext>
            </a:extLst>
          </p:cNvPr>
          <p:cNvSpPr/>
          <p:nvPr/>
        </p:nvSpPr>
        <p:spPr>
          <a:xfrm>
            <a:off x="5864805" y="4754116"/>
            <a:ext cx="1152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Amenity</a:t>
            </a:r>
          </a:p>
        </p:txBody>
      </p:sp>
      <p:sp>
        <p:nvSpPr>
          <p:cNvPr id="33" name="Oval 32">
            <a:extLst>
              <a:ext uri="{FF2B5EF4-FFF2-40B4-BE49-F238E27FC236}">
                <a16:creationId xmlns:a16="http://schemas.microsoft.com/office/drawing/2014/main" id="{973AD3D8-B3F6-4B35-A646-56ADECE785AD}"/>
              </a:ext>
            </a:extLst>
          </p:cNvPr>
          <p:cNvSpPr/>
          <p:nvPr/>
        </p:nvSpPr>
        <p:spPr>
          <a:xfrm>
            <a:off x="5864805" y="2978665"/>
            <a:ext cx="1152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sz="1600" dirty="0"/>
              <a:t>Community</a:t>
            </a:r>
          </a:p>
        </p:txBody>
      </p:sp>
      <p:sp>
        <p:nvSpPr>
          <p:cNvPr id="34" name="Oval 33">
            <a:extLst>
              <a:ext uri="{FF2B5EF4-FFF2-40B4-BE49-F238E27FC236}">
                <a16:creationId xmlns:a16="http://schemas.microsoft.com/office/drawing/2014/main" id="{BBB42546-3BCE-48B7-B49B-FB013BEF66AB}"/>
              </a:ext>
            </a:extLst>
          </p:cNvPr>
          <p:cNvSpPr/>
          <p:nvPr/>
        </p:nvSpPr>
        <p:spPr>
          <a:xfrm>
            <a:off x="2117123" y="2978665"/>
            <a:ext cx="1152000" cy="1152000"/>
          </a:xfrm>
          <a:prstGeom prst="ellipse">
            <a:avLst/>
          </a:prstGeom>
          <a:solidFill>
            <a:srgbClr val="01A0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sz="1600" dirty="0"/>
              <a:t>Environment</a:t>
            </a:r>
          </a:p>
        </p:txBody>
      </p:sp>
      <p:sp>
        <p:nvSpPr>
          <p:cNvPr id="26" name="Arrow: Chevron 25">
            <a:extLst>
              <a:ext uri="{FF2B5EF4-FFF2-40B4-BE49-F238E27FC236}">
                <a16:creationId xmlns:a16="http://schemas.microsoft.com/office/drawing/2014/main" id="{1CF600DC-A094-43C9-90A7-52F06EEAC9E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1_SLIDE_05_PARA_A">
            <a:hlinkClick r:id="" action="ppaction://media"/>
            <a:extLst>
              <a:ext uri="{FF2B5EF4-FFF2-40B4-BE49-F238E27FC236}">
                <a16:creationId xmlns:a16="http://schemas.microsoft.com/office/drawing/2014/main" id="{8EB4B7AF-A3D1-4B33-BD59-8DDF335C43E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78752" y="0"/>
            <a:ext cx="609600" cy="609600"/>
          </a:xfrm>
          <a:prstGeom prst="rect">
            <a:avLst/>
          </a:prstGeom>
        </p:spPr>
      </p:pic>
      <p:pic>
        <p:nvPicPr>
          <p:cNvPr id="7" name="TAC_MOD4_SNIP1_SLIDE_05_PARA_B">
            <a:hlinkClick r:id="" action="ppaction://media"/>
            <a:extLst>
              <a:ext uri="{FF2B5EF4-FFF2-40B4-BE49-F238E27FC236}">
                <a16:creationId xmlns:a16="http://schemas.microsoft.com/office/drawing/2014/main" id="{A0F887E1-2D76-4FA8-B7BD-065AC8E32B8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78752" y="773472"/>
            <a:ext cx="609600" cy="609600"/>
          </a:xfrm>
          <a:prstGeom prst="rect">
            <a:avLst/>
          </a:prstGeom>
        </p:spPr>
      </p:pic>
      <p:pic>
        <p:nvPicPr>
          <p:cNvPr id="8" name="TAC_MOD4_SNIP1_SLIDE_05_PARA_C">
            <a:hlinkClick r:id="" action="ppaction://media"/>
            <a:extLst>
              <a:ext uri="{FF2B5EF4-FFF2-40B4-BE49-F238E27FC236}">
                <a16:creationId xmlns:a16="http://schemas.microsoft.com/office/drawing/2014/main" id="{28C30EE6-EFE4-4C0B-83FD-589847CA9685}"/>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278752" y="1546944"/>
            <a:ext cx="609600" cy="609600"/>
          </a:xfrm>
          <a:prstGeom prst="rect">
            <a:avLst/>
          </a:prstGeom>
        </p:spPr>
      </p:pic>
      <p:pic>
        <p:nvPicPr>
          <p:cNvPr id="10" name="TAC_MOD4_SNIP1_SLIDE_05_PARA_D">
            <a:hlinkClick r:id="" action="ppaction://media"/>
            <a:extLst>
              <a:ext uri="{FF2B5EF4-FFF2-40B4-BE49-F238E27FC236}">
                <a16:creationId xmlns:a16="http://schemas.microsoft.com/office/drawing/2014/main" id="{08BC5EE8-536D-43FF-8B3D-7B8FD922EDE6}"/>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278752" y="2320416"/>
            <a:ext cx="609600" cy="609600"/>
          </a:xfrm>
          <a:prstGeom prst="rect">
            <a:avLst/>
          </a:prstGeom>
        </p:spPr>
      </p:pic>
    </p:spTree>
    <p:extLst>
      <p:ext uri="{BB962C8B-B14F-4D97-AF65-F5344CB8AC3E}">
        <p14:creationId xmlns:p14="http://schemas.microsoft.com/office/powerpoint/2010/main" val="1545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 presetClass="mediacall" presetSubtype="0" fill="hold" nodeType="withEffect">
                                  <p:stCondLst>
                                    <p:cond delay="1000"/>
                                  </p:stCondLst>
                                  <p:childTnLst>
                                    <p:cmd type="call" cmd="playFrom(0.0)">
                                      <p:cBhvr>
                                        <p:cTn id="15" dur="26005" fill="hold"/>
                                        <p:tgtEl>
                                          <p:spTgt spid="2"/>
                                        </p:tgtEl>
                                      </p:cBhvr>
                                    </p:cmd>
                                  </p:childTnLst>
                                </p:cTn>
                              </p:par>
                            </p:childTnLst>
                          </p:cTn>
                        </p:par>
                        <p:par>
                          <p:cTn id="16" fill="hold">
                            <p:stCondLst>
                              <p:cond delay="27005"/>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2" nodeType="withEffect">
                                  <p:stCondLst>
                                    <p:cond delay="5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3" nodeType="withEffect">
                                  <p:stCondLst>
                                    <p:cond delay="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 presetClass="mediacall" presetSubtype="0" fill="hold" nodeType="withEffect">
                                  <p:stCondLst>
                                    <p:cond delay="1000"/>
                                  </p:stCondLst>
                                  <p:childTnLst>
                                    <p:cmd type="call" cmd="playFrom(0.0)">
                                      <p:cBhvr>
                                        <p:cTn id="37" dur="35238" fill="hold"/>
                                        <p:tgtEl>
                                          <p:spTgt spid="7"/>
                                        </p:tgtEl>
                                      </p:cBhvr>
                                    </p:cmd>
                                  </p:childTnLst>
                                </p:cTn>
                              </p:par>
                            </p:childTnLst>
                          </p:cTn>
                        </p:par>
                        <p:par>
                          <p:cTn id="38" fill="hold">
                            <p:stCondLst>
                              <p:cond delay="36238"/>
                            </p:stCondLst>
                            <p:childTnLst>
                              <p:par>
                                <p:cTn id="39" presetID="3" presetClass="mediacall" presetSubtype="0" fill="hold" nodeType="afterEffect">
                                  <p:stCondLst>
                                    <p:cond delay="500"/>
                                  </p:stCondLst>
                                  <p:childTnLst>
                                    <p:cmd type="call" cmd="stop">
                                      <p:cBhvr>
                                        <p:cTn id="40" dur="1" fill="hold"/>
                                        <p:tgtEl>
                                          <p:spTgt spid="7"/>
                                        </p:tgtEl>
                                      </p:cBhvr>
                                    </p:cmd>
                                  </p:childTnLst>
                                </p:cTn>
                              </p:par>
                              <p:par>
                                <p:cTn id="41" presetID="10" presetClass="entr" presetSubtype="0" fill="hold" grpId="0" nodeType="withEffect">
                                  <p:stCondLst>
                                    <p:cond delay="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1"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500"/>
                                        <p:tgtEl>
                                          <p:spTgt spid="19">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 presetClass="mediacall" presetSubtype="0" fill="hold" nodeType="withEffect">
                                  <p:stCondLst>
                                    <p:cond delay="1000"/>
                                  </p:stCondLst>
                                  <p:childTnLst>
                                    <p:cmd type="call" cmd="playFrom(0.0)">
                                      <p:cBhvr>
                                        <p:cTn id="59" dur="24361" fill="hold"/>
                                        <p:tgtEl>
                                          <p:spTgt spid="8"/>
                                        </p:tgtEl>
                                      </p:cBhvr>
                                    </p:cmd>
                                  </p:childTnLst>
                                </p:cTn>
                              </p:par>
                            </p:childTnLst>
                          </p:cTn>
                        </p:par>
                        <p:par>
                          <p:cTn id="60" fill="hold">
                            <p:stCondLst>
                              <p:cond delay="25361"/>
                            </p:stCondLst>
                            <p:childTnLst>
                              <p:par>
                                <p:cTn id="61" presetID="3" presetClass="mediacall" presetSubtype="0" fill="hold" nodeType="afterEffect">
                                  <p:stCondLst>
                                    <p:cond delay="500"/>
                                  </p:stCondLst>
                                  <p:childTnLst>
                                    <p:cmd type="call" cmd="stop">
                                      <p:cBhvr>
                                        <p:cTn id="62" dur="1" fill="hold"/>
                                        <p:tgtEl>
                                          <p:spTgt spid="8"/>
                                        </p:tgtEl>
                                      </p:cBhvr>
                                    </p:cmd>
                                  </p:childTnLst>
                                </p:cTn>
                              </p:par>
                              <p:par>
                                <p:cTn id="63" presetID="10" presetClass="entr" presetSubtype="0" fill="hold" grpId="4" nodeType="withEffect">
                                  <p:stCondLst>
                                    <p:cond delay="5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fade">
                                      <p:cBhvr>
                                        <p:cTn id="70" dur="500"/>
                                        <p:tgtEl>
                                          <p:spTgt spid="6">
                                            <p:txEl>
                                              <p:pRg st="3" end="3"/>
                                            </p:txEl>
                                          </p:spTgt>
                                        </p:tgtEl>
                                      </p:cBhvr>
                                    </p:animEffect>
                                  </p:childTnLst>
                                </p:cTn>
                              </p:par>
                              <p:par>
                                <p:cTn id="71" presetID="10" presetClass="exit" presetSubtype="0" fill="hold" grpId="1" nodeType="withEffect">
                                  <p:stCondLst>
                                    <p:cond delay="0"/>
                                  </p:stCondLst>
                                  <p:childTnLst>
                                    <p:animEffect transition="out" filter="fade">
                                      <p:cBhvr>
                                        <p:cTn id="72" dur="500"/>
                                        <p:tgtEl>
                                          <p:spTgt spid="21">
                                            <p:txEl>
                                              <p:pRg st="0" end="0"/>
                                            </p:txEl>
                                          </p:spTgt>
                                        </p:tgtEl>
                                      </p:cBhvr>
                                    </p:animEffect>
                                    <p:set>
                                      <p:cBhvr>
                                        <p:cTn id="73" dur="1" fill="hold">
                                          <p:stCondLst>
                                            <p:cond delay="499"/>
                                          </p:stCondLst>
                                        </p:cTn>
                                        <p:tgtEl>
                                          <p:spTgt spid="21">
                                            <p:txEl>
                                              <p:pRg st="0" end="0"/>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0">
                                            <p:txEl>
                                              <p:pRg st="0" end="0"/>
                                            </p:txEl>
                                          </p:spTgt>
                                        </p:tgtEl>
                                      </p:cBhvr>
                                    </p:animEffect>
                                    <p:set>
                                      <p:cBhvr>
                                        <p:cTn id="76" dur="1" fill="hold">
                                          <p:stCondLst>
                                            <p:cond delay="499"/>
                                          </p:stCondLst>
                                        </p:cTn>
                                        <p:tgtEl>
                                          <p:spTgt spid="20">
                                            <p:txEl>
                                              <p:pRg st="0" end="0"/>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9">
                                            <p:txEl>
                                              <p:pRg st="0" end="0"/>
                                            </p:txEl>
                                          </p:spTgt>
                                        </p:tgtEl>
                                      </p:cBhvr>
                                    </p:animEffect>
                                    <p:set>
                                      <p:cBhvr>
                                        <p:cTn id="79" dur="1" fill="hold">
                                          <p:stCondLst>
                                            <p:cond delay="499"/>
                                          </p:stCondLst>
                                        </p:cTn>
                                        <p:tgtEl>
                                          <p:spTgt spid="19">
                                            <p:txEl>
                                              <p:pRg st="0" end="0"/>
                                            </p:txEl>
                                          </p:spTgt>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0" presetClass="exit" presetSubtype="0" fill="hold" grpId="5" nodeType="with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0" presetClass="entr" presetSubtype="0" fill="hold" grpId="0" nodeType="withEffect">
                                  <p:stCondLst>
                                    <p:cond delay="50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par>
                                <p:cTn id="95" presetID="10" presetClass="entr" presetSubtype="0" fill="hold" grpId="0" nodeType="withEffect">
                                  <p:stCondLst>
                                    <p:cond delay="75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nodeType="withEffect">
                                  <p:stCondLst>
                                    <p:cond delay="75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par>
                                <p:cTn id="101" presetID="10" presetClass="entr" presetSubtype="0" fill="hold" grpId="0" nodeType="withEffect">
                                  <p:stCondLst>
                                    <p:cond delay="100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childTnLst>
                                </p:cTn>
                              </p:par>
                              <p:par>
                                <p:cTn id="104" presetID="10" presetClass="entr" presetSubtype="0" fill="hold" nodeType="withEffect">
                                  <p:stCondLst>
                                    <p:cond delay="100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500"/>
                                        <p:tgtEl>
                                          <p:spTgt spid="37"/>
                                        </p:tgtEl>
                                      </p:cBhvr>
                                    </p:animEffect>
                                  </p:childTnLst>
                                </p:cTn>
                              </p:par>
                              <p:par>
                                <p:cTn id="107" presetID="10" presetClass="entr" presetSubtype="0" fill="hold" grpId="0" nodeType="withEffect">
                                  <p:stCondLst>
                                    <p:cond delay="1250"/>
                                  </p:stCondLst>
                                  <p:childTnLst>
                                    <p:set>
                                      <p:cBhvr>
                                        <p:cTn id="108" dur="1" fill="hold">
                                          <p:stCondLst>
                                            <p:cond delay="0"/>
                                          </p:stCondLst>
                                        </p:cTn>
                                        <p:tgtEl>
                                          <p:spTgt spid="30"/>
                                        </p:tgtEl>
                                        <p:attrNameLst>
                                          <p:attrName>style.visibility</p:attrName>
                                        </p:attrNameLst>
                                      </p:cBhvr>
                                      <p:to>
                                        <p:strVal val="visible"/>
                                      </p:to>
                                    </p:set>
                                    <p:animEffect transition="in" filter="fade">
                                      <p:cBhvr>
                                        <p:cTn id="109" dur="500"/>
                                        <p:tgtEl>
                                          <p:spTgt spid="30"/>
                                        </p:tgtEl>
                                      </p:cBhvr>
                                    </p:animEffect>
                                  </p:childTnLst>
                                </p:cTn>
                              </p:par>
                              <p:par>
                                <p:cTn id="110" presetID="10" presetClass="entr" presetSubtype="0" fill="hold" nodeType="withEffect">
                                  <p:stCondLst>
                                    <p:cond delay="125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par>
                                <p:cTn id="116" presetID="10" presetClass="entr" presetSubtype="0" fill="hold" nodeType="withEffect">
                                  <p:stCondLst>
                                    <p:cond delay="150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175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175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par>
                                <p:cTn id="125" presetID="10" presetClass="entr" presetSubtype="0" fill="hold" grpId="0" nodeType="withEffect">
                                  <p:stCondLst>
                                    <p:cond delay="2000"/>
                                  </p:stCondLst>
                                  <p:childTnLst>
                                    <p:set>
                                      <p:cBhvr>
                                        <p:cTn id="126" dur="1" fill="hold">
                                          <p:stCondLst>
                                            <p:cond delay="0"/>
                                          </p:stCondLst>
                                        </p:cTn>
                                        <p:tgtEl>
                                          <p:spTgt spid="33"/>
                                        </p:tgtEl>
                                        <p:attrNameLst>
                                          <p:attrName>style.visibility</p:attrName>
                                        </p:attrNameLst>
                                      </p:cBhvr>
                                      <p:to>
                                        <p:strVal val="visible"/>
                                      </p:to>
                                    </p:set>
                                    <p:animEffect transition="in" filter="fade">
                                      <p:cBhvr>
                                        <p:cTn id="127" dur="500"/>
                                        <p:tgtEl>
                                          <p:spTgt spid="33"/>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500"/>
                                        <p:tgtEl>
                                          <p:spTgt spid="41"/>
                                        </p:tgtEl>
                                      </p:cBhvr>
                                    </p:animEffect>
                                  </p:childTnLst>
                                </p:cTn>
                              </p:par>
                              <p:par>
                                <p:cTn id="131" presetID="1" presetClass="mediacall" presetSubtype="0" fill="hold" nodeType="withEffect">
                                  <p:stCondLst>
                                    <p:cond delay="1000"/>
                                  </p:stCondLst>
                                  <p:childTnLst>
                                    <p:cmd type="call" cmd="playFrom(0.0)">
                                      <p:cBhvr>
                                        <p:cTn id="132" dur="43480" fill="hold"/>
                                        <p:tgtEl>
                                          <p:spTgt spid="10"/>
                                        </p:tgtEl>
                                      </p:cBhvr>
                                    </p:cmd>
                                  </p:childTnLst>
                                </p:cTn>
                              </p:par>
                            </p:childTnLst>
                          </p:cTn>
                        </p:par>
                        <p:par>
                          <p:cTn id="133" fill="hold">
                            <p:stCondLst>
                              <p:cond delay="44480"/>
                            </p:stCondLst>
                            <p:childTnLst>
                              <p:par>
                                <p:cTn id="134" presetID="3" presetClass="mediacall" presetSubtype="0" fill="hold" nodeType="afterEffect">
                                  <p:stCondLst>
                                    <p:cond delay="0"/>
                                  </p:stCondLst>
                                  <p:childTnLst>
                                    <p:cmd type="call" cmd="stop">
                                      <p:cBhvr>
                                        <p:cTn id="135" dur="1" fill="hold"/>
                                        <p:tgtEl>
                                          <p:spTgt spid="10"/>
                                        </p:tgtEl>
                                      </p:cBhvr>
                                    </p:cmd>
                                  </p:childTnLst>
                                </p:cTn>
                              </p:par>
                              <p:par>
                                <p:cTn id="136" presetID="10" presetClass="entr" presetSubtype="0" fill="hold" grpId="6" nodeType="withEffect">
                                  <p:stCondLst>
                                    <p:cond delay="50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9" fill="hold" display="0">
                  <p:stCondLst>
                    <p:cond delay="indefinite"/>
                  </p:stCondLst>
                  <p:endCondLst>
                    <p:cond evt="onStopAudio" delay="0">
                      <p:tgtEl>
                        <p:sldTgt/>
                      </p:tgtEl>
                    </p:cond>
                  </p:endCondLst>
                </p:cTn>
                <p:tgtEl>
                  <p:spTgt spid="2"/>
                </p:tgtEl>
              </p:cMediaNode>
            </p:audio>
            <p:audio>
              <p:cMediaNode vol="80000">
                <p:cTn id="140" fill="hold" display="0">
                  <p:stCondLst>
                    <p:cond delay="indefinite"/>
                  </p:stCondLst>
                  <p:endCondLst>
                    <p:cond evt="onStopAudio" delay="0">
                      <p:tgtEl>
                        <p:sldTgt/>
                      </p:tgtEl>
                    </p:cond>
                  </p:endCondLst>
                </p:cTn>
                <p:tgtEl>
                  <p:spTgt spid="7"/>
                </p:tgtEl>
              </p:cMediaNode>
            </p:audio>
            <p:audio>
              <p:cMediaNode vol="80000">
                <p:cTn id="141" fill="hold" display="0">
                  <p:stCondLst>
                    <p:cond delay="indefinite"/>
                  </p:stCondLst>
                  <p:endCondLst>
                    <p:cond evt="onStopAudio" delay="0">
                      <p:tgtEl>
                        <p:sldTgt/>
                      </p:tgtEl>
                    </p:cond>
                  </p:endCondLst>
                </p:cTn>
                <p:tgtEl>
                  <p:spTgt spid="8"/>
                </p:tgtEl>
              </p:cMediaNode>
            </p:audio>
            <p:audio>
              <p:cMediaNode vol="80000">
                <p:cTn id="142" fill="hold" display="0">
                  <p:stCondLst>
                    <p:cond delay="indefinite"/>
                  </p:stCondLst>
                  <p:endCondLst>
                    <p:cond evt="onStopAudio" delay="0">
                      <p:tgtEl>
                        <p:sldTgt/>
                      </p:tgtEl>
                    </p:cond>
                  </p:endCondLst>
                </p:cTn>
                <p:tgtEl>
                  <p:spTgt spid="10"/>
                </p:tgtEl>
              </p:cMediaNode>
            </p:audio>
          </p:childTnLst>
        </p:cTn>
      </p:par>
    </p:tnLst>
    <p:bldLst>
      <p:bldP spid="19" grpId="0" build="p"/>
      <p:bldP spid="19" grpId="1" build="p"/>
      <p:bldP spid="20" grpId="0" build="p"/>
      <p:bldP spid="20" grpId="1" build="p"/>
      <p:bldP spid="21" grpId="0" build="p"/>
      <p:bldP spid="21" grpId="1" build="p"/>
      <p:bldP spid="28" grpId="0" animBg="1"/>
      <p:bldP spid="29" grpId="0" animBg="1"/>
      <p:bldP spid="30" grpId="0" animBg="1"/>
      <p:bldP spid="31" grpId="0" animBg="1"/>
      <p:bldP spid="32" grpId="0" animBg="1"/>
      <p:bldP spid="33" grpId="0" animBg="1"/>
      <p:bldP spid="34" grpId="0" animBg="1"/>
      <p:bldP spid="26" grpId="0" animBg="1"/>
      <p:bldP spid="26" grpId="1" animBg="1"/>
      <p:bldP spid="26" grpId="2" animBg="1"/>
      <p:bldP spid="26" grpId="3" animBg="1"/>
      <p:bldP spid="26" grpId="4" animBg="1"/>
      <p:bldP spid="26" grpId="5" animBg="1"/>
      <p:bldP spid="26" grpId="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CA3FB7B-E3EF-4169-BE07-1B1959DC785E}"/>
              </a:ext>
            </a:extLst>
          </p:cNvPr>
          <p:cNvSpPr>
            <a:spLocks noGrp="1"/>
          </p:cNvSpPr>
          <p:nvPr>
            <p:ph idx="1"/>
          </p:nvPr>
        </p:nvSpPr>
        <p:spPr/>
        <p:txBody>
          <a:bodyPr/>
          <a:lstStyle/>
          <a:p>
            <a:pPr marL="285750" indent="-285750">
              <a:buFont typeface="Arial" panose="020B0604020202020204" pitchFamily="34" charset="0"/>
              <a:buChar char="•"/>
            </a:pPr>
            <a:r>
              <a:rPr lang="en-AU" dirty="0"/>
              <a:t>Safety currently treated as a function of mobility</a:t>
            </a:r>
          </a:p>
          <a:p>
            <a:pPr marL="285750" indent="-285750">
              <a:buFont typeface="Arial" panose="020B0604020202020204" pitchFamily="34" charset="0"/>
              <a:buChar char="•"/>
            </a:pPr>
            <a:r>
              <a:rPr lang="en-AU" dirty="0"/>
              <a:t>Currently accept some risk for an economic gain</a:t>
            </a:r>
          </a:p>
          <a:p>
            <a:pPr marL="285750" indent="-285750">
              <a:buFont typeface="Arial" panose="020B0604020202020204" pitchFamily="34" charset="0"/>
              <a:buChar char="•"/>
            </a:pPr>
            <a:r>
              <a:rPr lang="en-AU" dirty="0"/>
              <a:t>In conflict with economic maximisation</a:t>
            </a:r>
          </a:p>
          <a:p>
            <a:pPr marL="285750" indent="-285750">
              <a:buFont typeface="Arial" panose="020B0604020202020204" pitchFamily="34" charset="0"/>
              <a:buChar char="•"/>
            </a:pPr>
            <a:endParaRPr lang="en-AU" dirty="0"/>
          </a:p>
        </p:txBody>
      </p:sp>
      <p:sp>
        <p:nvSpPr>
          <p:cNvPr id="7" name="Title 6">
            <a:extLst>
              <a:ext uri="{FF2B5EF4-FFF2-40B4-BE49-F238E27FC236}">
                <a16:creationId xmlns:a16="http://schemas.microsoft.com/office/drawing/2014/main" id="{E0EE99B1-9F29-4F37-B4F7-36D82FBEF5E3}"/>
              </a:ext>
            </a:extLst>
          </p:cNvPr>
          <p:cNvSpPr>
            <a:spLocks noGrp="1"/>
          </p:cNvSpPr>
          <p:nvPr>
            <p:ph type="title"/>
          </p:nvPr>
        </p:nvSpPr>
        <p:spPr/>
        <p:txBody>
          <a:bodyPr/>
          <a:lstStyle/>
          <a:p>
            <a:r>
              <a:rPr lang="en-AU" dirty="0"/>
              <a:t>Safety as a function of mobility</a:t>
            </a:r>
          </a:p>
        </p:txBody>
      </p:sp>
      <p:sp>
        <p:nvSpPr>
          <p:cNvPr id="3" name="Footer Placeholder 2">
            <a:extLst>
              <a:ext uri="{FF2B5EF4-FFF2-40B4-BE49-F238E27FC236}">
                <a16:creationId xmlns:a16="http://schemas.microsoft.com/office/drawing/2014/main" id="{FF59CED1-4944-43DD-9260-609192C431EE}"/>
              </a:ext>
            </a:extLst>
          </p:cNvPr>
          <p:cNvSpPr>
            <a:spLocks noGrp="1"/>
          </p:cNvSpPr>
          <p:nvPr>
            <p:ph type="ftr" sz="quarter" idx="10"/>
          </p:nvPr>
        </p:nvSpPr>
        <p:spPr/>
        <p:txBody>
          <a:bodyPr/>
          <a:lstStyle/>
          <a:p>
            <a:r>
              <a:rPr lang="en-US" dirty="0"/>
              <a:t>Module 4, Snippet 1</a:t>
            </a:r>
          </a:p>
        </p:txBody>
      </p:sp>
      <p:pic>
        <p:nvPicPr>
          <p:cNvPr id="15" name="Picture Placeholder 14" descr="A highway with buildings in the background&#10;&#10;Description automatically generated">
            <a:extLst>
              <a:ext uri="{FF2B5EF4-FFF2-40B4-BE49-F238E27FC236}">
                <a16:creationId xmlns:a16="http://schemas.microsoft.com/office/drawing/2014/main" id="{904E0ADA-AC81-4E32-A220-889429A493E4}"/>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13" name="Picture Placeholder 12" descr="A picture containing outdoor, road, car, building&#10;&#10;Description automatically generated">
            <a:extLst>
              <a:ext uri="{FF2B5EF4-FFF2-40B4-BE49-F238E27FC236}">
                <a16:creationId xmlns:a16="http://schemas.microsoft.com/office/drawing/2014/main" id="{C174C745-D531-4CEE-8FB6-374149F82F2D}"/>
              </a:ext>
            </a:extLst>
          </p:cNvPr>
          <p:cNvPicPr>
            <a:picLocks noGrp="1" noChangeAspect="1"/>
          </p:cNvPicPr>
          <p:nvPr>
            <p:ph type="pic" sz="quarter" idx="13"/>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6E7CE600-5B3E-49F4-B912-C4D184ACAA00}"/>
              </a:ext>
            </a:extLst>
          </p:cNvPr>
          <p:cNvSpPr>
            <a:spLocks noGrp="1"/>
          </p:cNvSpPr>
          <p:nvPr>
            <p:ph type="body" sz="quarter" idx="14"/>
          </p:nvPr>
        </p:nvSpPr>
        <p:spPr/>
        <p:txBody>
          <a:bodyPr/>
          <a:lstStyle/>
          <a:p>
            <a:r>
              <a:rPr lang="en-AU" dirty="0"/>
              <a:t>Source: Centre for Automotive Safety Research</a:t>
            </a:r>
          </a:p>
        </p:txBody>
      </p:sp>
      <p:sp>
        <p:nvSpPr>
          <p:cNvPr id="9" name="Text Placeholder 8">
            <a:extLst>
              <a:ext uri="{FF2B5EF4-FFF2-40B4-BE49-F238E27FC236}">
                <a16:creationId xmlns:a16="http://schemas.microsoft.com/office/drawing/2014/main" id="{7AA04FE0-065E-41D7-A79C-A04FE583AB43}"/>
              </a:ext>
            </a:extLst>
          </p:cNvPr>
          <p:cNvSpPr>
            <a:spLocks noGrp="1"/>
          </p:cNvSpPr>
          <p:nvPr>
            <p:ph type="body" sz="quarter" idx="15"/>
          </p:nvPr>
        </p:nvSpPr>
        <p:spPr/>
        <p:txBody>
          <a:bodyPr/>
          <a:lstStyle/>
          <a:p>
            <a:r>
              <a:rPr lang="en-AU" dirty="0"/>
              <a:t>Source: iStock.com (</a:t>
            </a:r>
            <a:r>
              <a:rPr lang="en-AU" dirty="0" err="1"/>
              <a:t>greenantphoto</a:t>
            </a:r>
            <a:r>
              <a:rPr lang="en-AU" dirty="0"/>
              <a:t>)</a:t>
            </a:r>
          </a:p>
        </p:txBody>
      </p:sp>
      <p:sp>
        <p:nvSpPr>
          <p:cNvPr id="6" name="Slide Number Placeholder 5">
            <a:extLst>
              <a:ext uri="{FF2B5EF4-FFF2-40B4-BE49-F238E27FC236}">
                <a16:creationId xmlns:a16="http://schemas.microsoft.com/office/drawing/2014/main" id="{16272748-120C-4993-B95B-617AF9D89D59}"/>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0" name="Arrow: Chevron 9">
            <a:extLst>
              <a:ext uri="{FF2B5EF4-FFF2-40B4-BE49-F238E27FC236}">
                <a16:creationId xmlns:a16="http://schemas.microsoft.com/office/drawing/2014/main" id="{2BD1864F-3F89-4E02-B19E-B345917413C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4" name="TAC_MOD4_SNIP1_SLIDE_06_PARA_B">
            <a:hlinkClick r:id="" action="ppaction://media"/>
            <a:extLst>
              <a:ext uri="{FF2B5EF4-FFF2-40B4-BE49-F238E27FC236}">
                <a16:creationId xmlns:a16="http://schemas.microsoft.com/office/drawing/2014/main" id="{4148C122-02F7-450F-BD8C-5FED3E0373F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41626" y="811213"/>
            <a:ext cx="609600" cy="609600"/>
          </a:xfrm>
          <a:prstGeom prst="rect">
            <a:avLst/>
          </a:prstGeom>
        </p:spPr>
      </p:pic>
      <p:pic>
        <p:nvPicPr>
          <p:cNvPr id="12" name="TAC_MOD4_SNIP1_SLIDE_06_PARA_A">
            <a:hlinkClick r:id="" action="ppaction://media"/>
            <a:extLst>
              <a:ext uri="{FF2B5EF4-FFF2-40B4-BE49-F238E27FC236}">
                <a16:creationId xmlns:a16="http://schemas.microsoft.com/office/drawing/2014/main" id="{A4DE9920-85C0-4A80-A916-D592BC5F0C3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41626" y="0"/>
            <a:ext cx="609600" cy="609600"/>
          </a:xfrm>
          <a:prstGeom prst="rect">
            <a:avLst/>
          </a:prstGeom>
        </p:spPr>
      </p:pic>
      <p:pic>
        <p:nvPicPr>
          <p:cNvPr id="14" name="TAC_MOD4_SNIP1_SLIDE_06_PARA_C">
            <a:hlinkClick r:id="" action="ppaction://media"/>
            <a:extLst>
              <a:ext uri="{FF2B5EF4-FFF2-40B4-BE49-F238E27FC236}">
                <a16:creationId xmlns:a16="http://schemas.microsoft.com/office/drawing/2014/main" id="{32AD99B2-D79D-452D-9D90-654F9594E3B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41626" y="1622426"/>
            <a:ext cx="609600" cy="609600"/>
          </a:xfrm>
          <a:prstGeom prst="rect">
            <a:avLst/>
          </a:prstGeom>
        </p:spPr>
      </p:pic>
    </p:spTree>
    <p:extLst>
      <p:ext uri="{BB962C8B-B14F-4D97-AF65-F5344CB8AC3E}">
        <p14:creationId xmlns:p14="http://schemas.microsoft.com/office/powerpoint/2010/main" val="351859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 presetClass="mediacall" presetSubtype="0" fill="hold" nodeType="withEffect">
                                  <p:stCondLst>
                                    <p:cond delay="1000"/>
                                  </p:stCondLst>
                                  <p:childTnLst>
                                    <p:cmd type="call" cmd="playFrom(0.0)">
                                      <p:cBhvr>
                                        <p:cTn id="9" dur="42594" fill="hold"/>
                                        <p:tgtEl>
                                          <p:spTgt spid="12"/>
                                        </p:tgtEl>
                                      </p:cBhvr>
                                    </p:cmd>
                                  </p:childTnLst>
                                </p:cTn>
                              </p:par>
                            </p:childTnLst>
                          </p:cTn>
                        </p:par>
                        <p:par>
                          <p:cTn id="10" fill="hold">
                            <p:stCondLst>
                              <p:cond delay="43594"/>
                            </p:stCondLst>
                            <p:childTnLst>
                              <p:par>
                                <p:cTn id="11" presetID="3" presetClass="mediacall" presetSubtype="0" fill="hold" nodeType="afterEffect">
                                  <p:stCondLst>
                                    <p:cond delay="0"/>
                                  </p:stCondLst>
                                  <p:childTnLst>
                                    <p:cmd type="call" cmd="stop">
                                      <p:cBhvr>
                                        <p:cTn id="12" dur="1" fill="hold"/>
                                        <p:tgtEl>
                                          <p:spTgt spid="12"/>
                                        </p:tgtEl>
                                      </p:cBhvr>
                                    </p:cmd>
                                  </p:childTnLst>
                                </p:cTn>
                              </p:par>
                              <p:par>
                                <p:cTn id="13" presetID="10"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par>
                                <p:cTn id="33" presetID="10" presetClass="entr" presetSubtype="0" fill="hold" nodeType="withEffect">
                                  <p:stCondLst>
                                    <p:cond delay="1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 presetClass="mediacall" presetSubtype="0" fill="hold" nodeType="withEffect">
                                  <p:stCondLst>
                                    <p:cond delay="1000"/>
                                  </p:stCondLst>
                                  <p:childTnLst>
                                    <p:cmd type="call" cmd="playFrom(0.0)">
                                      <p:cBhvr>
                                        <p:cTn id="37" dur="56861" fill="hold"/>
                                        <p:tgtEl>
                                          <p:spTgt spid="4"/>
                                        </p:tgtEl>
                                      </p:cBhvr>
                                    </p:cmd>
                                  </p:childTnLst>
                                </p:cTn>
                              </p:par>
                            </p:childTnLst>
                          </p:cTn>
                        </p:par>
                        <p:par>
                          <p:cTn id="38" fill="hold">
                            <p:stCondLst>
                              <p:cond delay="57861"/>
                            </p:stCondLst>
                            <p:childTnLst>
                              <p:par>
                                <p:cTn id="39" presetID="3" presetClass="mediacall" presetSubtype="0" fill="hold" nodeType="afterEffect">
                                  <p:stCondLst>
                                    <p:cond delay="500"/>
                                  </p:stCondLst>
                                  <p:childTnLst>
                                    <p:cmd type="call" cmd="stop">
                                      <p:cBhvr>
                                        <p:cTn id="40" dur="1" fill="hold"/>
                                        <p:tgtEl>
                                          <p:spTgt spid="4"/>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fade">
                                      <p:cBhvr>
                                        <p:cTn id="48" dur="500"/>
                                        <p:tgtEl>
                                          <p:spTgt spid="8">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36777" fill="hold"/>
                                        <p:tgtEl>
                                          <p:spTgt spid="14"/>
                                        </p:tgtEl>
                                      </p:cBhvr>
                                    </p:cmd>
                                  </p:childTnLst>
                                </p:cTn>
                              </p:par>
                            </p:childTnLst>
                          </p:cTn>
                        </p:par>
                        <p:par>
                          <p:cTn id="54" fill="hold">
                            <p:stCondLst>
                              <p:cond delay="37777"/>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
                </p:tgtEl>
              </p:cMediaNode>
            </p:audio>
            <p:audio>
              <p:cMediaNode vol="80000">
                <p:cTn id="61"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5" grpId="0" build="p"/>
      <p:bldP spid="9" grpId="0" build="p"/>
      <p:bldP spid="10" grpId="0" animBg="1"/>
      <p:bldP spid="10" grpId="1" animBg="1"/>
      <p:bldP spid="10" grpId="2" animBg="1"/>
      <p:bldP spid="10" grpId="3" animBg="1"/>
      <p:bldP spid="10"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C6F7138-7AF1-4040-A135-195C5CBE0C2F}"/>
              </a:ext>
            </a:extLst>
          </p:cNvPr>
          <p:cNvSpPr>
            <a:spLocks noGrp="1"/>
          </p:cNvSpPr>
          <p:nvPr>
            <p:ph type="body" sz="quarter" idx="10"/>
          </p:nvPr>
        </p:nvSpPr>
        <p:spPr/>
        <p:txBody>
          <a:bodyPr/>
          <a:lstStyle/>
          <a:p>
            <a:r>
              <a:rPr lang="en-AU" dirty="0"/>
              <a:t>Economics of safety</a:t>
            </a:r>
          </a:p>
        </p:txBody>
      </p:sp>
      <p:sp>
        <p:nvSpPr>
          <p:cNvPr id="9" name="Slide Number Placeholder 8">
            <a:extLst>
              <a:ext uri="{FF2B5EF4-FFF2-40B4-BE49-F238E27FC236}">
                <a16:creationId xmlns:a16="http://schemas.microsoft.com/office/drawing/2014/main" id="{97B01D6C-07EC-4D58-B97A-48B3C291F98B}"/>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2BF7AE74-BC86-472C-9731-1786A3FEFEDB}"/>
              </a:ext>
            </a:extLst>
          </p:cNvPr>
          <p:cNvSpPr>
            <a:spLocks noGrp="1"/>
          </p:cNvSpPr>
          <p:nvPr>
            <p:ph type="ftr" sz="quarter" idx="12"/>
          </p:nvPr>
        </p:nvSpPr>
        <p:spPr/>
        <p:txBody>
          <a:bodyPr/>
          <a:lstStyle/>
          <a:p>
            <a:r>
              <a:rPr lang="en-US" dirty="0"/>
              <a:t>Module 4, Snippet 1</a:t>
            </a:r>
          </a:p>
        </p:txBody>
      </p:sp>
      <p:pic>
        <p:nvPicPr>
          <p:cNvPr id="2" name="TAC_MOD4_SNIP1_SLIDE_07_PARA_A">
            <a:hlinkClick r:id="" action="ppaction://media"/>
            <a:extLst>
              <a:ext uri="{FF2B5EF4-FFF2-40B4-BE49-F238E27FC236}">
                <a16:creationId xmlns:a16="http://schemas.microsoft.com/office/drawing/2014/main" id="{187BC3F3-12DB-422B-A914-CCFA59E48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3698" y="0"/>
            <a:ext cx="609600" cy="609600"/>
          </a:xfrm>
          <a:prstGeom prst="rect">
            <a:avLst/>
          </a:prstGeom>
        </p:spPr>
      </p:pic>
    </p:spTree>
    <p:extLst>
      <p:ext uri="{BB962C8B-B14F-4D97-AF65-F5344CB8AC3E}">
        <p14:creationId xmlns:p14="http://schemas.microsoft.com/office/powerpoint/2010/main" val="3897347065"/>
      </p:ext>
    </p:extLst>
  </p:cSld>
  <p:clrMapOvr>
    <a:masterClrMapping/>
  </p:clrMapOvr>
  <mc:AlternateContent xmlns:mc="http://schemas.openxmlformats.org/markup-compatibility/2006" xmlns:p14="http://schemas.microsoft.com/office/powerpoint/2010/main">
    <mc:Choice Requires="p14">
      <p:transition spd="med" p14:dur="700" advTm="18930">
        <p:fade/>
      </p:transition>
    </mc:Choice>
    <mc:Fallback xmlns="">
      <p:transition spd="med" advTm="18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6432" fill="hold"/>
                                        <p:tgtEl>
                                          <p:spTgt spid="2"/>
                                        </p:tgtEl>
                                      </p:cBhvr>
                                    </p:cmd>
                                  </p:childTnLst>
                                </p:cTn>
                              </p:par>
                            </p:childTnLst>
                          </p:cTn>
                        </p:par>
                        <p:par>
                          <p:cTn id="7" fill="hold">
                            <p:stCondLst>
                              <p:cond delay="17432"/>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DDE15-D50C-455F-9CAF-BA76096893EC}"/>
              </a:ext>
            </a:extLst>
          </p:cNvPr>
          <p:cNvSpPr>
            <a:spLocks noGrp="1"/>
          </p:cNvSpPr>
          <p:nvPr>
            <p:ph type="title"/>
          </p:nvPr>
        </p:nvSpPr>
        <p:spPr/>
        <p:txBody>
          <a:bodyPr/>
          <a:lstStyle/>
          <a:p>
            <a:r>
              <a:rPr lang="en-AU" dirty="0"/>
              <a:t>Economics of safety</a:t>
            </a:r>
          </a:p>
        </p:txBody>
      </p:sp>
      <p:sp>
        <p:nvSpPr>
          <p:cNvPr id="4" name="Footer Placeholder 3">
            <a:extLst>
              <a:ext uri="{FF2B5EF4-FFF2-40B4-BE49-F238E27FC236}">
                <a16:creationId xmlns:a16="http://schemas.microsoft.com/office/drawing/2014/main" id="{60DCE3CF-A0AF-4098-AD5F-57AE506E5441}"/>
              </a:ext>
            </a:extLst>
          </p:cNvPr>
          <p:cNvSpPr>
            <a:spLocks noGrp="1"/>
          </p:cNvSpPr>
          <p:nvPr>
            <p:ph type="ftr" sz="quarter" idx="10"/>
          </p:nvPr>
        </p:nvSpPr>
        <p:spPr/>
        <p:txBody>
          <a:bodyPr/>
          <a:lstStyle/>
          <a:p>
            <a:r>
              <a:rPr lang="en-US" dirty="0"/>
              <a:t>Module 4, Snippet 1</a:t>
            </a:r>
          </a:p>
        </p:txBody>
      </p:sp>
      <p:sp>
        <p:nvSpPr>
          <p:cNvPr id="3" name="Slide Number Placeholder 2">
            <a:extLst>
              <a:ext uri="{FF2B5EF4-FFF2-40B4-BE49-F238E27FC236}">
                <a16:creationId xmlns:a16="http://schemas.microsoft.com/office/drawing/2014/main" id="{2EE04B7C-1F1C-499D-BE8B-0D3C6BE81A4B}"/>
              </a:ext>
            </a:extLst>
          </p:cNvPr>
          <p:cNvSpPr>
            <a:spLocks noGrp="1"/>
          </p:cNvSpPr>
          <p:nvPr>
            <p:ph type="sldNum" sz="quarter" idx="11"/>
          </p:nvPr>
        </p:nvSpPr>
        <p:spPr/>
        <p:txBody>
          <a:bodyPr/>
          <a:lstStyle/>
          <a:p>
            <a:fld id="{A9D36E53-D99A-0F41-B3E8-EF235B9A2E23}" type="slidenum">
              <a:rPr lang="en-US" smtClean="0"/>
              <a:pPr/>
              <a:t>8</a:t>
            </a:fld>
            <a:endParaRPr lang="en-US" dirty="0"/>
          </a:p>
        </p:txBody>
      </p:sp>
      <p:cxnSp>
        <p:nvCxnSpPr>
          <p:cNvPr id="9" name="Straight Connector 8">
            <a:extLst>
              <a:ext uri="{FF2B5EF4-FFF2-40B4-BE49-F238E27FC236}">
                <a16:creationId xmlns:a16="http://schemas.microsoft.com/office/drawing/2014/main" id="{3A4D0D67-7827-4CAE-9D25-C2E16B437B28}"/>
              </a:ext>
            </a:extLst>
          </p:cNvPr>
          <p:cNvCxnSpPr>
            <a:cxnSpLocks/>
          </p:cNvCxnSpPr>
          <p:nvPr/>
        </p:nvCxnSpPr>
        <p:spPr>
          <a:xfrm>
            <a:off x="1265274" y="1570020"/>
            <a:ext cx="0" cy="4330911"/>
          </a:xfrm>
          <a:prstGeom prst="line">
            <a:avLst/>
          </a:prstGeom>
          <a:ln w="25400">
            <a:solidFill>
              <a:schemeClr val="bg1">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8C9F4D-4580-4555-93DB-8FA6BFA0F207}"/>
              </a:ext>
            </a:extLst>
          </p:cNvPr>
          <p:cNvCxnSpPr>
            <a:cxnSpLocks/>
          </p:cNvCxnSpPr>
          <p:nvPr/>
        </p:nvCxnSpPr>
        <p:spPr>
          <a:xfrm flipH="1">
            <a:off x="1265274" y="3735475"/>
            <a:ext cx="7250076" cy="0"/>
          </a:xfrm>
          <a:prstGeom prst="line">
            <a:avLst/>
          </a:prstGeom>
          <a:ln w="25400">
            <a:solidFill>
              <a:schemeClr val="bg1">
                <a:lumMod val="75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6EAF8A9-8278-425B-B35E-6509F316AA3E}"/>
              </a:ext>
            </a:extLst>
          </p:cNvPr>
          <p:cNvSpPr txBox="1"/>
          <p:nvPr/>
        </p:nvSpPr>
        <p:spPr>
          <a:xfrm rot="16200000">
            <a:off x="-280357" y="3550809"/>
            <a:ext cx="2721931" cy="369332"/>
          </a:xfrm>
          <a:prstGeom prst="rect">
            <a:avLst/>
          </a:prstGeom>
          <a:noFill/>
        </p:spPr>
        <p:txBody>
          <a:bodyPr wrap="square" rtlCol="0">
            <a:spAutoFit/>
          </a:bodyPr>
          <a:lstStyle/>
          <a:p>
            <a:pPr algn="ctr"/>
            <a:r>
              <a:rPr lang="en-AU" dirty="0">
                <a:solidFill>
                  <a:schemeClr val="bg1">
                    <a:lumMod val="75000"/>
                  </a:schemeClr>
                </a:solidFill>
              </a:rPr>
              <a:t>Economic benefit</a:t>
            </a:r>
          </a:p>
        </p:txBody>
      </p:sp>
      <p:sp>
        <p:nvSpPr>
          <p:cNvPr id="19" name="TextBox 18">
            <a:extLst>
              <a:ext uri="{FF2B5EF4-FFF2-40B4-BE49-F238E27FC236}">
                <a16:creationId xmlns:a16="http://schemas.microsoft.com/office/drawing/2014/main" id="{422D6CDB-9B7B-4850-BD64-0A118EBC218B}"/>
              </a:ext>
            </a:extLst>
          </p:cNvPr>
          <p:cNvSpPr txBox="1"/>
          <p:nvPr/>
        </p:nvSpPr>
        <p:spPr>
          <a:xfrm>
            <a:off x="5823544" y="3751476"/>
            <a:ext cx="2721931" cy="369332"/>
          </a:xfrm>
          <a:prstGeom prst="rect">
            <a:avLst/>
          </a:prstGeom>
          <a:noFill/>
        </p:spPr>
        <p:txBody>
          <a:bodyPr wrap="square" rtlCol="0">
            <a:spAutoFit/>
          </a:bodyPr>
          <a:lstStyle/>
          <a:p>
            <a:pPr algn="ctr"/>
            <a:r>
              <a:rPr lang="en-AU" dirty="0">
                <a:solidFill>
                  <a:schemeClr val="bg1">
                    <a:lumMod val="75000"/>
                  </a:schemeClr>
                </a:solidFill>
              </a:rPr>
              <a:t>Mobility</a:t>
            </a:r>
          </a:p>
        </p:txBody>
      </p:sp>
      <p:sp>
        <p:nvSpPr>
          <p:cNvPr id="20" name="Freeform: Shape 19">
            <a:extLst>
              <a:ext uri="{FF2B5EF4-FFF2-40B4-BE49-F238E27FC236}">
                <a16:creationId xmlns:a16="http://schemas.microsoft.com/office/drawing/2014/main" id="{79F8DF0E-AE94-4B2E-9CCF-E73A01015CCE}"/>
              </a:ext>
            </a:extLst>
          </p:cNvPr>
          <p:cNvSpPr/>
          <p:nvPr/>
        </p:nvSpPr>
        <p:spPr>
          <a:xfrm>
            <a:off x="1266826" y="1628775"/>
            <a:ext cx="7248524" cy="2105025"/>
          </a:xfrm>
          <a:custGeom>
            <a:avLst/>
            <a:gdLst>
              <a:gd name="connsiteX0" fmla="*/ 0 w 7267575"/>
              <a:gd name="connsiteY0" fmla="*/ 2105025 h 2105025"/>
              <a:gd name="connsiteX1" fmla="*/ 904875 w 7267575"/>
              <a:gd name="connsiteY1" fmla="*/ 1409700 h 2105025"/>
              <a:gd name="connsiteX2" fmla="*/ 2038350 w 7267575"/>
              <a:gd name="connsiteY2" fmla="*/ 857250 h 2105025"/>
              <a:gd name="connsiteX3" fmla="*/ 3629025 w 7267575"/>
              <a:gd name="connsiteY3" fmla="*/ 409575 h 2105025"/>
              <a:gd name="connsiteX4" fmla="*/ 5772150 w 7267575"/>
              <a:gd name="connsiteY4" fmla="*/ 104775 h 2105025"/>
              <a:gd name="connsiteX5" fmla="*/ 7267575 w 7267575"/>
              <a:gd name="connsiteY5" fmla="*/ 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7575" h="2105025">
                <a:moveTo>
                  <a:pt x="0" y="2105025"/>
                </a:moveTo>
                <a:cubicBezTo>
                  <a:pt x="282575" y="1861343"/>
                  <a:pt x="565150" y="1617662"/>
                  <a:pt x="904875" y="1409700"/>
                </a:cubicBezTo>
                <a:cubicBezTo>
                  <a:pt x="1244600" y="1201738"/>
                  <a:pt x="1584325" y="1023937"/>
                  <a:pt x="2038350" y="857250"/>
                </a:cubicBezTo>
                <a:cubicBezTo>
                  <a:pt x="2492375" y="690562"/>
                  <a:pt x="3006725" y="534987"/>
                  <a:pt x="3629025" y="409575"/>
                </a:cubicBezTo>
                <a:cubicBezTo>
                  <a:pt x="4251325" y="284163"/>
                  <a:pt x="5165725" y="173037"/>
                  <a:pt x="5772150" y="104775"/>
                </a:cubicBezTo>
                <a:cubicBezTo>
                  <a:pt x="6378575" y="36512"/>
                  <a:pt x="6823075" y="18256"/>
                  <a:pt x="7267575" y="0"/>
                </a:cubicBezTo>
              </a:path>
            </a:pathLst>
          </a:custGeom>
          <a:noFill/>
          <a:ln w="25400">
            <a:solidFill>
              <a:schemeClr val="bg1"/>
            </a:solidFill>
            <a:prstDash val="sysDot"/>
            <a:extLst>
              <a:ext uri="{C807C97D-BFC1-408E-A445-0C87EB9F89A2}">
                <ask:lineSketchStyleProps xmlns:ask="http://schemas.microsoft.com/office/drawing/2018/sketchyshapes" xmlns="" sd="1219033472">
                  <a:custGeom>
                    <a:avLst/>
                    <a:gdLst>
                      <a:gd name="connsiteX0" fmla="*/ 0 w 7267575"/>
                      <a:gd name="connsiteY0" fmla="*/ 2105025 h 2105025"/>
                      <a:gd name="connsiteX1" fmla="*/ 904875 w 7267575"/>
                      <a:gd name="connsiteY1" fmla="*/ 1409700 h 2105025"/>
                      <a:gd name="connsiteX2" fmla="*/ 2038350 w 7267575"/>
                      <a:gd name="connsiteY2" fmla="*/ 857250 h 2105025"/>
                      <a:gd name="connsiteX3" fmla="*/ 3629025 w 7267575"/>
                      <a:gd name="connsiteY3" fmla="*/ 409575 h 2105025"/>
                      <a:gd name="connsiteX4" fmla="*/ 5772150 w 7267575"/>
                      <a:gd name="connsiteY4" fmla="*/ 104775 h 2105025"/>
                      <a:gd name="connsiteX5" fmla="*/ 7267575 w 7267575"/>
                      <a:gd name="connsiteY5" fmla="*/ 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7575" h="2105025" extrusionOk="0">
                        <a:moveTo>
                          <a:pt x="0" y="2105025"/>
                        </a:moveTo>
                        <a:cubicBezTo>
                          <a:pt x="248253" y="1840173"/>
                          <a:pt x="529278" y="1631125"/>
                          <a:pt x="904875" y="1409700"/>
                        </a:cubicBezTo>
                        <a:cubicBezTo>
                          <a:pt x="1310039" y="1215514"/>
                          <a:pt x="1552885" y="1024937"/>
                          <a:pt x="2038350" y="857250"/>
                        </a:cubicBezTo>
                        <a:cubicBezTo>
                          <a:pt x="2450378" y="731574"/>
                          <a:pt x="3004488" y="547353"/>
                          <a:pt x="3629025" y="409575"/>
                        </a:cubicBezTo>
                        <a:cubicBezTo>
                          <a:pt x="4173946" y="241827"/>
                          <a:pt x="5217456" y="197754"/>
                          <a:pt x="5772150" y="104775"/>
                        </a:cubicBezTo>
                        <a:cubicBezTo>
                          <a:pt x="6465937" y="46876"/>
                          <a:pt x="6849002" y="-35101"/>
                          <a:pt x="726757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06331C1E-E397-4DAD-AC39-FE4DD73DE4A2}"/>
              </a:ext>
            </a:extLst>
          </p:cNvPr>
          <p:cNvSpPr txBox="1"/>
          <p:nvPr/>
        </p:nvSpPr>
        <p:spPr>
          <a:xfrm>
            <a:off x="2168380" y="1809922"/>
            <a:ext cx="2721931" cy="369332"/>
          </a:xfrm>
          <a:prstGeom prst="rect">
            <a:avLst/>
          </a:prstGeom>
          <a:noFill/>
        </p:spPr>
        <p:txBody>
          <a:bodyPr wrap="square" rtlCol="0">
            <a:spAutoFit/>
          </a:bodyPr>
          <a:lstStyle/>
          <a:p>
            <a:pPr algn="ctr"/>
            <a:r>
              <a:rPr lang="en-AU" dirty="0">
                <a:solidFill>
                  <a:schemeClr val="bg1"/>
                </a:solidFill>
              </a:rPr>
              <a:t>Productivity</a:t>
            </a:r>
          </a:p>
        </p:txBody>
      </p:sp>
      <p:sp>
        <p:nvSpPr>
          <p:cNvPr id="23" name="TextBox 22">
            <a:extLst>
              <a:ext uri="{FF2B5EF4-FFF2-40B4-BE49-F238E27FC236}">
                <a16:creationId xmlns:a16="http://schemas.microsoft.com/office/drawing/2014/main" id="{D25EF21D-C9F5-4A7C-A5E8-936133D1A0D1}"/>
              </a:ext>
            </a:extLst>
          </p:cNvPr>
          <p:cNvSpPr txBox="1"/>
          <p:nvPr/>
        </p:nvSpPr>
        <p:spPr>
          <a:xfrm>
            <a:off x="3714750" y="4681335"/>
            <a:ext cx="2721931" cy="369332"/>
          </a:xfrm>
          <a:prstGeom prst="rect">
            <a:avLst/>
          </a:prstGeom>
          <a:noFill/>
        </p:spPr>
        <p:txBody>
          <a:bodyPr wrap="square" rtlCol="0">
            <a:spAutoFit/>
          </a:bodyPr>
          <a:lstStyle/>
          <a:p>
            <a:pPr algn="ctr"/>
            <a:r>
              <a:rPr lang="en-AU" dirty="0">
                <a:solidFill>
                  <a:srgbClr val="FF3300"/>
                </a:solidFill>
              </a:rPr>
              <a:t>Crashes</a:t>
            </a:r>
          </a:p>
        </p:txBody>
      </p:sp>
      <p:cxnSp>
        <p:nvCxnSpPr>
          <p:cNvPr id="26" name="Straight Arrow Connector 25">
            <a:extLst>
              <a:ext uri="{FF2B5EF4-FFF2-40B4-BE49-F238E27FC236}">
                <a16:creationId xmlns:a16="http://schemas.microsoft.com/office/drawing/2014/main" id="{B2895C6C-BD89-4D03-815A-78A0D3F3057E}"/>
              </a:ext>
            </a:extLst>
          </p:cNvPr>
          <p:cNvCxnSpPr>
            <a:cxnSpLocks/>
          </p:cNvCxnSpPr>
          <p:nvPr/>
        </p:nvCxnSpPr>
        <p:spPr>
          <a:xfrm>
            <a:off x="1285875" y="3733800"/>
            <a:ext cx="3392451" cy="0"/>
          </a:xfrm>
          <a:prstGeom prst="straightConnector1">
            <a:avLst/>
          </a:prstGeom>
          <a:ln w="25400">
            <a:solidFill>
              <a:srgbClr val="01A0DF"/>
            </a:solidFill>
            <a:prstDash val="sysDash"/>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23792B-6B54-4615-B8CA-13E0A6A91914}"/>
              </a:ext>
            </a:extLst>
          </p:cNvPr>
          <p:cNvCxnSpPr>
            <a:cxnSpLocks/>
          </p:cNvCxnSpPr>
          <p:nvPr/>
        </p:nvCxnSpPr>
        <p:spPr>
          <a:xfrm flipH="1" flipV="1">
            <a:off x="4678326" y="2739781"/>
            <a:ext cx="0" cy="1013069"/>
          </a:xfrm>
          <a:prstGeom prst="straightConnector1">
            <a:avLst/>
          </a:prstGeom>
          <a:ln w="25400">
            <a:solidFill>
              <a:srgbClr val="01A0DF"/>
            </a:solidFill>
            <a:prstDash val="sysDash"/>
            <a:headEnd w="med" len="med"/>
            <a:tailEnd type="stealth"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D136686-C50E-4290-A04B-F3970E6E3942}"/>
              </a:ext>
            </a:extLst>
          </p:cNvPr>
          <p:cNvSpPr txBox="1"/>
          <p:nvPr/>
        </p:nvSpPr>
        <p:spPr>
          <a:xfrm>
            <a:off x="5891546" y="2146548"/>
            <a:ext cx="2721931" cy="369332"/>
          </a:xfrm>
          <a:prstGeom prst="rect">
            <a:avLst/>
          </a:prstGeom>
          <a:noFill/>
        </p:spPr>
        <p:txBody>
          <a:bodyPr wrap="square" rtlCol="0">
            <a:spAutoFit/>
          </a:bodyPr>
          <a:lstStyle/>
          <a:p>
            <a:pPr algn="ctr"/>
            <a:r>
              <a:rPr lang="en-AU" dirty="0">
                <a:solidFill>
                  <a:srgbClr val="01A0DF"/>
                </a:solidFill>
              </a:rPr>
              <a:t>Net economic benefit</a:t>
            </a:r>
          </a:p>
        </p:txBody>
      </p:sp>
      <p:cxnSp>
        <p:nvCxnSpPr>
          <p:cNvPr id="8" name="Straight Connector 7">
            <a:extLst>
              <a:ext uri="{FF2B5EF4-FFF2-40B4-BE49-F238E27FC236}">
                <a16:creationId xmlns:a16="http://schemas.microsoft.com/office/drawing/2014/main" id="{13DECB33-40E2-4BF2-955C-679DDF09FCE1}"/>
              </a:ext>
            </a:extLst>
          </p:cNvPr>
          <p:cNvCxnSpPr>
            <a:cxnSpLocks/>
          </p:cNvCxnSpPr>
          <p:nvPr/>
        </p:nvCxnSpPr>
        <p:spPr>
          <a:xfrm>
            <a:off x="1285875" y="3752850"/>
            <a:ext cx="7219950" cy="1476375"/>
          </a:xfrm>
          <a:prstGeom prst="line">
            <a:avLst/>
          </a:prstGeom>
          <a:ln w="25400">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0B3A34FA-3F51-4383-8B46-BADA4662C27A}"/>
              </a:ext>
            </a:extLst>
          </p:cNvPr>
          <p:cNvSpPr/>
          <p:nvPr/>
        </p:nvSpPr>
        <p:spPr>
          <a:xfrm>
            <a:off x="1307805" y="2683356"/>
            <a:ext cx="7155711" cy="1038039"/>
          </a:xfrm>
          <a:custGeom>
            <a:avLst/>
            <a:gdLst>
              <a:gd name="connsiteX0" fmla="*/ 0 w 7155711"/>
              <a:gd name="connsiteY0" fmla="*/ 994341 h 994341"/>
              <a:gd name="connsiteX1" fmla="*/ 680483 w 7155711"/>
              <a:gd name="connsiteY1" fmla="*/ 590304 h 994341"/>
              <a:gd name="connsiteX2" fmla="*/ 1722474 w 7155711"/>
              <a:gd name="connsiteY2" fmla="*/ 196899 h 994341"/>
              <a:gd name="connsiteX3" fmla="*/ 3168502 w 7155711"/>
              <a:gd name="connsiteY3" fmla="*/ 5513 h 994341"/>
              <a:gd name="connsiteX4" fmla="*/ 4497572 w 7155711"/>
              <a:gd name="connsiteY4" fmla="*/ 69309 h 994341"/>
              <a:gd name="connsiteX5" fmla="*/ 5635255 w 7155711"/>
              <a:gd name="connsiteY5" fmla="*/ 250062 h 994341"/>
              <a:gd name="connsiteX6" fmla="*/ 7155711 w 7155711"/>
              <a:gd name="connsiteY6" fmla="*/ 515876 h 994341"/>
              <a:gd name="connsiteX0" fmla="*/ 0 w 7155711"/>
              <a:gd name="connsiteY0" fmla="*/ 994341 h 994341"/>
              <a:gd name="connsiteX1" fmla="*/ 680483 w 7155711"/>
              <a:gd name="connsiteY1" fmla="*/ 590304 h 994341"/>
              <a:gd name="connsiteX2" fmla="*/ 1722474 w 7155711"/>
              <a:gd name="connsiteY2" fmla="*/ 196899 h 994341"/>
              <a:gd name="connsiteX3" fmla="*/ 3168502 w 7155711"/>
              <a:gd name="connsiteY3" fmla="*/ 5513 h 994341"/>
              <a:gd name="connsiteX4" fmla="*/ 4497572 w 7155711"/>
              <a:gd name="connsiteY4" fmla="*/ 69309 h 994341"/>
              <a:gd name="connsiteX5" fmla="*/ 5635255 w 7155711"/>
              <a:gd name="connsiteY5" fmla="*/ 250062 h 994341"/>
              <a:gd name="connsiteX6" fmla="*/ 7155711 w 7155711"/>
              <a:gd name="connsiteY6" fmla="*/ 558406 h 994341"/>
              <a:gd name="connsiteX0" fmla="*/ 0 w 7155711"/>
              <a:gd name="connsiteY0" fmla="*/ 993948 h 993948"/>
              <a:gd name="connsiteX1" fmla="*/ 680483 w 7155711"/>
              <a:gd name="connsiteY1" fmla="*/ 589911 h 993948"/>
              <a:gd name="connsiteX2" fmla="*/ 1722474 w 7155711"/>
              <a:gd name="connsiteY2" fmla="*/ 196506 h 993948"/>
              <a:gd name="connsiteX3" fmla="*/ 3168502 w 7155711"/>
              <a:gd name="connsiteY3" fmla="*/ 5120 h 993948"/>
              <a:gd name="connsiteX4" fmla="*/ 4497572 w 7155711"/>
              <a:gd name="connsiteY4" fmla="*/ 68916 h 993948"/>
              <a:gd name="connsiteX5" fmla="*/ 5613990 w 7155711"/>
              <a:gd name="connsiteY5" fmla="*/ 217772 h 993948"/>
              <a:gd name="connsiteX6" fmla="*/ 7155711 w 7155711"/>
              <a:gd name="connsiteY6" fmla="*/ 558013 h 993948"/>
              <a:gd name="connsiteX0" fmla="*/ 0 w 7155711"/>
              <a:gd name="connsiteY0" fmla="*/ 1000359 h 1000359"/>
              <a:gd name="connsiteX1" fmla="*/ 680483 w 7155711"/>
              <a:gd name="connsiteY1" fmla="*/ 596322 h 1000359"/>
              <a:gd name="connsiteX2" fmla="*/ 1722474 w 7155711"/>
              <a:gd name="connsiteY2" fmla="*/ 202917 h 1000359"/>
              <a:gd name="connsiteX3" fmla="*/ 3168502 w 7155711"/>
              <a:gd name="connsiteY3" fmla="*/ 11531 h 1000359"/>
              <a:gd name="connsiteX4" fmla="*/ 4497572 w 7155711"/>
              <a:gd name="connsiteY4" fmla="*/ 43429 h 1000359"/>
              <a:gd name="connsiteX5" fmla="*/ 5613990 w 7155711"/>
              <a:gd name="connsiteY5" fmla="*/ 224183 h 1000359"/>
              <a:gd name="connsiteX6" fmla="*/ 7155711 w 7155711"/>
              <a:gd name="connsiteY6" fmla="*/ 564424 h 1000359"/>
              <a:gd name="connsiteX0" fmla="*/ 0 w 7155711"/>
              <a:gd name="connsiteY0" fmla="*/ 1038039 h 1038039"/>
              <a:gd name="connsiteX1" fmla="*/ 680483 w 7155711"/>
              <a:gd name="connsiteY1" fmla="*/ 634002 h 1038039"/>
              <a:gd name="connsiteX2" fmla="*/ 1722474 w 7155711"/>
              <a:gd name="connsiteY2" fmla="*/ 240597 h 1038039"/>
              <a:gd name="connsiteX3" fmla="*/ 3168502 w 7155711"/>
              <a:gd name="connsiteY3" fmla="*/ 6681 h 1038039"/>
              <a:gd name="connsiteX4" fmla="*/ 4497572 w 7155711"/>
              <a:gd name="connsiteY4" fmla="*/ 81109 h 1038039"/>
              <a:gd name="connsiteX5" fmla="*/ 5613990 w 7155711"/>
              <a:gd name="connsiteY5" fmla="*/ 261863 h 1038039"/>
              <a:gd name="connsiteX6" fmla="*/ 7155711 w 7155711"/>
              <a:gd name="connsiteY6" fmla="*/ 602104 h 103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5711" h="1038039">
                <a:moveTo>
                  <a:pt x="0" y="1038039"/>
                </a:moveTo>
                <a:cubicBezTo>
                  <a:pt x="196702" y="902474"/>
                  <a:pt x="393404" y="766909"/>
                  <a:pt x="680483" y="634002"/>
                </a:cubicBezTo>
                <a:cubicBezTo>
                  <a:pt x="967562" y="501095"/>
                  <a:pt x="1307804" y="345150"/>
                  <a:pt x="1722474" y="240597"/>
                </a:cubicBezTo>
                <a:cubicBezTo>
                  <a:pt x="2137144" y="136044"/>
                  <a:pt x="2705986" y="33262"/>
                  <a:pt x="3168502" y="6681"/>
                </a:cubicBezTo>
                <a:cubicBezTo>
                  <a:pt x="3631018" y="-19900"/>
                  <a:pt x="4089991" y="38579"/>
                  <a:pt x="4497572" y="81109"/>
                </a:cubicBezTo>
                <a:cubicBezTo>
                  <a:pt x="4905153" y="123639"/>
                  <a:pt x="5170967" y="175031"/>
                  <a:pt x="5613990" y="261863"/>
                </a:cubicBezTo>
                <a:cubicBezTo>
                  <a:pt x="6057013" y="348695"/>
                  <a:pt x="6648892" y="499323"/>
                  <a:pt x="7155711" y="602104"/>
                </a:cubicBezTo>
              </a:path>
            </a:pathLst>
          </a:cu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row: Chevron 16">
            <a:extLst>
              <a:ext uri="{FF2B5EF4-FFF2-40B4-BE49-F238E27FC236}">
                <a16:creationId xmlns:a16="http://schemas.microsoft.com/office/drawing/2014/main" id="{7F191B96-4251-4502-8A63-A9893630E4E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1_SLIDE_08_PARA_B">
            <a:hlinkClick r:id="" action="ppaction://media"/>
            <a:extLst>
              <a:ext uri="{FF2B5EF4-FFF2-40B4-BE49-F238E27FC236}">
                <a16:creationId xmlns:a16="http://schemas.microsoft.com/office/drawing/2014/main" id="{EACA91D5-5FEE-419B-AE65-6997DF0239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07475" y="960420"/>
            <a:ext cx="609600" cy="609600"/>
          </a:xfrm>
          <a:prstGeom prst="rect">
            <a:avLst/>
          </a:prstGeom>
        </p:spPr>
      </p:pic>
      <p:pic>
        <p:nvPicPr>
          <p:cNvPr id="6" name="TAC_MOD4_SNIP1_SLIDE_08_PARA_C">
            <a:hlinkClick r:id="" action="ppaction://media"/>
            <a:extLst>
              <a:ext uri="{FF2B5EF4-FFF2-40B4-BE49-F238E27FC236}">
                <a16:creationId xmlns:a16="http://schemas.microsoft.com/office/drawing/2014/main" id="{98898284-9452-439D-895F-CF3208B2223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07475" y="1764909"/>
            <a:ext cx="609600" cy="609600"/>
          </a:xfrm>
          <a:prstGeom prst="rect">
            <a:avLst/>
          </a:prstGeom>
        </p:spPr>
      </p:pic>
      <p:pic>
        <p:nvPicPr>
          <p:cNvPr id="7" name="TAC_MOD4_SNIP1_SLIDE_08_PARA_D">
            <a:hlinkClick r:id="" action="ppaction://media"/>
            <a:extLst>
              <a:ext uri="{FF2B5EF4-FFF2-40B4-BE49-F238E27FC236}">
                <a16:creationId xmlns:a16="http://schemas.microsoft.com/office/drawing/2014/main" id="{4B4CA6DD-B2EB-447A-86CC-1BEB3C834E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07475" y="2569398"/>
            <a:ext cx="609600" cy="609600"/>
          </a:xfrm>
          <a:prstGeom prst="rect">
            <a:avLst/>
          </a:prstGeom>
        </p:spPr>
      </p:pic>
      <p:pic>
        <p:nvPicPr>
          <p:cNvPr id="11" name="TAC_MOD4_SNIP1_SLIDE_08_PARA_A">
            <a:hlinkClick r:id="" action="ppaction://media"/>
            <a:extLst>
              <a:ext uri="{FF2B5EF4-FFF2-40B4-BE49-F238E27FC236}">
                <a16:creationId xmlns:a16="http://schemas.microsoft.com/office/drawing/2014/main" id="{DFFB748A-E7FF-4677-9300-66460E0D21EE}"/>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07475" y="155931"/>
            <a:ext cx="609600" cy="609600"/>
          </a:xfrm>
          <a:prstGeom prst="rect">
            <a:avLst/>
          </a:prstGeom>
        </p:spPr>
      </p:pic>
    </p:spTree>
    <p:extLst>
      <p:ext uri="{BB962C8B-B14F-4D97-AF65-F5344CB8AC3E}">
        <p14:creationId xmlns:p14="http://schemas.microsoft.com/office/powerpoint/2010/main" val="30314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000"/>
                                        <p:tgtEl>
                                          <p:spTgt spid="10"/>
                                        </p:tgtEl>
                                      </p:cBhvr>
                                    </p:animEffect>
                                  </p:childTnLst>
                                </p:cTn>
                              </p:par>
                              <p:par>
                                <p:cTn id="14" presetID="22" presetClass="entr" presetSubtype="8" fill="hold" grpId="0" nodeType="withEffect">
                                  <p:stCondLst>
                                    <p:cond delay="175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 presetClass="mediacall" presetSubtype="0" fill="hold" nodeType="withEffect">
                                  <p:stCondLst>
                                    <p:cond delay="1000"/>
                                  </p:stCondLst>
                                  <p:childTnLst>
                                    <p:cmd type="call" cmd="playFrom(0.0)">
                                      <p:cBhvr>
                                        <p:cTn id="18" dur="42854" fill="hold"/>
                                        <p:tgtEl>
                                          <p:spTgt spid="11"/>
                                        </p:tgtEl>
                                      </p:cBhvr>
                                    </p:cmd>
                                  </p:childTnLst>
                                </p:cTn>
                              </p:par>
                            </p:childTnLst>
                          </p:cTn>
                        </p:par>
                        <p:par>
                          <p:cTn id="19" fill="hold">
                            <p:stCondLst>
                              <p:cond delay="43854"/>
                            </p:stCondLst>
                            <p:childTnLst>
                              <p:par>
                                <p:cTn id="20" presetID="3" presetClass="mediacall" presetSubtype="0" fill="hold" nodeType="afterEffect">
                                  <p:stCondLst>
                                    <p:cond delay="0"/>
                                  </p:stCondLst>
                                  <p:childTnLst>
                                    <p:cmd type="call" cmd="stop">
                                      <p:cBhvr>
                                        <p:cTn id="21" dur="1" fill="hold"/>
                                        <p:tgtEl>
                                          <p:spTgt spid="11"/>
                                        </p:tgtEl>
                                      </p:cBhvr>
                                    </p:cmd>
                                  </p:childTnLst>
                                </p:cTn>
                              </p:par>
                              <p:par>
                                <p:cTn id="22" presetID="10" presetClass="entr" presetSubtype="0" fill="hold" grpId="7"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xit" presetSubtype="0" fill="hold" grpId="8"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 presetClass="mediacall" presetSubtype="0" fill="hold" nodeType="withEffect">
                                  <p:stCondLst>
                                    <p:cond delay="1000"/>
                                  </p:stCondLst>
                                  <p:childTnLst>
                                    <p:cmd type="call" cmd="playFrom(0.0)">
                                      <p:cBhvr>
                                        <p:cTn id="37" dur="34690" fill="hold"/>
                                        <p:tgtEl>
                                          <p:spTgt spid="2"/>
                                        </p:tgtEl>
                                      </p:cBhvr>
                                    </p:cmd>
                                  </p:childTnLst>
                                </p:cTn>
                              </p:par>
                            </p:childTnLst>
                          </p:cTn>
                        </p:par>
                        <p:par>
                          <p:cTn id="38" fill="hold">
                            <p:stCondLst>
                              <p:cond delay="35690"/>
                            </p:stCondLst>
                            <p:childTnLst>
                              <p:par>
                                <p:cTn id="39" presetID="3" presetClass="mediacall" presetSubtype="0" fill="hold" nodeType="afterEffect">
                                  <p:stCondLst>
                                    <p:cond delay="500"/>
                                  </p:stCondLst>
                                  <p:childTnLst>
                                    <p:cmd type="call" cmd="stop">
                                      <p:cBhvr>
                                        <p:cTn id="40" dur="1" fill="hold"/>
                                        <p:tgtEl>
                                          <p:spTgt spid="2"/>
                                        </p:tgtEl>
                                      </p:cBhvr>
                                    </p:cmd>
                                  </p:childTnLst>
                                </p:cTn>
                              </p:par>
                              <p:par>
                                <p:cTn id="41" presetID="10" presetClass="entr" presetSubtype="0" fill="hold" grpId="2" nodeType="withEffect">
                                  <p:stCondLst>
                                    <p:cond delay="5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xit" presetSubtype="0" fill="hold" grpId="3"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 presetClass="mediacall" presetSubtype="0" fill="hold" nodeType="withEffect">
                                  <p:stCondLst>
                                    <p:cond delay="1000"/>
                                  </p:stCondLst>
                                  <p:childTnLst>
                                    <p:cmd type="call" cmd="playFrom(0.0)">
                                      <p:cBhvr>
                                        <p:cTn id="56" dur="49558" fill="hold"/>
                                        <p:tgtEl>
                                          <p:spTgt spid="6"/>
                                        </p:tgtEl>
                                      </p:cBhvr>
                                    </p:cmd>
                                  </p:childTnLst>
                                </p:cTn>
                              </p:par>
                            </p:childTnLst>
                          </p:cTn>
                        </p:par>
                        <p:par>
                          <p:cTn id="57" fill="hold">
                            <p:stCondLst>
                              <p:cond delay="50558"/>
                            </p:stCondLst>
                            <p:childTnLst>
                              <p:par>
                                <p:cTn id="58" presetID="3" presetClass="mediacall" presetSubtype="0" fill="hold" nodeType="afterEffect">
                                  <p:stCondLst>
                                    <p:cond delay="500"/>
                                  </p:stCondLst>
                                  <p:childTnLst>
                                    <p:cmd type="call" cmd="stop">
                                      <p:cBhvr>
                                        <p:cTn id="59" dur="1" fill="hold"/>
                                        <p:tgtEl>
                                          <p:spTgt spid="6"/>
                                        </p:tgtEl>
                                      </p:cBhvr>
                                    </p:cmd>
                                  </p:childTnLst>
                                </p:cTn>
                              </p:par>
                              <p:par>
                                <p:cTn id="60" presetID="10" presetClass="entr" presetSubtype="0" fill="hold" grpId="4" nodeType="withEffect">
                                  <p:stCondLst>
                                    <p:cond delay="5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1000"/>
                                        <p:tgtEl>
                                          <p:spTgt spid="26"/>
                                        </p:tgtEl>
                                      </p:cBhvr>
                                    </p:animEffect>
                                  </p:childTnLst>
                                </p:cTn>
                              </p:par>
                              <p:par>
                                <p:cTn id="68" presetID="10" presetClass="exit" presetSubtype="0" fill="hold" grpId="5"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22" presetClass="entr" presetSubtype="4" fill="hold" nodeType="withEffect">
                                  <p:stCondLst>
                                    <p:cond delay="1000"/>
                                  </p:stCondLst>
                                  <p:childTnLst>
                                    <p:set>
                                      <p:cBhvr>
                                        <p:cTn id="72" dur="1" fill="hold">
                                          <p:stCondLst>
                                            <p:cond delay="0"/>
                                          </p:stCondLst>
                                        </p:cTn>
                                        <p:tgtEl>
                                          <p:spTgt spid="27"/>
                                        </p:tgtEl>
                                        <p:attrNameLst>
                                          <p:attrName>style.visibility</p:attrName>
                                        </p:attrNameLst>
                                      </p:cBhvr>
                                      <p:to>
                                        <p:strVal val="visible"/>
                                      </p:to>
                                    </p:set>
                                    <p:animEffect transition="in" filter="wipe(down)">
                                      <p:cBhvr>
                                        <p:cTn id="73" dur="500"/>
                                        <p:tgtEl>
                                          <p:spTgt spid="27"/>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par>
                                <p:cTn id="77" presetID="10" presetClass="entr" presetSubtype="0" fill="hold" grpId="1" nodeType="withEffect">
                                  <p:stCondLst>
                                    <p:cond delay="150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 presetClass="mediacall" presetSubtype="0" fill="hold" nodeType="withEffect">
                                  <p:stCondLst>
                                    <p:cond delay="1000"/>
                                  </p:stCondLst>
                                  <p:childTnLst>
                                    <p:cmd type="call" cmd="playFrom(0.0)">
                                      <p:cBhvr>
                                        <p:cTn id="81" dur="36855" fill="hold"/>
                                        <p:tgtEl>
                                          <p:spTgt spid="7"/>
                                        </p:tgtEl>
                                      </p:cBhvr>
                                    </p:cmd>
                                  </p:childTnLst>
                                </p:cTn>
                              </p:par>
                            </p:childTnLst>
                          </p:cTn>
                        </p:par>
                        <p:par>
                          <p:cTn id="82" fill="hold">
                            <p:stCondLst>
                              <p:cond delay="37855"/>
                            </p:stCondLst>
                            <p:childTnLst>
                              <p:par>
                                <p:cTn id="83" presetID="3" presetClass="mediacall" presetSubtype="0" fill="hold" nodeType="afterEffect">
                                  <p:stCondLst>
                                    <p:cond delay="500"/>
                                  </p:stCondLst>
                                  <p:childTnLst>
                                    <p:cmd type="call" cmd="stop">
                                      <p:cBhvr>
                                        <p:cTn id="84" dur="1" fill="hold"/>
                                        <p:tgtEl>
                                          <p:spTgt spid="7"/>
                                        </p:tgtEl>
                                      </p:cBhvr>
                                    </p:cmd>
                                  </p:childTnLst>
                                </p:cTn>
                              </p:par>
                              <p:par>
                                <p:cTn id="85" presetID="10" presetClass="entr" presetSubtype="0" fill="hold" grpId="6" nodeType="withEffect">
                                  <p:stCondLst>
                                    <p:cond delay="50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2"/>
                </p:tgtEl>
              </p:cMediaNode>
            </p:audio>
            <p:audio>
              <p:cMediaNode vol="80000">
                <p:cTn id="89" fill="hold" display="0">
                  <p:stCondLst>
                    <p:cond delay="indefinite"/>
                  </p:stCondLst>
                  <p:endCondLst>
                    <p:cond evt="onStopAudio" delay="0">
                      <p:tgtEl>
                        <p:sldTgt/>
                      </p:tgtEl>
                    </p:cond>
                  </p:endCondLst>
                </p:cTn>
                <p:tgtEl>
                  <p:spTgt spid="6"/>
                </p:tgtEl>
              </p:cMediaNode>
            </p:audio>
            <p:audio>
              <p:cMediaNode vol="80000">
                <p:cTn id="90" fill="hold" display="0">
                  <p:stCondLst>
                    <p:cond delay="indefinite"/>
                  </p:stCondLst>
                  <p:endCondLst>
                    <p:cond evt="onStopAudio" delay="0">
                      <p:tgtEl>
                        <p:sldTgt/>
                      </p:tgtEl>
                    </p:cond>
                  </p:endCondLst>
                </p:cTn>
                <p:tgtEl>
                  <p:spTgt spid="7"/>
                </p:tgtEl>
              </p:cMediaNode>
            </p:audio>
            <p:audio>
              <p:cMediaNode vol="80000">
                <p:cTn id="91" fill="hold" display="0">
                  <p:stCondLst>
                    <p:cond delay="indefinite"/>
                  </p:stCondLst>
                  <p:endCondLst>
                    <p:cond evt="onStopAudio" delay="0">
                      <p:tgtEl>
                        <p:sldTgt/>
                      </p:tgtEl>
                    </p:cond>
                  </p:endCondLst>
                </p:cTn>
                <p:tgtEl>
                  <p:spTgt spid="11"/>
                </p:tgtEl>
              </p:cMediaNode>
            </p:audio>
          </p:childTnLst>
        </p:cTn>
      </p:par>
    </p:tnLst>
    <p:bldLst>
      <p:bldP spid="13" grpId="0"/>
      <p:bldP spid="19" grpId="0"/>
      <p:bldP spid="20" grpId="0" animBg="1"/>
      <p:bldP spid="22" grpId="0"/>
      <p:bldP spid="23" grpId="0"/>
      <p:bldP spid="30" grpId="1"/>
      <p:bldP spid="12" grpId="0" animBg="1"/>
      <p:bldP spid="17" grpId="2" animBg="1"/>
      <p:bldP spid="17" grpId="3" animBg="1"/>
      <p:bldP spid="17" grpId="4" animBg="1"/>
      <p:bldP spid="17" grpId="5" animBg="1"/>
      <p:bldP spid="17" grpId="6" animBg="1"/>
      <p:bldP spid="17" grpId="7" animBg="1"/>
      <p:bldP spid="17" grpId="8"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DDE15-D50C-455F-9CAF-BA76096893EC}"/>
              </a:ext>
            </a:extLst>
          </p:cNvPr>
          <p:cNvSpPr>
            <a:spLocks noGrp="1"/>
          </p:cNvSpPr>
          <p:nvPr>
            <p:ph type="title"/>
          </p:nvPr>
        </p:nvSpPr>
        <p:spPr/>
        <p:txBody>
          <a:bodyPr/>
          <a:lstStyle/>
          <a:p>
            <a:r>
              <a:rPr lang="en-AU" dirty="0"/>
              <a:t>Economics of safety</a:t>
            </a:r>
          </a:p>
        </p:txBody>
      </p:sp>
      <p:sp>
        <p:nvSpPr>
          <p:cNvPr id="4" name="Footer Placeholder 3">
            <a:extLst>
              <a:ext uri="{FF2B5EF4-FFF2-40B4-BE49-F238E27FC236}">
                <a16:creationId xmlns:a16="http://schemas.microsoft.com/office/drawing/2014/main" id="{60DCE3CF-A0AF-4098-AD5F-57AE506E5441}"/>
              </a:ext>
            </a:extLst>
          </p:cNvPr>
          <p:cNvSpPr>
            <a:spLocks noGrp="1"/>
          </p:cNvSpPr>
          <p:nvPr>
            <p:ph type="ftr" sz="quarter" idx="10"/>
          </p:nvPr>
        </p:nvSpPr>
        <p:spPr/>
        <p:txBody>
          <a:bodyPr/>
          <a:lstStyle/>
          <a:p>
            <a:r>
              <a:rPr lang="en-US" dirty="0"/>
              <a:t>Module 4, Snippet 1</a:t>
            </a:r>
          </a:p>
        </p:txBody>
      </p:sp>
      <p:sp>
        <p:nvSpPr>
          <p:cNvPr id="3" name="Slide Number Placeholder 2">
            <a:extLst>
              <a:ext uri="{FF2B5EF4-FFF2-40B4-BE49-F238E27FC236}">
                <a16:creationId xmlns:a16="http://schemas.microsoft.com/office/drawing/2014/main" id="{2EE04B7C-1F1C-499D-BE8B-0D3C6BE81A4B}"/>
              </a:ext>
            </a:extLst>
          </p:cNvPr>
          <p:cNvSpPr>
            <a:spLocks noGrp="1"/>
          </p:cNvSpPr>
          <p:nvPr>
            <p:ph type="sldNum" sz="quarter" idx="11"/>
          </p:nvPr>
        </p:nvSpPr>
        <p:spPr/>
        <p:txBody>
          <a:bodyPr/>
          <a:lstStyle/>
          <a:p>
            <a:fld id="{A9D36E53-D99A-0F41-B3E8-EF235B9A2E23}" type="slidenum">
              <a:rPr lang="en-US" smtClean="0"/>
              <a:pPr/>
              <a:t>9</a:t>
            </a:fld>
            <a:endParaRPr lang="en-US" dirty="0"/>
          </a:p>
        </p:txBody>
      </p:sp>
      <p:cxnSp>
        <p:nvCxnSpPr>
          <p:cNvPr id="9" name="Straight Connector 8">
            <a:extLst>
              <a:ext uri="{FF2B5EF4-FFF2-40B4-BE49-F238E27FC236}">
                <a16:creationId xmlns:a16="http://schemas.microsoft.com/office/drawing/2014/main" id="{3A4D0D67-7827-4CAE-9D25-C2E16B437B28}"/>
              </a:ext>
            </a:extLst>
          </p:cNvPr>
          <p:cNvCxnSpPr>
            <a:cxnSpLocks/>
          </p:cNvCxnSpPr>
          <p:nvPr/>
        </p:nvCxnSpPr>
        <p:spPr>
          <a:xfrm>
            <a:off x="1265274" y="1570020"/>
            <a:ext cx="0" cy="4330911"/>
          </a:xfrm>
          <a:prstGeom prst="line">
            <a:avLst/>
          </a:prstGeom>
          <a:ln w="25400">
            <a:solidFill>
              <a:schemeClr val="bg1">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8C9F4D-4580-4555-93DB-8FA6BFA0F207}"/>
              </a:ext>
            </a:extLst>
          </p:cNvPr>
          <p:cNvCxnSpPr>
            <a:cxnSpLocks/>
          </p:cNvCxnSpPr>
          <p:nvPr/>
        </p:nvCxnSpPr>
        <p:spPr>
          <a:xfrm flipH="1">
            <a:off x="1265274" y="3735475"/>
            <a:ext cx="7250076" cy="0"/>
          </a:xfrm>
          <a:prstGeom prst="line">
            <a:avLst/>
          </a:prstGeom>
          <a:ln w="25400">
            <a:solidFill>
              <a:schemeClr val="bg1">
                <a:lumMod val="75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6EAF8A9-8278-425B-B35E-6509F316AA3E}"/>
              </a:ext>
            </a:extLst>
          </p:cNvPr>
          <p:cNvSpPr txBox="1"/>
          <p:nvPr/>
        </p:nvSpPr>
        <p:spPr>
          <a:xfrm rot="16200000">
            <a:off x="-280357" y="3550809"/>
            <a:ext cx="2721931" cy="369332"/>
          </a:xfrm>
          <a:prstGeom prst="rect">
            <a:avLst/>
          </a:prstGeom>
          <a:noFill/>
        </p:spPr>
        <p:txBody>
          <a:bodyPr wrap="square" rtlCol="0">
            <a:spAutoFit/>
          </a:bodyPr>
          <a:lstStyle/>
          <a:p>
            <a:pPr algn="ctr"/>
            <a:r>
              <a:rPr lang="en-AU" dirty="0">
                <a:solidFill>
                  <a:schemeClr val="bg1">
                    <a:lumMod val="75000"/>
                  </a:schemeClr>
                </a:solidFill>
              </a:rPr>
              <a:t>Economic benefit</a:t>
            </a:r>
          </a:p>
        </p:txBody>
      </p:sp>
      <p:sp>
        <p:nvSpPr>
          <p:cNvPr id="19" name="TextBox 18">
            <a:extLst>
              <a:ext uri="{FF2B5EF4-FFF2-40B4-BE49-F238E27FC236}">
                <a16:creationId xmlns:a16="http://schemas.microsoft.com/office/drawing/2014/main" id="{422D6CDB-9B7B-4850-BD64-0A118EBC218B}"/>
              </a:ext>
            </a:extLst>
          </p:cNvPr>
          <p:cNvSpPr txBox="1"/>
          <p:nvPr/>
        </p:nvSpPr>
        <p:spPr>
          <a:xfrm>
            <a:off x="5823544" y="3751476"/>
            <a:ext cx="2721931" cy="369332"/>
          </a:xfrm>
          <a:prstGeom prst="rect">
            <a:avLst/>
          </a:prstGeom>
          <a:noFill/>
        </p:spPr>
        <p:txBody>
          <a:bodyPr wrap="square" rtlCol="0">
            <a:spAutoFit/>
          </a:bodyPr>
          <a:lstStyle/>
          <a:p>
            <a:pPr algn="ctr"/>
            <a:r>
              <a:rPr lang="en-AU" dirty="0">
                <a:solidFill>
                  <a:schemeClr val="bg1">
                    <a:lumMod val="75000"/>
                  </a:schemeClr>
                </a:solidFill>
              </a:rPr>
              <a:t>Mobility</a:t>
            </a:r>
          </a:p>
        </p:txBody>
      </p:sp>
      <p:sp>
        <p:nvSpPr>
          <p:cNvPr id="23" name="TextBox 22">
            <a:extLst>
              <a:ext uri="{FF2B5EF4-FFF2-40B4-BE49-F238E27FC236}">
                <a16:creationId xmlns:a16="http://schemas.microsoft.com/office/drawing/2014/main" id="{D25EF21D-C9F5-4A7C-A5E8-936133D1A0D1}"/>
              </a:ext>
            </a:extLst>
          </p:cNvPr>
          <p:cNvSpPr txBox="1"/>
          <p:nvPr/>
        </p:nvSpPr>
        <p:spPr>
          <a:xfrm>
            <a:off x="2902535" y="4786751"/>
            <a:ext cx="3551582" cy="646331"/>
          </a:xfrm>
          <a:prstGeom prst="rect">
            <a:avLst/>
          </a:prstGeom>
          <a:noFill/>
        </p:spPr>
        <p:txBody>
          <a:bodyPr wrap="square" rtlCol="0">
            <a:spAutoFit/>
          </a:bodyPr>
          <a:lstStyle/>
          <a:p>
            <a:pPr algn="ctr"/>
            <a:r>
              <a:rPr lang="en-AU" dirty="0">
                <a:solidFill>
                  <a:srgbClr val="FF3300"/>
                </a:solidFill>
              </a:rPr>
              <a:t>Level of risk with death and serious injury a possible consequence</a:t>
            </a:r>
          </a:p>
        </p:txBody>
      </p:sp>
      <p:sp>
        <p:nvSpPr>
          <p:cNvPr id="30" name="TextBox 29">
            <a:extLst>
              <a:ext uri="{FF2B5EF4-FFF2-40B4-BE49-F238E27FC236}">
                <a16:creationId xmlns:a16="http://schemas.microsoft.com/office/drawing/2014/main" id="{7D136686-C50E-4290-A04B-F3970E6E3942}"/>
              </a:ext>
            </a:extLst>
          </p:cNvPr>
          <p:cNvSpPr txBox="1"/>
          <p:nvPr/>
        </p:nvSpPr>
        <p:spPr>
          <a:xfrm>
            <a:off x="3142299" y="2129784"/>
            <a:ext cx="5061533" cy="369332"/>
          </a:xfrm>
          <a:prstGeom prst="rect">
            <a:avLst/>
          </a:prstGeom>
          <a:noFill/>
        </p:spPr>
        <p:txBody>
          <a:bodyPr wrap="square" rtlCol="0">
            <a:spAutoFit/>
          </a:bodyPr>
          <a:lstStyle/>
          <a:p>
            <a:pPr algn="ctr"/>
            <a:r>
              <a:rPr lang="en-AU" dirty="0">
                <a:solidFill>
                  <a:srgbClr val="01A0DF"/>
                </a:solidFill>
              </a:rPr>
              <a:t>Economic benefit maximised as a function of safety</a:t>
            </a:r>
          </a:p>
        </p:txBody>
      </p:sp>
      <p:cxnSp>
        <p:nvCxnSpPr>
          <p:cNvPr id="8" name="Straight Connector 7">
            <a:extLst>
              <a:ext uri="{FF2B5EF4-FFF2-40B4-BE49-F238E27FC236}">
                <a16:creationId xmlns:a16="http://schemas.microsoft.com/office/drawing/2014/main" id="{13DECB33-40E2-4BF2-955C-679DDF09FCE1}"/>
              </a:ext>
            </a:extLst>
          </p:cNvPr>
          <p:cNvCxnSpPr>
            <a:cxnSpLocks/>
          </p:cNvCxnSpPr>
          <p:nvPr/>
        </p:nvCxnSpPr>
        <p:spPr>
          <a:xfrm>
            <a:off x="1285875" y="3752850"/>
            <a:ext cx="7219950" cy="1476375"/>
          </a:xfrm>
          <a:prstGeom prst="line">
            <a:avLst/>
          </a:prstGeom>
          <a:ln w="25400">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0B3A34FA-3F51-4383-8B46-BADA4662C27A}"/>
              </a:ext>
            </a:extLst>
          </p:cNvPr>
          <p:cNvSpPr/>
          <p:nvPr/>
        </p:nvSpPr>
        <p:spPr>
          <a:xfrm>
            <a:off x="1307805" y="2683356"/>
            <a:ext cx="7155711" cy="1038039"/>
          </a:xfrm>
          <a:custGeom>
            <a:avLst/>
            <a:gdLst>
              <a:gd name="connsiteX0" fmla="*/ 0 w 7155711"/>
              <a:gd name="connsiteY0" fmla="*/ 994341 h 994341"/>
              <a:gd name="connsiteX1" fmla="*/ 680483 w 7155711"/>
              <a:gd name="connsiteY1" fmla="*/ 590304 h 994341"/>
              <a:gd name="connsiteX2" fmla="*/ 1722474 w 7155711"/>
              <a:gd name="connsiteY2" fmla="*/ 196899 h 994341"/>
              <a:gd name="connsiteX3" fmla="*/ 3168502 w 7155711"/>
              <a:gd name="connsiteY3" fmla="*/ 5513 h 994341"/>
              <a:gd name="connsiteX4" fmla="*/ 4497572 w 7155711"/>
              <a:gd name="connsiteY4" fmla="*/ 69309 h 994341"/>
              <a:gd name="connsiteX5" fmla="*/ 5635255 w 7155711"/>
              <a:gd name="connsiteY5" fmla="*/ 250062 h 994341"/>
              <a:gd name="connsiteX6" fmla="*/ 7155711 w 7155711"/>
              <a:gd name="connsiteY6" fmla="*/ 515876 h 994341"/>
              <a:gd name="connsiteX0" fmla="*/ 0 w 7155711"/>
              <a:gd name="connsiteY0" fmla="*/ 994341 h 994341"/>
              <a:gd name="connsiteX1" fmla="*/ 680483 w 7155711"/>
              <a:gd name="connsiteY1" fmla="*/ 590304 h 994341"/>
              <a:gd name="connsiteX2" fmla="*/ 1722474 w 7155711"/>
              <a:gd name="connsiteY2" fmla="*/ 196899 h 994341"/>
              <a:gd name="connsiteX3" fmla="*/ 3168502 w 7155711"/>
              <a:gd name="connsiteY3" fmla="*/ 5513 h 994341"/>
              <a:gd name="connsiteX4" fmla="*/ 4497572 w 7155711"/>
              <a:gd name="connsiteY4" fmla="*/ 69309 h 994341"/>
              <a:gd name="connsiteX5" fmla="*/ 5635255 w 7155711"/>
              <a:gd name="connsiteY5" fmla="*/ 250062 h 994341"/>
              <a:gd name="connsiteX6" fmla="*/ 7155711 w 7155711"/>
              <a:gd name="connsiteY6" fmla="*/ 558406 h 994341"/>
              <a:gd name="connsiteX0" fmla="*/ 0 w 7155711"/>
              <a:gd name="connsiteY0" fmla="*/ 993948 h 993948"/>
              <a:gd name="connsiteX1" fmla="*/ 680483 w 7155711"/>
              <a:gd name="connsiteY1" fmla="*/ 589911 h 993948"/>
              <a:gd name="connsiteX2" fmla="*/ 1722474 w 7155711"/>
              <a:gd name="connsiteY2" fmla="*/ 196506 h 993948"/>
              <a:gd name="connsiteX3" fmla="*/ 3168502 w 7155711"/>
              <a:gd name="connsiteY3" fmla="*/ 5120 h 993948"/>
              <a:gd name="connsiteX4" fmla="*/ 4497572 w 7155711"/>
              <a:gd name="connsiteY4" fmla="*/ 68916 h 993948"/>
              <a:gd name="connsiteX5" fmla="*/ 5613990 w 7155711"/>
              <a:gd name="connsiteY5" fmla="*/ 217772 h 993948"/>
              <a:gd name="connsiteX6" fmla="*/ 7155711 w 7155711"/>
              <a:gd name="connsiteY6" fmla="*/ 558013 h 993948"/>
              <a:gd name="connsiteX0" fmla="*/ 0 w 7155711"/>
              <a:gd name="connsiteY0" fmla="*/ 1000359 h 1000359"/>
              <a:gd name="connsiteX1" fmla="*/ 680483 w 7155711"/>
              <a:gd name="connsiteY1" fmla="*/ 596322 h 1000359"/>
              <a:gd name="connsiteX2" fmla="*/ 1722474 w 7155711"/>
              <a:gd name="connsiteY2" fmla="*/ 202917 h 1000359"/>
              <a:gd name="connsiteX3" fmla="*/ 3168502 w 7155711"/>
              <a:gd name="connsiteY3" fmla="*/ 11531 h 1000359"/>
              <a:gd name="connsiteX4" fmla="*/ 4497572 w 7155711"/>
              <a:gd name="connsiteY4" fmla="*/ 43429 h 1000359"/>
              <a:gd name="connsiteX5" fmla="*/ 5613990 w 7155711"/>
              <a:gd name="connsiteY5" fmla="*/ 224183 h 1000359"/>
              <a:gd name="connsiteX6" fmla="*/ 7155711 w 7155711"/>
              <a:gd name="connsiteY6" fmla="*/ 564424 h 1000359"/>
              <a:gd name="connsiteX0" fmla="*/ 0 w 7155711"/>
              <a:gd name="connsiteY0" fmla="*/ 1038039 h 1038039"/>
              <a:gd name="connsiteX1" fmla="*/ 680483 w 7155711"/>
              <a:gd name="connsiteY1" fmla="*/ 634002 h 1038039"/>
              <a:gd name="connsiteX2" fmla="*/ 1722474 w 7155711"/>
              <a:gd name="connsiteY2" fmla="*/ 240597 h 1038039"/>
              <a:gd name="connsiteX3" fmla="*/ 3168502 w 7155711"/>
              <a:gd name="connsiteY3" fmla="*/ 6681 h 1038039"/>
              <a:gd name="connsiteX4" fmla="*/ 4497572 w 7155711"/>
              <a:gd name="connsiteY4" fmla="*/ 81109 h 1038039"/>
              <a:gd name="connsiteX5" fmla="*/ 5613990 w 7155711"/>
              <a:gd name="connsiteY5" fmla="*/ 261863 h 1038039"/>
              <a:gd name="connsiteX6" fmla="*/ 7155711 w 7155711"/>
              <a:gd name="connsiteY6" fmla="*/ 602104 h 103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5711" h="1038039">
                <a:moveTo>
                  <a:pt x="0" y="1038039"/>
                </a:moveTo>
                <a:cubicBezTo>
                  <a:pt x="196702" y="902474"/>
                  <a:pt x="393404" y="766909"/>
                  <a:pt x="680483" y="634002"/>
                </a:cubicBezTo>
                <a:cubicBezTo>
                  <a:pt x="967562" y="501095"/>
                  <a:pt x="1307804" y="345150"/>
                  <a:pt x="1722474" y="240597"/>
                </a:cubicBezTo>
                <a:cubicBezTo>
                  <a:pt x="2137144" y="136044"/>
                  <a:pt x="2705986" y="33262"/>
                  <a:pt x="3168502" y="6681"/>
                </a:cubicBezTo>
                <a:cubicBezTo>
                  <a:pt x="3631018" y="-19900"/>
                  <a:pt x="4089991" y="38579"/>
                  <a:pt x="4497572" y="81109"/>
                </a:cubicBezTo>
                <a:cubicBezTo>
                  <a:pt x="4905153" y="123639"/>
                  <a:pt x="5170967" y="175031"/>
                  <a:pt x="5613990" y="261863"/>
                </a:cubicBezTo>
                <a:cubicBezTo>
                  <a:pt x="6057013" y="348695"/>
                  <a:pt x="6648892" y="499323"/>
                  <a:pt x="7155711" y="602104"/>
                </a:cubicBezTo>
              </a:path>
            </a:pathLst>
          </a:cu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6" name="Straight Arrow Connector 5">
            <a:extLst>
              <a:ext uri="{FF2B5EF4-FFF2-40B4-BE49-F238E27FC236}">
                <a16:creationId xmlns:a16="http://schemas.microsoft.com/office/drawing/2014/main" id="{BFE738BE-CC5F-41C6-B3F7-C16B8837481A}"/>
              </a:ext>
            </a:extLst>
          </p:cNvPr>
          <p:cNvCxnSpPr/>
          <p:nvPr/>
        </p:nvCxnSpPr>
        <p:spPr>
          <a:xfrm>
            <a:off x="4678326" y="3752850"/>
            <a:ext cx="0" cy="670294"/>
          </a:xfrm>
          <a:prstGeom prst="straightConnector1">
            <a:avLst/>
          </a:prstGeom>
          <a:ln w="38100">
            <a:solidFill>
              <a:srgbClr val="FF3300"/>
            </a:solidFill>
            <a:prstDash val="sysDash"/>
            <a:headEnd type="stealth"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A2B7AFC-EC96-478E-8BFB-EB955E1149B1}"/>
              </a:ext>
            </a:extLst>
          </p:cNvPr>
          <p:cNvCxnSpPr>
            <a:cxnSpLocks/>
          </p:cNvCxnSpPr>
          <p:nvPr/>
        </p:nvCxnSpPr>
        <p:spPr>
          <a:xfrm flipH="1">
            <a:off x="4667315" y="2197373"/>
            <a:ext cx="302006" cy="414788"/>
          </a:xfrm>
          <a:prstGeom prst="straightConnector1">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1D4E0D-A629-4020-980F-1E324B4617E0}"/>
              </a:ext>
            </a:extLst>
          </p:cNvPr>
          <p:cNvCxnSpPr>
            <a:cxnSpLocks/>
          </p:cNvCxnSpPr>
          <p:nvPr/>
        </p:nvCxnSpPr>
        <p:spPr>
          <a:xfrm>
            <a:off x="2884966" y="1584191"/>
            <a:ext cx="0" cy="4330911"/>
          </a:xfrm>
          <a:prstGeom prst="line">
            <a:avLst/>
          </a:prstGeom>
          <a:ln w="25400">
            <a:solidFill>
              <a:srgbClr val="FF3300"/>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EC884D-1E51-4039-B704-556ECD3F9C00}"/>
              </a:ext>
            </a:extLst>
          </p:cNvPr>
          <p:cNvSpPr txBox="1"/>
          <p:nvPr/>
        </p:nvSpPr>
        <p:spPr>
          <a:xfrm>
            <a:off x="2884966" y="5161422"/>
            <a:ext cx="3866703" cy="646331"/>
          </a:xfrm>
          <a:prstGeom prst="rect">
            <a:avLst/>
          </a:prstGeom>
          <a:noFill/>
        </p:spPr>
        <p:txBody>
          <a:bodyPr wrap="square" rtlCol="0">
            <a:spAutoFit/>
          </a:bodyPr>
          <a:lstStyle/>
          <a:p>
            <a:r>
              <a:rPr lang="en-AU" dirty="0">
                <a:solidFill>
                  <a:srgbClr val="FF3300"/>
                </a:solidFill>
              </a:rPr>
              <a:t>Level of risk where death and serious injury is not a possible outcome</a:t>
            </a:r>
          </a:p>
        </p:txBody>
      </p:sp>
      <p:sp>
        <p:nvSpPr>
          <p:cNvPr id="31" name="TextBox 30">
            <a:extLst>
              <a:ext uri="{FF2B5EF4-FFF2-40B4-BE49-F238E27FC236}">
                <a16:creationId xmlns:a16="http://schemas.microsoft.com/office/drawing/2014/main" id="{85B5BDFB-FFF4-45D3-AE96-36AF61A42E17}"/>
              </a:ext>
            </a:extLst>
          </p:cNvPr>
          <p:cNvSpPr txBox="1"/>
          <p:nvPr/>
        </p:nvSpPr>
        <p:spPr>
          <a:xfrm>
            <a:off x="4821441" y="1818207"/>
            <a:ext cx="3329104" cy="369332"/>
          </a:xfrm>
          <a:prstGeom prst="rect">
            <a:avLst/>
          </a:prstGeom>
          <a:noFill/>
        </p:spPr>
        <p:txBody>
          <a:bodyPr wrap="square" rtlCol="0">
            <a:spAutoFit/>
          </a:bodyPr>
          <a:lstStyle/>
          <a:p>
            <a:pPr algn="ctr"/>
            <a:r>
              <a:rPr lang="en-AU" dirty="0">
                <a:solidFill>
                  <a:srgbClr val="01A0DF"/>
                </a:solidFill>
              </a:rPr>
              <a:t>Economic benefit is maximised</a:t>
            </a:r>
          </a:p>
        </p:txBody>
      </p:sp>
      <p:cxnSp>
        <p:nvCxnSpPr>
          <p:cNvPr id="32" name="Straight Arrow Connector 31">
            <a:extLst>
              <a:ext uri="{FF2B5EF4-FFF2-40B4-BE49-F238E27FC236}">
                <a16:creationId xmlns:a16="http://schemas.microsoft.com/office/drawing/2014/main" id="{A0B6310A-CBE8-48E2-B4C9-E2F896F6F5FE}"/>
              </a:ext>
            </a:extLst>
          </p:cNvPr>
          <p:cNvCxnSpPr>
            <a:cxnSpLocks/>
          </p:cNvCxnSpPr>
          <p:nvPr/>
        </p:nvCxnSpPr>
        <p:spPr>
          <a:xfrm flipH="1">
            <a:off x="2921738" y="2492232"/>
            <a:ext cx="302006" cy="414788"/>
          </a:xfrm>
          <a:prstGeom prst="straightConnector1">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1859A23-B976-4B08-988F-A570BA602D3B}"/>
              </a:ext>
            </a:extLst>
          </p:cNvPr>
          <p:cNvSpPr txBox="1"/>
          <p:nvPr/>
        </p:nvSpPr>
        <p:spPr>
          <a:xfrm>
            <a:off x="3714750" y="4681335"/>
            <a:ext cx="2721931" cy="369332"/>
          </a:xfrm>
          <a:prstGeom prst="rect">
            <a:avLst/>
          </a:prstGeom>
          <a:noFill/>
        </p:spPr>
        <p:txBody>
          <a:bodyPr wrap="square" rtlCol="0">
            <a:spAutoFit/>
          </a:bodyPr>
          <a:lstStyle/>
          <a:p>
            <a:pPr algn="ctr"/>
            <a:r>
              <a:rPr lang="en-AU" dirty="0">
                <a:solidFill>
                  <a:srgbClr val="FF3300"/>
                </a:solidFill>
              </a:rPr>
              <a:t>Crashes</a:t>
            </a:r>
          </a:p>
        </p:txBody>
      </p:sp>
      <p:sp>
        <p:nvSpPr>
          <p:cNvPr id="34" name="TextBox 33">
            <a:extLst>
              <a:ext uri="{FF2B5EF4-FFF2-40B4-BE49-F238E27FC236}">
                <a16:creationId xmlns:a16="http://schemas.microsoft.com/office/drawing/2014/main" id="{70228B31-4D0E-4E64-82EC-58D7C1CEA935}"/>
              </a:ext>
            </a:extLst>
          </p:cNvPr>
          <p:cNvSpPr txBox="1"/>
          <p:nvPr/>
        </p:nvSpPr>
        <p:spPr>
          <a:xfrm>
            <a:off x="5891546" y="2146548"/>
            <a:ext cx="2721931" cy="369332"/>
          </a:xfrm>
          <a:prstGeom prst="rect">
            <a:avLst/>
          </a:prstGeom>
          <a:noFill/>
        </p:spPr>
        <p:txBody>
          <a:bodyPr wrap="square" rtlCol="0">
            <a:spAutoFit/>
          </a:bodyPr>
          <a:lstStyle/>
          <a:p>
            <a:pPr algn="ctr"/>
            <a:r>
              <a:rPr lang="en-AU" dirty="0">
                <a:solidFill>
                  <a:srgbClr val="01A0DF"/>
                </a:solidFill>
              </a:rPr>
              <a:t>Net economic benefit</a:t>
            </a:r>
          </a:p>
        </p:txBody>
      </p:sp>
      <p:sp>
        <p:nvSpPr>
          <p:cNvPr id="21" name="Arrow: Chevron 20">
            <a:extLst>
              <a:ext uri="{FF2B5EF4-FFF2-40B4-BE49-F238E27FC236}">
                <a16:creationId xmlns:a16="http://schemas.microsoft.com/office/drawing/2014/main" id="{06EE7302-881E-490C-8A84-4DE161D647E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1_SLIDE_09_PARA_A">
            <a:hlinkClick r:id="" action="ppaction://media"/>
            <a:extLst>
              <a:ext uri="{FF2B5EF4-FFF2-40B4-BE49-F238E27FC236}">
                <a16:creationId xmlns:a16="http://schemas.microsoft.com/office/drawing/2014/main" id="{4D827E21-7816-4F92-9514-46ED079CC0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31473" y="0"/>
            <a:ext cx="609600" cy="609600"/>
          </a:xfrm>
          <a:prstGeom prst="rect">
            <a:avLst/>
          </a:prstGeom>
        </p:spPr>
      </p:pic>
      <p:pic>
        <p:nvPicPr>
          <p:cNvPr id="7" name="TAC_MOD4_SNIP1_SLIDE_09_PARA_B">
            <a:hlinkClick r:id="" action="ppaction://media"/>
            <a:extLst>
              <a:ext uri="{FF2B5EF4-FFF2-40B4-BE49-F238E27FC236}">
                <a16:creationId xmlns:a16="http://schemas.microsoft.com/office/drawing/2014/main" id="{8A005162-1373-4069-84F0-8F345906C69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1473" y="773472"/>
            <a:ext cx="609600" cy="609600"/>
          </a:xfrm>
          <a:prstGeom prst="rect">
            <a:avLst/>
          </a:prstGeom>
        </p:spPr>
      </p:pic>
      <p:pic>
        <p:nvPicPr>
          <p:cNvPr id="11" name="TAC_MOD4_SNIP1_SLIDE_09_PARA_C">
            <a:hlinkClick r:id="" action="ppaction://media"/>
            <a:extLst>
              <a:ext uri="{FF2B5EF4-FFF2-40B4-BE49-F238E27FC236}">
                <a16:creationId xmlns:a16="http://schemas.microsoft.com/office/drawing/2014/main" id="{CE44A165-6F7C-4CE3-9F09-45F5FACF1FC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31473" y="1546944"/>
            <a:ext cx="609600" cy="609600"/>
          </a:xfrm>
          <a:prstGeom prst="rect">
            <a:avLst/>
          </a:prstGeom>
        </p:spPr>
      </p:pic>
    </p:spTree>
    <p:extLst>
      <p:ext uri="{BB962C8B-B14F-4D97-AF65-F5344CB8AC3E}">
        <p14:creationId xmlns:p14="http://schemas.microsoft.com/office/powerpoint/2010/main" val="280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493" fill="hold"/>
                                        <p:tgtEl>
                                          <p:spTgt spid="2"/>
                                        </p:tgtEl>
                                      </p:cBhvr>
                                    </p:cmd>
                                  </p:childTnLst>
                                </p:cTn>
                              </p:par>
                            </p:childTnLst>
                          </p:cTn>
                        </p:par>
                        <p:par>
                          <p:cTn id="7" fill="hold">
                            <p:stCondLst>
                              <p:cond delay="16493"/>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 presetClass="mediacall" presetSubtype="0" fill="hold" nodeType="withEffect">
                                  <p:stCondLst>
                                    <p:cond delay="1000"/>
                                  </p:stCondLst>
                                  <p:childTnLst>
                                    <p:cmd type="call" cmd="playFrom(0.0)">
                                      <p:cBhvr>
                                        <p:cTn id="37" dur="42724" fill="hold"/>
                                        <p:tgtEl>
                                          <p:spTgt spid="7"/>
                                        </p:tgtEl>
                                      </p:cBhvr>
                                    </p:cmd>
                                  </p:childTnLst>
                                </p:cTn>
                              </p:par>
                            </p:childTnLst>
                          </p:cTn>
                        </p:par>
                        <p:par>
                          <p:cTn id="38" fill="hold">
                            <p:stCondLst>
                              <p:cond delay="43724"/>
                            </p:stCondLst>
                            <p:childTnLst>
                              <p:par>
                                <p:cTn id="39" presetID="3" presetClass="mediacall" presetSubtype="0" fill="hold" nodeType="afterEffect">
                                  <p:stCondLst>
                                    <p:cond delay="500"/>
                                  </p:stCondLst>
                                  <p:childTnLst>
                                    <p:cmd type="call" cmd="stop">
                                      <p:cBhvr>
                                        <p:cTn id="40" dur="1" fill="hold"/>
                                        <p:tgtEl>
                                          <p:spTgt spid="7"/>
                                        </p:tgtEl>
                                      </p:cBhvr>
                                    </p:cmd>
                                  </p:childTnLst>
                                </p:cTn>
                              </p:par>
                              <p:par>
                                <p:cTn id="41" presetID="10" presetClass="entr" presetSubtype="0" fill="hold" grpId="2" nodeType="withEffect">
                                  <p:stCondLst>
                                    <p:cond delay="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xit" presetSubtype="0" fill="hold" grpId="3" nodeType="with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nodeType="withEffect">
                                  <p:stCondLst>
                                    <p:cond delay="5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nodeType="withEffect">
                                  <p:stCondLst>
                                    <p:cond delay="50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 presetClass="mediacall" presetSubtype="0" fill="hold" nodeType="withEffect">
                                  <p:stCondLst>
                                    <p:cond delay="1000"/>
                                  </p:stCondLst>
                                  <p:childTnLst>
                                    <p:cmd type="call" cmd="playFrom(0.0)">
                                      <p:cBhvr>
                                        <p:cTn id="74" dur="24779" fill="hold"/>
                                        <p:tgtEl>
                                          <p:spTgt spid="11"/>
                                        </p:tgtEl>
                                      </p:cBhvr>
                                    </p:cmd>
                                  </p:childTnLst>
                                </p:cTn>
                              </p:par>
                            </p:childTnLst>
                          </p:cTn>
                        </p:par>
                        <p:par>
                          <p:cTn id="75" fill="hold">
                            <p:stCondLst>
                              <p:cond delay="25779"/>
                            </p:stCondLst>
                            <p:childTnLst>
                              <p:par>
                                <p:cTn id="76" presetID="3" presetClass="mediacall" presetSubtype="0" fill="hold" nodeType="afterEffect">
                                  <p:stCondLst>
                                    <p:cond delay="500"/>
                                  </p:stCondLst>
                                  <p:childTnLst>
                                    <p:cmd type="call" cmd="stop">
                                      <p:cBhvr>
                                        <p:cTn id="77" dur="1" fill="hold"/>
                                        <p:tgtEl>
                                          <p:spTgt spid="11"/>
                                        </p:tgtEl>
                                      </p:cBhvr>
                                    </p:cmd>
                                  </p:childTnLst>
                                </p:cTn>
                              </p:par>
                              <p:par>
                                <p:cTn id="78" presetID="10" presetClass="entr" presetSubtype="0" fill="hold" grpId="4" nodeType="withEffect">
                                  <p:stCondLst>
                                    <p:cond delay="50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2"/>
                </p:tgtEl>
              </p:cMediaNode>
            </p:audio>
            <p:audio>
              <p:cMediaNode vol="80000">
                <p:cTn id="82" fill="hold" display="0">
                  <p:stCondLst>
                    <p:cond delay="indefinite"/>
                  </p:stCondLst>
                  <p:endCondLst>
                    <p:cond evt="onStopAudio" delay="0">
                      <p:tgtEl>
                        <p:sldTgt/>
                      </p:tgtEl>
                    </p:cond>
                  </p:endCondLst>
                </p:cTn>
                <p:tgtEl>
                  <p:spTgt spid="7"/>
                </p:tgtEl>
              </p:cMediaNode>
            </p:audio>
            <p:audio>
              <p:cMediaNode vol="80000">
                <p:cTn id="83" fill="hold" display="0">
                  <p:stCondLst>
                    <p:cond delay="indefinite"/>
                  </p:stCondLst>
                  <p:endCondLst>
                    <p:cond evt="onStopAudio" delay="0">
                      <p:tgtEl>
                        <p:sldTgt/>
                      </p:tgtEl>
                    </p:cond>
                  </p:endCondLst>
                </p:cTn>
                <p:tgtEl>
                  <p:spTgt spid="11"/>
                </p:tgtEl>
              </p:cMediaNode>
            </p:audio>
          </p:childTnLst>
        </p:cTn>
      </p:par>
    </p:tnLst>
    <p:bldLst>
      <p:bldP spid="23" grpId="0"/>
      <p:bldP spid="23" grpId="1"/>
      <p:bldP spid="30" grpId="0"/>
      <p:bldP spid="29" grpId="0"/>
      <p:bldP spid="31" grpId="0"/>
      <p:bldP spid="31" grpId="1"/>
      <p:bldP spid="33" grpId="1"/>
      <p:bldP spid="34" grpId="1"/>
      <p:bldP spid="21" grpId="0" animBg="1"/>
      <p:bldP spid="21" grpId="1" animBg="1"/>
      <p:bldP spid="21" grpId="2" animBg="1"/>
      <p:bldP spid="21" grpId="3" animBg="1"/>
      <p:bldP spid="21" grpId="4"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7887</TotalTime>
  <Words>3057</Words>
  <Application>Microsoft Office PowerPoint</Application>
  <PresentationFormat>On-screen Show (4:3)</PresentationFormat>
  <Paragraphs>157</Paragraphs>
  <Slides>14</Slides>
  <Notes>12</Notes>
  <HiddenSlides>0</HiddenSlides>
  <MMClips>27</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14</vt:i4>
      </vt:variant>
      <vt:variant>
        <vt:lpstr>Custom Shows</vt:lpstr>
      </vt:variant>
      <vt:variant>
        <vt:i4>4</vt:i4>
      </vt:variant>
    </vt:vector>
  </HeadingPairs>
  <TitlesOfParts>
    <vt:vector size="22" baseType="lpstr">
      <vt:lpstr>Arial</vt:lpstr>
      <vt:lpstr>Calibri</vt:lpstr>
      <vt:lpstr>Calibri Light</vt:lpstr>
      <vt:lpstr>Office Theme</vt:lpstr>
      <vt:lpstr>PowerPoint Presentation</vt:lpstr>
      <vt:lpstr>PowerPoint Presentation</vt:lpstr>
      <vt:lpstr>About this snippet</vt:lpstr>
      <vt:lpstr>PowerPoint Presentation</vt:lpstr>
      <vt:lpstr>Evolution of safety in road transportation</vt:lpstr>
      <vt:lpstr>Safety as a function of mobility</vt:lpstr>
      <vt:lpstr>PowerPoint Presentation</vt:lpstr>
      <vt:lpstr>Economics of safety</vt:lpstr>
      <vt:lpstr>Economics of safety</vt:lpstr>
      <vt:lpstr>PowerPoint Presentation</vt:lpstr>
      <vt:lpstr>On the escape of tigers</vt:lpstr>
      <vt:lpstr>Haddon’s lessons</vt:lpstr>
      <vt:lpstr>A paradigm change </vt:lpstr>
      <vt:lpstr>PowerPoint Presentation</vt:lpstr>
      <vt:lpstr>Opening sequence</vt:lpstr>
      <vt:lpstr>Evolution of the system</vt:lpstr>
      <vt:lpstr>Economics of safety</vt:lpstr>
      <vt:lpstr>Transforming the paradigm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479</cp:revision>
  <dcterms:created xsi:type="dcterms:W3CDTF">2018-02-23T04:31:11Z</dcterms:created>
  <dcterms:modified xsi:type="dcterms:W3CDTF">2020-09-09T10:20:21Z</dcterms:modified>
</cp:coreProperties>
</file>