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63" r:id="rId2"/>
    <p:sldId id="264" r:id="rId3"/>
    <p:sldId id="283" r:id="rId4"/>
    <p:sldId id="284" r:id="rId5"/>
    <p:sldId id="288" r:id="rId6"/>
    <p:sldId id="289" r:id="rId7"/>
    <p:sldId id="285" r:id="rId8"/>
    <p:sldId id="290" r:id="rId9"/>
    <p:sldId id="295" r:id="rId10"/>
    <p:sldId id="287" r:id="rId11"/>
    <p:sldId id="291" r:id="rId12"/>
    <p:sldId id="292" r:id="rId13"/>
    <p:sldId id="286" r:id="rId14"/>
    <p:sldId id="293" r:id="rId15"/>
    <p:sldId id="294" r:id="rId16"/>
    <p:sldId id="258" r:id="rId17"/>
  </p:sldIdLst>
  <p:sldSz cx="9144000" cy="6858000" type="screen4x3"/>
  <p:notesSz cx="6858000" cy="9144000"/>
  <p:custShowLst>
    <p:custShow name="Opening sequence" id="0">
      <p:sldLst>
        <p:sld r:id="rId2"/>
        <p:sld r:id="rId3"/>
        <p:sld r:id="rId4"/>
        <p:sld r:id="rId17"/>
      </p:sldLst>
    </p:custShow>
    <p:custShow name="From safer to safe" id="1">
      <p:sldLst>
        <p:sld r:id="rId5"/>
        <p:sld r:id="rId6"/>
        <p:sld r:id="rId7"/>
        <p:sld r:id="rId4"/>
        <p:sld r:id="rId17"/>
      </p:sldLst>
    </p:custShow>
    <p:custShow name="Safe System first" id="2">
      <p:sldLst>
        <p:sld r:id="rId8"/>
        <p:sld r:id="rId9"/>
        <p:sld r:id="rId10"/>
        <p:sld r:id="rId4"/>
        <p:sld r:id="rId17"/>
      </p:sldLst>
    </p:custShow>
    <p:custShow name="When we think about safety" id="3">
      <p:sldLst>
        <p:sld r:id="rId11"/>
        <p:sld r:id="rId12"/>
        <p:sld r:id="rId13"/>
        <p:sld r:id="rId4"/>
        <p:sld r:id="rId17"/>
      </p:sldLst>
    </p:custShow>
    <p:custShow name="A transformative approach" id="4">
      <p:sldLst>
        <p:sld r:id="rId14"/>
        <p:sld r:id="rId15"/>
        <p:sld r:id="rId16"/>
        <p:sld r:id="rId4"/>
        <p:sld r:id="rId1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84"/>
            <p14:sldId id="288"/>
            <p14:sldId id="289"/>
            <p14:sldId id="285"/>
            <p14:sldId id="290"/>
            <p14:sldId id="295"/>
            <p14:sldId id="287"/>
            <p14:sldId id="291"/>
            <p14:sldId id="292"/>
            <p14:sldId id="286"/>
            <p14:sldId id="293"/>
            <p14:sldId id="294"/>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0E1429"/>
    <a:srgbClr val="018CC3"/>
    <a:srgbClr val="12BBFE"/>
    <a:srgbClr val="43A5FF"/>
    <a:srgbClr val="40C8FE"/>
    <a:srgbClr val="016BC3"/>
    <a:srgbClr val="FF3300"/>
    <a:srgbClr val="2D5E77"/>
    <a:srgbClr val="9CC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9318" autoAdjust="0"/>
  </p:normalViewPr>
  <p:slideViewPr>
    <p:cSldViewPr snapToGrid="0" snapToObjects="1">
      <p:cViewPr varScale="1">
        <p:scale>
          <a:sx n="56" d="100"/>
          <a:sy n="56" d="100"/>
        </p:scale>
        <p:origin x="1508" y="4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4, Snippet 2 of Safe System for Universities. In this snippet, we will look at some of the key enablers that need to be realised before we can hope to achieve widespread implementation of the Safe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990469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Most road projects, whether they are for new greenfield or existing brownfield roads, for design or operational changes, are developed through a standard project pathway. The changes that can be made to different aspects of the project depend on where it lies along this pathway. This concept is very important as it has repercussions as to how much the design and operation of a road can be informed by the Safe System.</a:t>
            </a:r>
          </a:p>
          <a:p>
            <a:pPr marL="228600" indent="-228600">
              <a:buFont typeface="+mj-lt"/>
              <a:buAutoNum type="arabicPeriod"/>
            </a:pPr>
            <a:endParaRPr lang="en-US" dirty="0"/>
          </a:p>
          <a:p>
            <a:pPr marL="228600" indent="-228600">
              <a:buFont typeface="+mj-lt"/>
              <a:buAutoNum type="arabicPeriod"/>
            </a:pPr>
            <a:r>
              <a:rPr lang="en-AU" dirty="0"/>
              <a:t>A standard project pathway looks something like this. In the initial stages, the project is conceptualised, usually as a solution to some identified problem or desired improvement. At this stage of the project, detail is low and different solutions can be explored. </a:t>
            </a:r>
          </a:p>
          <a:p>
            <a:pPr marL="228600" indent="-228600">
              <a:buFont typeface="+mj-lt"/>
              <a:buAutoNum type="arabicPeriod"/>
            </a:pPr>
            <a:endParaRPr lang="en-AU" dirty="0"/>
          </a:p>
          <a:p>
            <a:pPr marL="228600" indent="-228600">
              <a:buFont typeface="+mj-lt"/>
              <a:buAutoNum type="arabicPeriod"/>
            </a:pPr>
            <a:r>
              <a:rPr lang="en-AU" dirty="0"/>
              <a:t>Once a concept is settled upon, funding is sought. Because funding is closely tied to the concept that is proposed, it is difficult to change the fundamental concept once funding is secured. Details fixed at this stage may be the basic geometry and geometric design, the location and the amount of land that will be used or that needs to be acquired.</a:t>
            </a:r>
          </a:p>
          <a:p>
            <a:pPr marL="228600" indent="-228600">
              <a:buFont typeface="+mj-lt"/>
              <a:buAutoNum type="arabicPeriod"/>
            </a:pPr>
            <a:endParaRPr lang="en-AU" dirty="0"/>
          </a:p>
          <a:p>
            <a:pPr marL="228600" indent="-228600">
              <a:buFont typeface="+mj-lt"/>
              <a:buAutoNum type="arabicPeriod"/>
            </a:pPr>
            <a:r>
              <a:rPr lang="en-AU" dirty="0"/>
              <a:t>Once funding is secured, a detailed design can be developed. This stage will include design such as the detailed earthworks, line marking and signage, roadside furniture and services, and detailed geometry. Changing any fundamental aspects of the design, such as opting for roundabout control over intersection signalisation, is all but impossible at this stage of a project. </a:t>
            </a:r>
          </a:p>
          <a:p>
            <a:pPr marL="228600" indent="-228600">
              <a:buFont typeface="+mj-lt"/>
              <a:buAutoNum type="arabicPeriod"/>
            </a:pPr>
            <a:endParaRPr lang="en-AU" dirty="0"/>
          </a:p>
          <a:p>
            <a:pPr marL="228600" indent="-228600">
              <a:buFont typeface="+mj-lt"/>
              <a:buAutoNum type="arabicPeriod"/>
            </a:pPr>
            <a:r>
              <a:rPr lang="en-AU" dirty="0"/>
              <a:t>Once a detailed design is settled upon, physical works can commence. Through this stage, small corrections to the design can be made as unforeseen issues arise. Once built, operation commences. During the operational life of a project, minor physical amendments and operational changes can be made to suit changing operational conditions and new values, such as an increased awareness of road safety issues.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402249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Safety is a core element of any project. Thinking about the safety of road users needs to come in at every step along the pathway. But when is safety currently considered, and when does it need to be considered to have maximum impact?</a:t>
            </a:r>
          </a:p>
          <a:p>
            <a:pPr marL="228600" indent="-228600">
              <a:buFont typeface="+mj-lt"/>
              <a:buAutoNum type="arabicPeriod"/>
            </a:pPr>
            <a:endParaRPr lang="en-AU" dirty="0"/>
          </a:p>
          <a:p>
            <a:pPr marL="228600" indent="-228600">
              <a:buFont typeface="+mj-lt"/>
              <a:buAutoNum type="arabicPeriod"/>
            </a:pPr>
            <a:r>
              <a:rPr lang="en-AU" dirty="0"/>
              <a:t>Currently, safety is mostly thought about in the latter stages of a project, after a concept has been devised and funding has been secured. While consideration of safety is of course important at the detailed design, build and operation stages, there is only so much that can be influenced and changed. A common forum for highlighting safety issues at these stages is the road safety audit, which is useful for identifying issues in the details of a project, not in its fundamental concept.</a:t>
            </a:r>
          </a:p>
          <a:p>
            <a:pPr marL="228600" indent="-228600">
              <a:buFont typeface="+mj-lt"/>
              <a:buAutoNum type="arabicPeriod"/>
            </a:pPr>
            <a:endParaRPr lang="en-AU" dirty="0"/>
          </a:p>
          <a:p>
            <a:pPr marL="228600" indent="-228600">
              <a:buFont typeface="+mj-lt"/>
              <a:buAutoNum type="arabicPeriod"/>
            </a:pPr>
            <a:r>
              <a:rPr lang="en-AU" dirty="0"/>
              <a:t>Where safety is really required is at the conceptualisation and funding stages of a project. At the conceptualisation stage, the fundamental design of a road can be altered to suit safety objectives. At this stage, fundamental questions can be explored, like why not implement a safe solution, such as a roundabout, instead of a less safe solution, such as a signalised intersection? At the funding stage, procedures can be written into the funding that ensure safety is maintained at an acceptable level, instead of writing safety out as a side consideration.</a:t>
            </a:r>
          </a:p>
          <a:p>
            <a:pPr marL="228600" indent="-228600">
              <a:buFont typeface="+mj-lt"/>
              <a:buAutoNum type="arabicPeriod"/>
            </a:pPr>
            <a:endParaRPr lang="en-AU" dirty="0"/>
          </a:p>
          <a:p>
            <a:pPr marL="228600" indent="-228600">
              <a:buFont typeface="+mj-lt"/>
              <a:buAutoNum type="arabicPeriod"/>
            </a:pPr>
            <a:r>
              <a:rPr lang="en-AU" dirty="0"/>
              <a:t>With safety being considered at all stages of a project, we can ensure safe solutions are pursued first, while ensuring that the integrity of safety is continued from conceptualisation all the way to construction and operation. While this concept may seem simple, realising it is not. Realisation will require a fundamental change in the way we perceive safety, which is what the Safe System is all about. Next, we will take a look at one possible way to solidify the philosophical concepts of the Safe System into reality, so that fundamental issues such as ‘when safety is considered’ can be brought into practice.</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133247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All that we have discussed so far are logical ways to operationalise the Safe System, but they do not provide the practical approach required to achieve transformation. Next, we will introduce the concept of a transformative approach through the example of the zero twenty-fifty framework.</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425686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transformative approach is about operationalising the Safe System. While Safe System philosophy and rhetoric has been discussed in strategic plans and other high level circles, we have failed to practically implement the solutions that will lead to zero harm on a widespread basis. Operationalising the Safe System will create the mechanisms required to achieve practical implementation.</a:t>
            </a:r>
          </a:p>
          <a:p>
            <a:pPr marL="228600" indent="-228600">
              <a:buFont typeface="+mj-lt"/>
              <a:buAutoNum type="arabicPeriod"/>
            </a:pPr>
            <a:endParaRPr lang="en-AU" dirty="0"/>
          </a:p>
          <a:p>
            <a:pPr marL="228600" indent="-228600">
              <a:buFont typeface="+mj-lt"/>
              <a:buAutoNum type="arabicPeriod"/>
            </a:pPr>
            <a:r>
              <a:rPr lang="en-AU" dirty="0"/>
              <a:t>In order to operationalise the Safe System, we will need to change the status quo. Historical thinking and historical practice has been well aligned to balancing safety with other objectives, which in practice often means that safety is compromised in order to achieve other desires. Changing the status quo means changing this mindset to one where safety is the primary consideration, where we set non-negotiable objectives around safety, then set about achieving other desires within these bounds. In other words, it means making roads safe, rather than just making them safer.</a:t>
            </a:r>
          </a:p>
          <a:p>
            <a:pPr marL="228600" indent="-228600">
              <a:buFont typeface="+mj-lt"/>
              <a:buAutoNum type="arabicPeriod"/>
            </a:pPr>
            <a:endParaRPr lang="en-AU" dirty="0"/>
          </a:p>
          <a:p>
            <a:pPr marL="228600" indent="-228600">
              <a:buFont typeface="+mj-lt"/>
              <a:buAutoNum type="arabicPeriod"/>
            </a:pPr>
            <a:r>
              <a:rPr lang="en-AU" dirty="0"/>
              <a:t>Transformation is also about visualising the future that we want, and how we are going to get there. Everyone needs a map to find a previously unexplored place. A zero harm future is no different. We need a map to show us what a zero harm road could look like and that work our way back until we can see a pathway between where we are now, and where we want to be. A key part of a transformative approach is providing this map and providing the directions on how we need to change in order to achieve the future that we want.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28559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Zero twenty-fifty is a form of transformation, as perceived by the state of Victoria. Zero twenty-fifty is the way in which Victoria is defining the vision of their future and mapping the pathway to get there. It is important to remember that zero twenty-fifty is a framework; it does not tell us what the solution is, but it allows us to define possible solutions and see whether they can get us to where we want to go. </a:t>
            </a:r>
          </a:p>
          <a:p>
            <a:pPr marL="228600" indent="-228600">
              <a:buFont typeface="+mj-lt"/>
              <a:buAutoNum type="arabicPeriod"/>
            </a:pPr>
            <a:endParaRPr lang="en-AU" dirty="0"/>
          </a:p>
          <a:p>
            <a:pPr marL="228600" indent="-228600">
              <a:buFont typeface="+mj-lt"/>
              <a:buAutoNum type="arabicPeriod"/>
            </a:pPr>
            <a:r>
              <a:rPr lang="en-AU" dirty="0"/>
              <a:t>Zero twenty-fifty transforms the way we look at safety, from the traditional road safety strategy approach of defining intermediate targets with no clear end objective in sight, to a Safe System-aligned approach that defines the future time when we expect to achieve zero harm. Zero twenty-fifty changes the mentality from one where we are content to reduce harm but have no vision of how to eliminate it, to one where we have a clear goal and clearly defined timelines for when it will be achieved.</a:t>
            </a:r>
          </a:p>
          <a:p>
            <a:pPr marL="228600" indent="-228600">
              <a:buFont typeface="+mj-lt"/>
              <a:buAutoNum type="arabicPeriod"/>
            </a:pPr>
            <a:endParaRPr lang="en-AU" dirty="0"/>
          </a:p>
          <a:p>
            <a:pPr marL="228600" indent="-228600">
              <a:buFont typeface="+mj-lt"/>
              <a:buAutoNum type="arabicPeriod"/>
            </a:pPr>
            <a:r>
              <a:rPr lang="en-AU" dirty="0"/>
              <a:t>But zero twenty-fifty is more than just a vision. It provides the tools necessary to transform the way in which we approach safety. These tools come in the form of predictive analyses to define what a zero harm road system looks like; models to map the path from our current system to one in-line with Safe System principles; and indicators to let us know how we are performing and whether we are remaining on-schedule to meet our milestones.</a:t>
            </a:r>
          </a:p>
          <a:p>
            <a:pPr marL="228600" indent="-228600">
              <a:buFont typeface="+mj-lt"/>
              <a:buAutoNum type="arabicPeriod"/>
            </a:pPr>
            <a:endParaRPr lang="en-AU" dirty="0"/>
          </a:p>
          <a:p>
            <a:pPr marL="228600" indent="-228600">
              <a:buFont typeface="+mj-lt"/>
              <a:buAutoNum type="arabicPeriod"/>
            </a:pPr>
            <a:r>
              <a:rPr lang="en-AU" dirty="0"/>
              <a:t>Importantly, zero twenty-fifty helps to quantify the magnitude of effort and investment that needs to be made in order to achieve a zero harm future. By doing so, we can put forward arguments to re-align the magnitude of funding that goes into our road transportation system, and the ways in which it is utilised. Importantly, doing so will help to solidify the argument that current levels of investment will not allow us to achieve a goal of zero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245842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we will discuss the philosophy of the Safe System in the context of moving from safer to safe – from coping with the road trauma problem to fixing it once and for all.</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42072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people that manage the road transportation system are concerned with the safety of the people using it. It is unfair to say that safety has not been their concern. Much effort has been made to ensure roads become safer and harm becomes less likely. Since the dawn of the motor age, roads have come to the point where crashes are exceedingly unlikely on a personal level. For example, the number of annual deaths on our roads has fallen from a peak of thirty per one hundred thousand people in 1970, to about five per one hundred thousand people today. We have come to a point where most people will experience no more than a handful of crashes in their lives, and many will never be personally involved in a serious crash.</a:t>
            </a:r>
          </a:p>
          <a:p>
            <a:pPr marL="228600" indent="-228600">
              <a:buFont typeface="+mj-lt"/>
              <a:buAutoNum type="arabicPeriod"/>
            </a:pPr>
            <a:endParaRPr lang="en-AU" dirty="0"/>
          </a:p>
          <a:p>
            <a:pPr marL="228600" indent="-228600">
              <a:buFont typeface="+mj-lt"/>
              <a:buAutoNum type="arabicPeriod"/>
            </a:pPr>
            <a:r>
              <a:rPr lang="en-AU" dirty="0"/>
              <a:t>The level of safety that we currently enjoy is thanks to the advancements that have been made in road design, vehicle design and the education and enforcement of safe behaviours. However, we can also see that the fall in the annual death rate has been steadily reducing to a point near equilibrium. Serious injuries are even worse, having started to increase in both rate and overall number in the past few years. This begs the question; if we have become so good at reducing harm on our roads, why has our progress slowed down so much?</a:t>
            </a:r>
          </a:p>
          <a:p>
            <a:pPr marL="228600" indent="-228600">
              <a:buFont typeface="+mj-lt"/>
              <a:buAutoNum type="arabicPeriod"/>
            </a:pPr>
            <a:endParaRPr lang="en-AU" dirty="0"/>
          </a:p>
          <a:p>
            <a:pPr marL="228600" indent="-228600">
              <a:buFont typeface="+mj-lt"/>
              <a:buAutoNum type="arabicPeriod"/>
            </a:pPr>
            <a:r>
              <a:rPr lang="en-AU" dirty="0"/>
              <a:t>Over the previous few decades, we have become very good at guiding road users to do the safe thing. However, we have not explicitly realised that road users do not always follow this guidance. Crashes can occur when road users intentionally disobey guidance. But most of the time, crashes occur because road users have simply made mistakes – they have unintentionally used the road in a way that was not intended by the road designer. A great example is that of signalised intersections. Signalisation is a great way to guide road users through an intersection – it dramatically reduces the likelihood that crashes will occur between intersecting vehicles. However, drivers sometimes run red lights. Sometimes this is intentional, and sometimes it is not. Signalisation falls down in a Safe System because it does nothing to help the situation if a driver fails to obey the signal. </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56022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Like many other aspects of road design, signalisation is great at making roads safer. However, it does not make them safe. This is where we have fallen down. Much effort is put into advancements that make roads safer than they have been. And this has been our folly. When a new project is undertaken, or a section of roadway is upgraded, often at great expense, we are satisfied by the notion that the road has been made safer for those using it. But we often don’t ask the question; has the road been made safe?</a:t>
            </a:r>
          </a:p>
          <a:p>
            <a:pPr marL="228600" indent="-228600">
              <a:buFont typeface="+mj-lt"/>
              <a:buAutoNum type="arabicPeriod"/>
            </a:pPr>
            <a:endParaRPr lang="en-AU" dirty="0"/>
          </a:p>
          <a:p>
            <a:pPr marL="228600" indent="-228600">
              <a:buFont typeface="+mj-lt"/>
              <a:buAutoNum type="arabicPeriod"/>
            </a:pPr>
            <a:r>
              <a:rPr lang="en-AU" dirty="0"/>
              <a:t>The distinction between safer and safe is subtle but important. When we make a road safer, we reduce the likelihood that crashes and harmful outcomes will occur. But crashes and harmful outcomes can still occur, they are just less likely. When we make a road safe, we are ensuring the survivability of crashes. Crashes will continue to occur along a safe road, but harmful outcomes will not. By continuing to pursue safer outcomes, rather than safe outcomes, we are missing opportunities to realise the goal of zero harm. </a:t>
            </a:r>
          </a:p>
          <a:p>
            <a:pPr marL="228600" indent="-228600">
              <a:buFont typeface="+mj-lt"/>
              <a:buAutoNum type="arabicPeriod"/>
            </a:pPr>
            <a:endParaRPr lang="en-AU" dirty="0"/>
          </a:p>
          <a:p>
            <a:pPr marL="228600" indent="-228600">
              <a:buFont typeface="+mj-lt"/>
              <a:buAutoNum type="arabicPeriod"/>
            </a:pPr>
            <a:r>
              <a:rPr lang="en-AU" dirty="0"/>
              <a:t>Common examples can be found in large road projects that are undertaken every year, at substantial cost to tax payers who ultimately use and become harmed through use of these roads. Road design and operation for these projects often falls back to long used techniques that make the road safer, but not safe. We rarely make the distinction between safer and safe, and therefore rarely ask the question of whether a safe alternative can be utilised. A prime example are many kilometres of new freeways and motorways built each year that depend on design and operation poorly aligned with the Safe System. Where we could pursue safe by utilising solutions such as flexible barriers to control road departures and roundabouts where these roads intersect with the wider network, we all too often revert back to safer by using standard clear zone and signalisation based designs.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85221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Moving from safer to safe will require a change in the way we manage the road transportation system. This is where the Safe System comes into play. Now, we will look at how the Safe System provides mechanisms for achieving safe outcomes.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328030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Pursuing safe rather than safer outcomes will require a change in mindset in the way we pursue safety. This is where the Safe System comes in. The Safe System provides a new philosophical approach to road safety. In doing so, it provides an ethical argument for why we need to change our perspective on road safety, as well as a theoretical approach to achieve this. However, actually achieving a safe road transportation system will require operationalising the theory provided by the Safe System. To do this, we first need to prioritise methods and solutions that give the greatest promise of harm elimination.</a:t>
            </a:r>
          </a:p>
          <a:p>
            <a:pPr marL="228600" indent="-228600">
              <a:buFont typeface="+mj-lt"/>
              <a:buAutoNum type="arabicPeriod"/>
            </a:pPr>
            <a:endParaRPr lang="en-AU" dirty="0"/>
          </a:p>
          <a:p>
            <a:pPr marL="228600" indent="-228600">
              <a:buFont typeface="+mj-lt"/>
              <a:buAutoNum type="arabicPeriod"/>
            </a:pPr>
            <a:r>
              <a:rPr lang="en-AU" dirty="0"/>
              <a:t>The Safe System provides a method for categorising Safe System-aligned treatments from those that do no ensure survivability. It is impractical to expect road designers and operators to understand all the fundamental theory and research regarding the suitability of all options. As the front line of road safety, these practitioners require easy ways to make informed decisions. Within the Safe System, treatments are categorised as either primary, step-toward or supporting treatments. By categorising treatments according to their alignment with Safe System philosophy, practitioners can make informed decisions about which options to pursue first. Pursuing a safe transportation system means prioritising primary treatments, and only pursuing non-primary solutions when the application of primary treatments is unfeasible. </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278161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significant barrier to prioritising the Safe System is how safety is treated within road investments. Generally speaking, road investments can be pursued because of road safety goals or because of other goals. Those falling outside of road safety goals may be pursued to increase mobility and efficiency, provide for certain interests such as freight, or to serve broader changes such as new residential developments. While these projects will include some consideration to safety, this is often one of many factors influencing the final outcome. On the other hand, road safety specific investments account for a small proportion of all road investments and are pursued to improve safety, such as through road safety barrier installation or intersection upgrades.</a:t>
            </a:r>
          </a:p>
          <a:p>
            <a:pPr marL="228600" indent="-228600">
              <a:buFont typeface="+mj-lt"/>
              <a:buAutoNum type="arabicPeriod"/>
            </a:pPr>
            <a:endParaRPr lang="en-AU" dirty="0"/>
          </a:p>
          <a:p>
            <a:pPr marL="228600" indent="-228600">
              <a:buFont typeface="+mj-lt"/>
              <a:buAutoNum type="arabicPeriod"/>
            </a:pPr>
            <a:r>
              <a:rPr lang="en-AU" dirty="0"/>
              <a:t>Our transition to a Safe System means a need to encompass all road investments in the bounds of safety. This means safety is no longer one of many factors that are traded-off against one another to fit the investment objectives. Instead, safety forms a bounding limit to the outcomes of investment. In other words, safety outcomes become a non-negotiable and all other factors are optimised within this limit.</a:t>
            </a:r>
          </a:p>
          <a:p>
            <a:pPr marL="228600" indent="-228600">
              <a:buFont typeface="+mj-lt"/>
              <a:buAutoNum type="arabicPeriod"/>
            </a:pPr>
            <a:endParaRPr lang="en-AU" dirty="0"/>
          </a:p>
          <a:p>
            <a:pPr marL="228600" indent="-228600">
              <a:buFont typeface="+mj-lt"/>
              <a:buAutoNum type="arabicPeriod"/>
            </a:pPr>
            <a:r>
              <a:rPr lang="en-AU" dirty="0"/>
              <a:t>The ultimate goal of the Safe System however is to make redundant the need for any road safety specific investments. Instead, safe road investments will be made that ensure every time a section of the network is upgraded, survivability is build into the design and operation of that part of the network. This is the idea of safe mobility that we explored in the previous module. Safe mobility means that use of the road transportation system allows for mobility within the confines of survivable operation.</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73048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Transitioning from our current system to one of safe mobility comes with some barriers that need to be broken. One of these is they way we implant safety into projects. Now, we will discuss the changes that need to be made in the project pathway in order to achieve harm elimination outcomes.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557369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2BF2C1F3-D107-4AD3-B5AE-03410EC918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75329CEA-87F2-4038-97EC-DD59F450F81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0FF73D1A-970A-4345-8A51-EC1904CB3D1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2 boxes)">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Content Placeholder 2">
            <a:extLst>
              <a:ext uri="{FF2B5EF4-FFF2-40B4-BE49-F238E27FC236}">
                <a16:creationId xmlns:a16="http://schemas.microsoft.com/office/drawing/2014/main" id="{A98D8359-DBC5-4CA7-8AE3-71A898F8DE58}"/>
              </a:ext>
            </a:extLst>
          </p:cNvPr>
          <p:cNvSpPr>
            <a:spLocks noGrp="1"/>
          </p:cNvSpPr>
          <p:nvPr>
            <p:ph idx="12"/>
          </p:nvPr>
        </p:nvSpPr>
        <p:spPr>
          <a:xfrm>
            <a:off x="4658266"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15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4, Snippet 1</a:t>
            </a:r>
          </a:p>
        </p:txBody>
      </p:sp>
      <p:sp>
        <p:nvSpPr>
          <p:cNvPr id="16" name="TextBox 15">
            <a:extLst>
              <a:ext uri="{FF2B5EF4-FFF2-40B4-BE49-F238E27FC236}">
                <a16:creationId xmlns:a16="http://schemas.microsoft.com/office/drawing/2014/main" id="{FF6C928F-6020-460C-BBB4-E8E26DE493F1}"/>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1E319979-60E8-4496-BA39-B156343883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174DEC38-EAFE-4821-9DF1-DCD6A0CE0C4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5A3D071-4F95-4A9A-A3EE-6A1FD9E9EC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4, Snippet 1</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15501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755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and 4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16257"/>
            <a:ext cx="2246400" cy="2232000"/>
          </a:xfrm>
        </p:spPr>
        <p:txBody>
          <a:bodyPr/>
          <a:lstStyle/>
          <a:p>
            <a:endParaRPr lang="en-AU" dirty="0"/>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3">
            <a:extLst>
              <a:ext uri="{FF2B5EF4-FFF2-40B4-BE49-F238E27FC236}">
                <a16:creationId xmlns:a16="http://schemas.microsoft.com/office/drawing/2014/main" id="{8E69465F-1A9E-46DF-8441-6A9CE7A07513}"/>
              </a:ext>
            </a:extLst>
          </p:cNvPr>
          <p:cNvSpPr>
            <a:spLocks noGrp="1"/>
          </p:cNvSpPr>
          <p:nvPr>
            <p:ph type="pic" sz="quarter" idx="16"/>
          </p:nvPr>
        </p:nvSpPr>
        <p:spPr>
          <a:xfrm>
            <a:off x="6897600" y="1216257"/>
            <a:ext cx="2246400" cy="2232000"/>
          </a:xfrm>
        </p:spPr>
        <p:txBody>
          <a:bodyPr/>
          <a:lstStyle/>
          <a:p>
            <a:endParaRPr lang="en-AU" dirty="0"/>
          </a:p>
        </p:txBody>
      </p:sp>
      <p:sp>
        <p:nvSpPr>
          <p:cNvPr id="15" name="Picture Placeholder 3">
            <a:extLst>
              <a:ext uri="{FF2B5EF4-FFF2-40B4-BE49-F238E27FC236}">
                <a16:creationId xmlns:a16="http://schemas.microsoft.com/office/drawing/2014/main" id="{12A659E5-C15F-47AB-94B5-E10BDCA2F7C4}"/>
              </a:ext>
            </a:extLst>
          </p:cNvPr>
          <p:cNvSpPr>
            <a:spLocks noGrp="1"/>
          </p:cNvSpPr>
          <p:nvPr>
            <p:ph type="pic" sz="quarter" idx="17"/>
          </p:nvPr>
        </p:nvSpPr>
        <p:spPr>
          <a:xfrm>
            <a:off x="4649788" y="3644239"/>
            <a:ext cx="2246400" cy="2232000"/>
          </a:xfrm>
        </p:spPr>
        <p:txBody>
          <a:bodyPr/>
          <a:lstStyle/>
          <a:p>
            <a:endParaRPr lang="en-AU" dirty="0"/>
          </a:p>
        </p:txBody>
      </p:sp>
      <p:sp>
        <p:nvSpPr>
          <p:cNvPr id="16" name="Picture Placeholder 3">
            <a:extLst>
              <a:ext uri="{FF2B5EF4-FFF2-40B4-BE49-F238E27FC236}">
                <a16:creationId xmlns:a16="http://schemas.microsoft.com/office/drawing/2014/main" id="{2A5C230E-EC90-47AE-AAE6-C6007D6A158E}"/>
              </a:ext>
            </a:extLst>
          </p:cNvPr>
          <p:cNvSpPr>
            <a:spLocks noGrp="1"/>
          </p:cNvSpPr>
          <p:nvPr>
            <p:ph type="pic" sz="quarter" idx="18"/>
          </p:nvPr>
        </p:nvSpPr>
        <p:spPr>
          <a:xfrm>
            <a:off x="6897600" y="3644239"/>
            <a:ext cx="2246400" cy="2232000"/>
          </a:xfrm>
        </p:spPr>
        <p:txBody>
          <a:bodyPr/>
          <a:lstStyle/>
          <a:p>
            <a:endParaRPr lang="en-AU" dirty="0"/>
          </a:p>
        </p:txBody>
      </p:sp>
    </p:spTree>
    <p:extLst>
      <p:ext uri="{BB962C8B-B14F-4D97-AF65-F5344CB8AC3E}">
        <p14:creationId xmlns:p14="http://schemas.microsoft.com/office/powerpoint/2010/main" val="2678331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768059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49548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6</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9" r:id="rId4"/>
    <p:sldLayoutId id="2147483680" r:id="rId5"/>
    <p:sldLayoutId id="2147483683" r:id="rId6"/>
    <p:sldLayoutId id="2147483681" r:id="rId7"/>
    <p:sldLayoutId id="2147483682" r:id="rId8"/>
    <p:sldLayoutId id="2147483662" r:id="rId9"/>
    <p:sldLayoutId id="2147483678" r:id="rId10"/>
    <p:sldLayoutId id="2147483665" r:id="rId11"/>
    <p:sldLayoutId id="2147483666" r:id="rId12"/>
    <p:sldLayoutId id="2147483669" r:id="rId13"/>
    <p:sldLayoutId id="2147483674" r:id="rId14"/>
    <p:sldLayoutId id="2147483670" r:id="rId15"/>
    <p:sldLayoutId id="2147483673" r:id="rId16"/>
    <p:sldLayoutId id="2147483667" r:id="rId17"/>
    <p:sldLayoutId id="2147483672" r:id="rId18"/>
    <p:sldLayoutId id="2147483671" r:id="rId19"/>
    <p:sldLayoutId id="2147483668" r:id="rId20"/>
    <p:sldLayoutId id="2147483663" r:id="rId21"/>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audio" Target="../media/media20.mp3"/><Relationship Id="rId13" Type="http://schemas.openxmlformats.org/officeDocument/2006/relationships/image" Target="../media/image8.png"/><Relationship Id="rId3" Type="http://schemas.microsoft.com/office/2007/relationships/media" Target="../media/media18.mp3"/><Relationship Id="rId7" Type="http://schemas.microsoft.com/office/2007/relationships/media" Target="../media/media20.mp3"/><Relationship Id="rId12" Type="http://schemas.openxmlformats.org/officeDocument/2006/relationships/notesSlide" Target="../notesSlides/notesSlide10.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slideLayout" Target="../slideLayouts/slideLayout9.xml"/><Relationship Id="rId5" Type="http://schemas.microsoft.com/office/2007/relationships/media" Target="../media/media19.mp3"/><Relationship Id="rId10" Type="http://schemas.openxmlformats.org/officeDocument/2006/relationships/audio" Target="../media/media21.mp3"/><Relationship Id="rId4" Type="http://schemas.openxmlformats.org/officeDocument/2006/relationships/audio" Target="../media/media18.mp3"/><Relationship Id="rId9" Type="http://schemas.microsoft.com/office/2007/relationships/media" Target="../media/media21.mp3"/></Relationships>
</file>

<file path=ppt/slides/_rels/slide12.xml.rels><?xml version="1.0" encoding="UTF-8" standalone="yes"?>
<Relationships xmlns="http://schemas.openxmlformats.org/package/2006/relationships"><Relationship Id="rId8" Type="http://schemas.openxmlformats.org/officeDocument/2006/relationships/audio" Target="../media/media25.mp3"/><Relationship Id="rId3" Type="http://schemas.microsoft.com/office/2007/relationships/media" Target="../media/media23.mp3"/><Relationship Id="rId7" Type="http://schemas.microsoft.com/office/2007/relationships/media" Target="../media/media25.mp3"/><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p3"/><Relationship Id="rId11" Type="http://schemas.openxmlformats.org/officeDocument/2006/relationships/image" Target="../media/image8.png"/><Relationship Id="rId5" Type="http://schemas.microsoft.com/office/2007/relationships/media" Target="../media/media24.mp3"/><Relationship Id="rId10" Type="http://schemas.openxmlformats.org/officeDocument/2006/relationships/notesSlide" Target="../notesSlides/notesSlide11.xml"/><Relationship Id="rId4" Type="http://schemas.openxmlformats.org/officeDocument/2006/relationships/audio" Target="../media/media23.mp3"/><Relationship Id="rId9"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8.mp3"/><Relationship Id="rId7" Type="http://schemas.openxmlformats.org/officeDocument/2006/relationships/slideLayout" Target="../slideLayouts/slideLayout5.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5" Type="http://schemas.microsoft.com/office/2007/relationships/media" Target="../media/media29.mp3"/><Relationship Id="rId10" Type="http://schemas.openxmlformats.org/officeDocument/2006/relationships/image" Target="../media/image8.png"/><Relationship Id="rId4" Type="http://schemas.openxmlformats.org/officeDocument/2006/relationships/audio" Target="../media/media28.mp3"/><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audio" Target="../media/media33.mp3"/><Relationship Id="rId3" Type="http://schemas.microsoft.com/office/2007/relationships/media" Target="../media/media31.mp3"/><Relationship Id="rId7" Type="http://schemas.microsoft.com/office/2007/relationships/media" Target="../media/media33.mp3"/><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audio" Target="../media/media32.mp3"/><Relationship Id="rId11" Type="http://schemas.openxmlformats.org/officeDocument/2006/relationships/image" Target="../media/image8.png"/><Relationship Id="rId5" Type="http://schemas.microsoft.com/office/2007/relationships/media" Target="../media/media32.mp3"/><Relationship Id="rId10" Type="http://schemas.openxmlformats.org/officeDocument/2006/relationships/notesSlide" Target="../notesSlides/notesSlide14.xml"/><Relationship Id="rId4" Type="http://schemas.openxmlformats.org/officeDocument/2006/relationships/audio" Target="../media/media31.mp3"/><Relationship Id="rId9"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image" Target="../media/image10.jpeg"/><Relationship Id="rId4" Type="http://schemas.openxmlformats.org/officeDocument/2006/relationships/audio" Target="../media/media5.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8.png"/><Relationship Id="rId3" Type="http://schemas.microsoft.com/office/2007/relationships/media" Target="../media/media8.mp3"/><Relationship Id="rId7" Type="http://schemas.openxmlformats.org/officeDocument/2006/relationships/slideLayout" Target="../slideLayouts/slideLayout6.xml"/><Relationship Id="rId12" Type="http://schemas.openxmlformats.org/officeDocument/2006/relationships/image" Target="../media/image14.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13.jpeg"/><Relationship Id="rId5" Type="http://schemas.microsoft.com/office/2007/relationships/media" Target="../media/media9.mp3"/><Relationship Id="rId10" Type="http://schemas.openxmlformats.org/officeDocument/2006/relationships/image" Target="../media/image12.jpeg"/><Relationship Id="rId4" Type="http://schemas.openxmlformats.org/officeDocument/2006/relationships/audio" Target="../media/media8.mp3"/><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07/relationships/media" Target="../media/media12.mp3"/><Relationship Id="rId7" Type="http://schemas.openxmlformats.org/officeDocument/2006/relationships/image" Target="../media/image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audio" Target="../media/media12.mp3"/></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4.mp3"/><Relationship Id="rId7"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media15.mp3"/><Relationship Id="rId5" Type="http://schemas.microsoft.com/office/2007/relationships/media" Target="../media/media15.mp3"/><Relationship Id="rId4" Type="http://schemas.openxmlformats.org/officeDocument/2006/relationships/audio" Target="../media/media14.mp3"/><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Achieving widespread implementation</a:t>
            </a:r>
          </a:p>
        </p:txBody>
      </p:sp>
      <p:pic>
        <p:nvPicPr>
          <p:cNvPr id="2" name="TAC_MOD4_SNIP2_SLIDE_01_PARA_A">
            <a:hlinkClick r:id="" action="ppaction://media"/>
            <a:extLst>
              <a:ext uri="{FF2B5EF4-FFF2-40B4-BE49-F238E27FC236}">
                <a16:creationId xmlns:a16="http://schemas.microsoft.com/office/drawing/2014/main" id="{DA841EAD-0D26-4AFC-B649-CACC16F4D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3021"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424" fill="hold"/>
                                        <p:tgtEl>
                                          <p:spTgt spid="2"/>
                                        </p:tgtEl>
                                      </p:cBhvr>
                                    </p:cmd>
                                  </p:childTnLst>
                                </p:cTn>
                              </p:par>
                            </p:childTnLst>
                          </p:cTn>
                        </p:par>
                        <p:par>
                          <p:cTn id="7" fill="hold">
                            <p:stCondLst>
                              <p:cond delay="1542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479DBB-DF24-44E9-B450-219F44C978CF}"/>
              </a:ext>
            </a:extLst>
          </p:cNvPr>
          <p:cNvSpPr>
            <a:spLocks noGrp="1"/>
          </p:cNvSpPr>
          <p:nvPr>
            <p:ph type="body" sz="quarter" idx="10"/>
          </p:nvPr>
        </p:nvSpPr>
        <p:spPr/>
        <p:txBody>
          <a:bodyPr/>
          <a:lstStyle/>
          <a:p>
            <a:r>
              <a:rPr lang="en-AU" dirty="0"/>
              <a:t>When we think about safety</a:t>
            </a:r>
          </a:p>
        </p:txBody>
      </p:sp>
      <p:sp>
        <p:nvSpPr>
          <p:cNvPr id="3" name="Slide Number Placeholder 2">
            <a:extLst>
              <a:ext uri="{FF2B5EF4-FFF2-40B4-BE49-F238E27FC236}">
                <a16:creationId xmlns:a16="http://schemas.microsoft.com/office/drawing/2014/main" id="{6503F464-91A0-4635-B6F4-75E4301EB10B}"/>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922A1F28-FA4F-48C7-AE33-5D00FD11C287}"/>
              </a:ext>
            </a:extLst>
          </p:cNvPr>
          <p:cNvSpPr>
            <a:spLocks noGrp="1"/>
          </p:cNvSpPr>
          <p:nvPr>
            <p:ph type="ftr" sz="quarter" idx="12"/>
          </p:nvPr>
        </p:nvSpPr>
        <p:spPr/>
        <p:txBody>
          <a:bodyPr/>
          <a:lstStyle/>
          <a:p>
            <a:r>
              <a:rPr lang="en-US" dirty="0"/>
              <a:t>Module 4, Snippet 2</a:t>
            </a:r>
          </a:p>
        </p:txBody>
      </p:sp>
      <p:pic>
        <p:nvPicPr>
          <p:cNvPr id="5" name="TAC_MOD4_SNIP2_SLIDE_10_PARA_A">
            <a:hlinkClick r:id="" action="ppaction://media"/>
            <a:extLst>
              <a:ext uri="{FF2B5EF4-FFF2-40B4-BE49-F238E27FC236}">
                <a16:creationId xmlns:a16="http://schemas.microsoft.com/office/drawing/2014/main" id="{4992286E-8623-4C45-94BF-7BD0ED7EA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8488" y="0"/>
            <a:ext cx="609600" cy="609600"/>
          </a:xfrm>
          <a:prstGeom prst="rect">
            <a:avLst/>
          </a:prstGeom>
        </p:spPr>
      </p:pic>
    </p:spTree>
    <p:extLst>
      <p:ext uri="{BB962C8B-B14F-4D97-AF65-F5344CB8AC3E}">
        <p14:creationId xmlns:p14="http://schemas.microsoft.com/office/powerpoint/2010/main" val="1697250013"/>
      </p:ext>
    </p:extLst>
  </p:cSld>
  <p:clrMapOvr>
    <a:masterClrMapping/>
  </p:clrMapOvr>
  <mc:AlternateContent xmlns:mc="http://schemas.openxmlformats.org/markup-compatibility/2006" xmlns:p14="http://schemas.microsoft.com/office/powerpoint/2010/main">
    <mc:Choice Requires="p14">
      <p:transition spd="slow" p14:dur="2000" advTm="19690"/>
    </mc:Choice>
    <mc:Fallback xmlns="">
      <p:transition spd="slow" advTm="1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7188" fill="hold"/>
                                        <p:tgtEl>
                                          <p:spTgt spid="5"/>
                                        </p:tgtEl>
                                      </p:cBhvr>
                                    </p:cmd>
                                  </p:childTnLst>
                                </p:cTn>
                              </p:par>
                            </p:childTnLst>
                          </p:cTn>
                        </p:par>
                        <p:par>
                          <p:cTn id="7" fill="hold">
                            <p:stCondLst>
                              <p:cond delay="18188"/>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C_MOD4_SNIP2_SLIDE_11_PARA_A">
            <a:hlinkClick r:id="" action="ppaction://media"/>
            <a:extLst>
              <a:ext uri="{FF2B5EF4-FFF2-40B4-BE49-F238E27FC236}">
                <a16:creationId xmlns:a16="http://schemas.microsoft.com/office/drawing/2014/main" id="{ED29C83F-F07E-4323-9B2C-30BA0615FF5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3"/>
          <a:stretch>
            <a:fillRect/>
          </a:stretch>
        </p:blipFill>
        <p:spPr>
          <a:xfrm>
            <a:off x="9368010" y="0"/>
            <a:ext cx="609600" cy="609600"/>
          </a:xfrm>
        </p:spPr>
      </p:pic>
      <p:sp>
        <p:nvSpPr>
          <p:cNvPr id="5" name="Title 4">
            <a:extLst>
              <a:ext uri="{FF2B5EF4-FFF2-40B4-BE49-F238E27FC236}">
                <a16:creationId xmlns:a16="http://schemas.microsoft.com/office/drawing/2014/main" id="{B15239AE-8275-49C8-8DE1-27861129EA62}"/>
              </a:ext>
            </a:extLst>
          </p:cNvPr>
          <p:cNvSpPr>
            <a:spLocks noGrp="1"/>
          </p:cNvSpPr>
          <p:nvPr>
            <p:ph type="title"/>
          </p:nvPr>
        </p:nvSpPr>
        <p:spPr/>
        <p:txBody>
          <a:bodyPr/>
          <a:lstStyle/>
          <a:p>
            <a:r>
              <a:rPr lang="en-US" dirty="0"/>
              <a:t>The project pathway</a:t>
            </a:r>
            <a:endParaRPr lang="en-AU" dirty="0"/>
          </a:p>
        </p:txBody>
      </p:sp>
      <p:sp>
        <p:nvSpPr>
          <p:cNvPr id="4" name="Footer Placeholder 3">
            <a:extLst>
              <a:ext uri="{FF2B5EF4-FFF2-40B4-BE49-F238E27FC236}">
                <a16:creationId xmlns:a16="http://schemas.microsoft.com/office/drawing/2014/main" id="{12F04C1B-BB53-480D-872C-C3013CF2ED31}"/>
              </a:ext>
            </a:extLst>
          </p:cNvPr>
          <p:cNvSpPr>
            <a:spLocks noGrp="1"/>
          </p:cNvSpPr>
          <p:nvPr>
            <p:ph type="ftr" sz="quarter" idx="10"/>
          </p:nvPr>
        </p:nvSpPr>
        <p:spPr/>
        <p:txBody>
          <a:bodyPr/>
          <a:lstStyle/>
          <a:p>
            <a:r>
              <a:rPr lang="en-US" dirty="0"/>
              <a:t>Module 4, Snippet 2</a:t>
            </a:r>
          </a:p>
        </p:txBody>
      </p:sp>
      <p:sp>
        <p:nvSpPr>
          <p:cNvPr id="3" name="Slide Number Placeholder 2">
            <a:extLst>
              <a:ext uri="{FF2B5EF4-FFF2-40B4-BE49-F238E27FC236}">
                <a16:creationId xmlns:a16="http://schemas.microsoft.com/office/drawing/2014/main" id="{24D9B4E2-B2A9-43CD-A73E-8144104CB309}"/>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7" name="Oval 6">
            <a:extLst>
              <a:ext uri="{FF2B5EF4-FFF2-40B4-BE49-F238E27FC236}">
                <a16:creationId xmlns:a16="http://schemas.microsoft.com/office/drawing/2014/main" id="{E29AD43E-B113-4E8C-8D2C-07760BDF5BFF}"/>
              </a:ext>
            </a:extLst>
          </p:cNvPr>
          <p:cNvSpPr/>
          <p:nvPr/>
        </p:nvSpPr>
        <p:spPr>
          <a:xfrm>
            <a:off x="510393" y="3725262"/>
            <a:ext cx="1512000" cy="1512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Concept </a:t>
            </a:r>
            <a:br>
              <a:rPr lang="en-US" dirty="0"/>
            </a:br>
            <a:r>
              <a:rPr lang="en-US" dirty="0"/>
              <a:t>development</a:t>
            </a:r>
            <a:endParaRPr lang="en-AU" dirty="0"/>
          </a:p>
        </p:txBody>
      </p:sp>
      <p:sp>
        <p:nvSpPr>
          <p:cNvPr id="10" name="Oval 9">
            <a:extLst>
              <a:ext uri="{FF2B5EF4-FFF2-40B4-BE49-F238E27FC236}">
                <a16:creationId xmlns:a16="http://schemas.microsoft.com/office/drawing/2014/main" id="{BE013F97-E9A6-422F-ACA1-79E46769D0C9}"/>
              </a:ext>
            </a:extLst>
          </p:cNvPr>
          <p:cNvSpPr/>
          <p:nvPr/>
        </p:nvSpPr>
        <p:spPr>
          <a:xfrm>
            <a:off x="2170899" y="3725262"/>
            <a:ext cx="1512000" cy="15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Funding</a:t>
            </a:r>
            <a:endParaRPr lang="en-AU" dirty="0"/>
          </a:p>
        </p:txBody>
      </p:sp>
      <p:sp>
        <p:nvSpPr>
          <p:cNvPr id="12" name="Oval 11">
            <a:extLst>
              <a:ext uri="{FF2B5EF4-FFF2-40B4-BE49-F238E27FC236}">
                <a16:creationId xmlns:a16="http://schemas.microsoft.com/office/drawing/2014/main" id="{6D6D9A4F-848E-41BD-BCCC-B23FE7FB6C1A}"/>
              </a:ext>
            </a:extLst>
          </p:cNvPr>
          <p:cNvSpPr/>
          <p:nvPr/>
        </p:nvSpPr>
        <p:spPr>
          <a:xfrm>
            <a:off x="3831405" y="3725262"/>
            <a:ext cx="1512000" cy="15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Design</a:t>
            </a:r>
            <a:endParaRPr lang="en-AU" dirty="0"/>
          </a:p>
        </p:txBody>
      </p:sp>
      <p:sp>
        <p:nvSpPr>
          <p:cNvPr id="13" name="Oval 12">
            <a:extLst>
              <a:ext uri="{FF2B5EF4-FFF2-40B4-BE49-F238E27FC236}">
                <a16:creationId xmlns:a16="http://schemas.microsoft.com/office/drawing/2014/main" id="{2BD02D15-B9BB-4EEF-933E-25806F0F7A7A}"/>
              </a:ext>
            </a:extLst>
          </p:cNvPr>
          <p:cNvSpPr/>
          <p:nvPr/>
        </p:nvSpPr>
        <p:spPr>
          <a:xfrm>
            <a:off x="5491911" y="3725262"/>
            <a:ext cx="1512000" cy="151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Build</a:t>
            </a:r>
            <a:endParaRPr lang="en-AU" dirty="0"/>
          </a:p>
        </p:txBody>
      </p:sp>
      <p:sp>
        <p:nvSpPr>
          <p:cNvPr id="14" name="Oval 13">
            <a:extLst>
              <a:ext uri="{FF2B5EF4-FFF2-40B4-BE49-F238E27FC236}">
                <a16:creationId xmlns:a16="http://schemas.microsoft.com/office/drawing/2014/main" id="{6268DB06-6216-432B-AE8E-75C37E0BF5BE}"/>
              </a:ext>
            </a:extLst>
          </p:cNvPr>
          <p:cNvSpPr/>
          <p:nvPr/>
        </p:nvSpPr>
        <p:spPr>
          <a:xfrm>
            <a:off x="7152417" y="3725262"/>
            <a:ext cx="1512000" cy="151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Operate</a:t>
            </a:r>
            <a:endParaRPr lang="en-AU" dirty="0"/>
          </a:p>
        </p:txBody>
      </p:sp>
      <p:sp>
        <p:nvSpPr>
          <p:cNvPr id="17" name="Arrow: Curved Down 16">
            <a:extLst>
              <a:ext uri="{FF2B5EF4-FFF2-40B4-BE49-F238E27FC236}">
                <a16:creationId xmlns:a16="http://schemas.microsoft.com/office/drawing/2014/main" id="{75EF1624-C0CD-426D-8DD9-8E932EA37831}"/>
              </a:ext>
            </a:extLst>
          </p:cNvPr>
          <p:cNvSpPr/>
          <p:nvPr/>
        </p:nvSpPr>
        <p:spPr>
          <a:xfrm>
            <a:off x="1475279" y="2933630"/>
            <a:ext cx="1195776" cy="686693"/>
          </a:xfrm>
          <a:prstGeom prst="curvedDownArrow">
            <a:avLst>
              <a:gd name="adj1" fmla="val 18875"/>
              <a:gd name="adj2" fmla="val 53287"/>
              <a:gd name="adj3" fmla="val 42648"/>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Arrow: Curved Down 18">
            <a:extLst>
              <a:ext uri="{FF2B5EF4-FFF2-40B4-BE49-F238E27FC236}">
                <a16:creationId xmlns:a16="http://schemas.microsoft.com/office/drawing/2014/main" id="{A029D4A3-D362-4511-994E-E229856AD766}"/>
              </a:ext>
            </a:extLst>
          </p:cNvPr>
          <p:cNvSpPr/>
          <p:nvPr/>
        </p:nvSpPr>
        <p:spPr>
          <a:xfrm>
            <a:off x="3141912" y="2933630"/>
            <a:ext cx="1195776" cy="686693"/>
          </a:xfrm>
          <a:prstGeom prst="curvedDownArrow">
            <a:avLst>
              <a:gd name="adj1" fmla="val 18875"/>
              <a:gd name="adj2" fmla="val 53287"/>
              <a:gd name="adj3" fmla="val 42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Arrow: Curved Down 19">
            <a:extLst>
              <a:ext uri="{FF2B5EF4-FFF2-40B4-BE49-F238E27FC236}">
                <a16:creationId xmlns:a16="http://schemas.microsoft.com/office/drawing/2014/main" id="{0491DF1F-EB57-4696-BC59-1FA703AB078F}"/>
              </a:ext>
            </a:extLst>
          </p:cNvPr>
          <p:cNvSpPr/>
          <p:nvPr/>
        </p:nvSpPr>
        <p:spPr>
          <a:xfrm>
            <a:off x="4808545" y="2933630"/>
            <a:ext cx="1195776" cy="686693"/>
          </a:xfrm>
          <a:prstGeom prst="curvedDownArrow">
            <a:avLst>
              <a:gd name="adj1" fmla="val 18875"/>
              <a:gd name="adj2" fmla="val 53287"/>
              <a:gd name="adj3" fmla="val 42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Arrow: Curved Down 20">
            <a:extLst>
              <a:ext uri="{FF2B5EF4-FFF2-40B4-BE49-F238E27FC236}">
                <a16:creationId xmlns:a16="http://schemas.microsoft.com/office/drawing/2014/main" id="{01975FA7-CAC5-4106-951C-770E42B18DC5}"/>
              </a:ext>
            </a:extLst>
          </p:cNvPr>
          <p:cNvSpPr/>
          <p:nvPr/>
        </p:nvSpPr>
        <p:spPr>
          <a:xfrm>
            <a:off x="6475177" y="2933630"/>
            <a:ext cx="1195776" cy="686693"/>
          </a:xfrm>
          <a:prstGeom prst="curvedDownArrow">
            <a:avLst>
              <a:gd name="adj1" fmla="val 18875"/>
              <a:gd name="adj2" fmla="val 53287"/>
              <a:gd name="adj3" fmla="val 4264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nvGrpSpPr>
          <p:cNvPr id="15" name="Group 14">
            <a:extLst>
              <a:ext uri="{FF2B5EF4-FFF2-40B4-BE49-F238E27FC236}">
                <a16:creationId xmlns:a16="http://schemas.microsoft.com/office/drawing/2014/main" id="{34BC30EA-50D2-4688-A4E9-07EFFFA33EF7}"/>
              </a:ext>
            </a:extLst>
          </p:cNvPr>
          <p:cNvGrpSpPr/>
          <p:nvPr/>
        </p:nvGrpSpPr>
        <p:grpSpPr>
          <a:xfrm>
            <a:off x="510392" y="4091662"/>
            <a:ext cx="8164832" cy="969029"/>
            <a:chOff x="510392" y="4004846"/>
            <a:chExt cx="8164832" cy="969029"/>
          </a:xfrm>
        </p:grpSpPr>
        <p:sp>
          <p:nvSpPr>
            <p:cNvPr id="2" name="Arrow: Right 1">
              <a:extLst>
                <a:ext uri="{FF2B5EF4-FFF2-40B4-BE49-F238E27FC236}">
                  <a16:creationId xmlns:a16="http://schemas.microsoft.com/office/drawing/2014/main" id="{8A3B4988-08D8-4A61-B7D2-57AC20D983B4}"/>
                </a:ext>
              </a:extLst>
            </p:cNvPr>
            <p:cNvSpPr/>
            <p:nvPr/>
          </p:nvSpPr>
          <p:spPr>
            <a:xfrm>
              <a:off x="510392" y="4004846"/>
              <a:ext cx="8164832" cy="808070"/>
            </a:xfrm>
            <a:prstGeom prst="right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Project pathway</a:t>
              </a:r>
            </a:p>
          </p:txBody>
        </p:sp>
        <p:sp>
          <p:nvSpPr>
            <p:cNvPr id="8" name="TextBox 7">
              <a:extLst>
                <a:ext uri="{FF2B5EF4-FFF2-40B4-BE49-F238E27FC236}">
                  <a16:creationId xmlns:a16="http://schemas.microsoft.com/office/drawing/2014/main" id="{610258EF-61C8-4525-8F42-9C3C2C4BE650}"/>
                </a:ext>
              </a:extLst>
            </p:cNvPr>
            <p:cNvSpPr txBox="1"/>
            <p:nvPr/>
          </p:nvSpPr>
          <p:spPr>
            <a:xfrm>
              <a:off x="510392" y="4604543"/>
              <a:ext cx="781291" cy="369332"/>
            </a:xfrm>
            <a:prstGeom prst="rect">
              <a:avLst/>
            </a:prstGeom>
            <a:noFill/>
          </p:spPr>
          <p:txBody>
            <a:bodyPr wrap="square" rtlCol="0">
              <a:spAutoFit/>
            </a:bodyPr>
            <a:lstStyle/>
            <a:p>
              <a:r>
                <a:rPr lang="en-AU" dirty="0">
                  <a:solidFill>
                    <a:schemeClr val="bg1"/>
                  </a:solidFill>
                </a:rPr>
                <a:t>Start</a:t>
              </a:r>
            </a:p>
          </p:txBody>
        </p:sp>
        <p:sp>
          <p:nvSpPr>
            <p:cNvPr id="22" name="TextBox 21">
              <a:extLst>
                <a:ext uri="{FF2B5EF4-FFF2-40B4-BE49-F238E27FC236}">
                  <a16:creationId xmlns:a16="http://schemas.microsoft.com/office/drawing/2014/main" id="{D93EFDBA-0AC6-4618-8932-50B3E51F7841}"/>
                </a:ext>
              </a:extLst>
            </p:cNvPr>
            <p:cNvSpPr txBox="1"/>
            <p:nvPr/>
          </p:nvSpPr>
          <p:spPr>
            <a:xfrm>
              <a:off x="7530271" y="4604543"/>
              <a:ext cx="781291" cy="369332"/>
            </a:xfrm>
            <a:prstGeom prst="rect">
              <a:avLst/>
            </a:prstGeom>
            <a:noFill/>
          </p:spPr>
          <p:txBody>
            <a:bodyPr wrap="square" rtlCol="0">
              <a:spAutoFit/>
            </a:bodyPr>
            <a:lstStyle/>
            <a:p>
              <a:pPr algn="r"/>
              <a:r>
                <a:rPr lang="en-AU" dirty="0">
                  <a:solidFill>
                    <a:schemeClr val="bg1"/>
                  </a:solidFill>
                </a:rPr>
                <a:t>Finish</a:t>
              </a:r>
            </a:p>
          </p:txBody>
        </p:sp>
      </p:grpSp>
      <p:sp>
        <p:nvSpPr>
          <p:cNvPr id="23" name="Arrow: Chevron 22">
            <a:extLst>
              <a:ext uri="{FF2B5EF4-FFF2-40B4-BE49-F238E27FC236}">
                <a16:creationId xmlns:a16="http://schemas.microsoft.com/office/drawing/2014/main" id="{CAD1F420-2729-4E97-B7BE-65E184AE7B9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1" name="TAC_MOD4_SNIP2_SLIDE_11_PARA_B">
            <a:hlinkClick r:id="" action="ppaction://media"/>
            <a:extLst>
              <a:ext uri="{FF2B5EF4-FFF2-40B4-BE49-F238E27FC236}">
                <a16:creationId xmlns:a16="http://schemas.microsoft.com/office/drawing/2014/main" id="{17D7B0C8-EEA4-4ED9-A634-5E7C22906AE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68010" y="877019"/>
            <a:ext cx="609600" cy="609600"/>
          </a:xfrm>
          <a:prstGeom prst="rect">
            <a:avLst/>
          </a:prstGeom>
        </p:spPr>
      </p:pic>
      <p:pic>
        <p:nvPicPr>
          <p:cNvPr id="16" name="TAC_MOD4_SNIP2_SLIDE_11_PARA_C">
            <a:hlinkClick r:id="" action="ppaction://media"/>
            <a:extLst>
              <a:ext uri="{FF2B5EF4-FFF2-40B4-BE49-F238E27FC236}">
                <a16:creationId xmlns:a16="http://schemas.microsoft.com/office/drawing/2014/main" id="{300F39AC-D9C7-4B55-BB5A-43E0C0C607A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68010" y="1754038"/>
            <a:ext cx="609600" cy="609600"/>
          </a:xfrm>
          <a:prstGeom prst="rect">
            <a:avLst/>
          </a:prstGeom>
        </p:spPr>
      </p:pic>
      <p:pic>
        <p:nvPicPr>
          <p:cNvPr id="18" name="TAC_MOD4_SNIP2_SLIDE_11_PARA_D">
            <a:hlinkClick r:id="" action="ppaction://media"/>
            <a:extLst>
              <a:ext uri="{FF2B5EF4-FFF2-40B4-BE49-F238E27FC236}">
                <a16:creationId xmlns:a16="http://schemas.microsoft.com/office/drawing/2014/main" id="{FF6907DC-0C48-48E8-BE98-0DDA31CB3753}"/>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368010" y="2628830"/>
            <a:ext cx="609600" cy="609600"/>
          </a:xfrm>
          <a:prstGeom prst="rect">
            <a:avLst/>
          </a:prstGeom>
        </p:spPr>
      </p:pic>
      <p:pic>
        <p:nvPicPr>
          <p:cNvPr id="24" name="TAC_MOD4_SNIP2_SLIDE_11_PARA_E">
            <a:hlinkClick r:id="" action="ppaction://media"/>
            <a:extLst>
              <a:ext uri="{FF2B5EF4-FFF2-40B4-BE49-F238E27FC236}">
                <a16:creationId xmlns:a16="http://schemas.microsoft.com/office/drawing/2014/main" id="{1B2CC11F-B286-4E6A-9153-4D808F6BCB90}"/>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368010" y="3503622"/>
            <a:ext cx="609600" cy="609600"/>
          </a:xfrm>
          <a:prstGeom prst="rect">
            <a:avLst/>
          </a:prstGeom>
        </p:spPr>
      </p:pic>
    </p:spTree>
    <p:extLst>
      <p:ext uri="{BB962C8B-B14F-4D97-AF65-F5344CB8AC3E}">
        <p14:creationId xmlns:p14="http://schemas.microsoft.com/office/powerpoint/2010/main" val="36001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mediacall" presetSubtype="0" fill="hold" nodeType="withEffect">
                                  <p:stCondLst>
                                    <p:cond delay="1000"/>
                                  </p:stCondLst>
                                  <p:childTnLst>
                                    <p:cmd type="call" cmd="playFrom(0.0)">
                                      <p:cBhvr>
                                        <p:cTn id="9" dur="24048" fill="hold"/>
                                        <p:tgtEl>
                                          <p:spTgt spid="9"/>
                                        </p:tgtEl>
                                      </p:cBhvr>
                                    </p:cmd>
                                  </p:childTnLst>
                                </p:cTn>
                              </p:par>
                            </p:childTnLst>
                          </p:cTn>
                        </p:par>
                        <p:par>
                          <p:cTn id="10" fill="hold">
                            <p:stCondLst>
                              <p:cond delay="25048"/>
                            </p:stCondLst>
                            <p:childTnLst>
                              <p:par>
                                <p:cTn id="11" presetID="3" presetClass="mediacall" presetSubtype="0" fill="hold" nodeType="afterEffect">
                                  <p:stCondLst>
                                    <p:cond delay="500"/>
                                  </p:stCondLst>
                                  <p:childTnLst>
                                    <p:cmd type="call" cmd="stop">
                                      <p:cBhvr>
                                        <p:cTn id="12" dur="1" fill="hold"/>
                                        <p:tgtEl>
                                          <p:spTgt spid="9"/>
                                        </p:tgtEl>
                                      </p:cBhvr>
                                    </p:cmd>
                                  </p:childTnLst>
                                </p:cTn>
                              </p:par>
                              <p:par>
                                <p:cTn id="13" presetID="10" presetClass="entr" presetSubtype="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xit" presetSubtype="0" fill="hold" grpId="1" nodeType="with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16093" fill="hold"/>
                                        <p:tgtEl>
                                          <p:spTgt spid="11"/>
                                        </p:tgtEl>
                                      </p:cBhvr>
                                    </p:cmd>
                                  </p:childTnLst>
                                </p:cTn>
                              </p:par>
                            </p:childTnLst>
                          </p:cTn>
                        </p:par>
                        <p:par>
                          <p:cTn id="29" fill="hold">
                            <p:stCondLst>
                              <p:cond delay="17093"/>
                            </p:stCondLst>
                            <p:childTnLst>
                              <p:par>
                                <p:cTn id="30" presetID="3" presetClass="mediacall" presetSubtype="0" fill="hold" nodeType="afterEffect">
                                  <p:stCondLst>
                                    <p:cond delay="500"/>
                                  </p:stCondLst>
                                  <p:childTnLst>
                                    <p:cmd type="call" cmd="stop">
                                      <p:cBhvr>
                                        <p:cTn id="31" dur="1" fill="hold"/>
                                        <p:tgtEl>
                                          <p:spTgt spid="11"/>
                                        </p:tgtEl>
                                      </p:cBhvr>
                                    </p:cmd>
                                  </p:childTnLst>
                                </p:cTn>
                              </p:par>
                              <p:par>
                                <p:cTn id="32" presetID="10" presetClass="entr" presetSubtype="0" fill="hold" grpId="2" nodeType="with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xit" presetSubtype="0" fill="hold" grpId="3"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0" presetClass="entr" presetSubtype="0"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 presetClass="mediacall" presetSubtype="0" fill="hold" nodeType="withEffect">
                                  <p:stCondLst>
                                    <p:cond delay="1000"/>
                                  </p:stCondLst>
                                  <p:childTnLst>
                                    <p:cmd type="call" cmd="playFrom(0.0)">
                                      <p:cBhvr>
                                        <p:cTn id="47" dur="21570" fill="hold"/>
                                        <p:tgtEl>
                                          <p:spTgt spid="16"/>
                                        </p:tgtEl>
                                      </p:cBhvr>
                                    </p:cmd>
                                  </p:childTnLst>
                                </p:cTn>
                              </p:par>
                            </p:childTnLst>
                          </p:cTn>
                        </p:par>
                        <p:par>
                          <p:cTn id="48" fill="hold">
                            <p:stCondLst>
                              <p:cond delay="22570"/>
                            </p:stCondLst>
                            <p:childTnLst>
                              <p:par>
                                <p:cTn id="49" presetID="3" presetClass="mediacall" presetSubtype="0" fill="hold" nodeType="afterEffect">
                                  <p:stCondLst>
                                    <p:cond delay="500"/>
                                  </p:stCondLst>
                                  <p:childTnLst>
                                    <p:cmd type="call" cmd="stop">
                                      <p:cBhvr>
                                        <p:cTn id="50" dur="1" fill="hold"/>
                                        <p:tgtEl>
                                          <p:spTgt spid="16"/>
                                        </p:tgtEl>
                                      </p:cBhvr>
                                    </p:cmd>
                                  </p:childTnLst>
                                </p:cTn>
                              </p:par>
                              <p:par>
                                <p:cTn id="51" presetID="10" presetClass="entr" presetSubtype="0" fill="hold" grpId="4" nodeType="withEffect">
                                  <p:stCondLst>
                                    <p:cond delay="5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xit" presetSubtype="0" fill="hold" grpId="5" nodeType="withEffect">
                                  <p:stCondLst>
                                    <p:cond delay="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10" presetClass="entr" presetSubtype="0" fill="hold" grpId="0" nodeType="withEffect">
                                  <p:stCondLst>
                                    <p:cond delay="5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 presetClass="mediacall" presetSubtype="0" fill="hold" nodeType="withEffect">
                                  <p:stCondLst>
                                    <p:cond delay="1000"/>
                                  </p:stCondLst>
                                  <p:childTnLst>
                                    <p:cmd type="call" cmd="playFrom(0.0)">
                                      <p:cBhvr>
                                        <p:cTn id="66" dur="23814" fill="hold"/>
                                        <p:tgtEl>
                                          <p:spTgt spid="18"/>
                                        </p:tgtEl>
                                      </p:cBhvr>
                                    </p:cmd>
                                  </p:childTnLst>
                                </p:cTn>
                              </p:par>
                            </p:childTnLst>
                          </p:cTn>
                        </p:par>
                        <p:par>
                          <p:cTn id="67" fill="hold">
                            <p:stCondLst>
                              <p:cond delay="24814"/>
                            </p:stCondLst>
                            <p:childTnLst>
                              <p:par>
                                <p:cTn id="68" presetID="3" presetClass="mediacall" presetSubtype="0" fill="hold" nodeType="afterEffect">
                                  <p:stCondLst>
                                    <p:cond delay="500"/>
                                  </p:stCondLst>
                                  <p:childTnLst>
                                    <p:cmd type="call" cmd="stop">
                                      <p:cBhvr>
                                        <p:cTn id="69" dur="1" fill="hold"/>
                                        <p:tgtEl>
                                          <p:spTgt spid="18"/>
                                        </p:tgtEl>
                                      </p:cBhvr>
                                    </p:cmd>
                                  </p:childTnLst>
                                </p:cTn>
                              </p:par>
                              <p:par>
                                <p:cTn id="70" presetID="10" presetClass="entr" presetSubtype="0" fill="hold" grpId="6" nodeType="withEffect">
                                  <p:stCondLst>
                                    <p:cond delay="50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xit" presetSubtype="0" fill="hold" grpId="7" nodeType="withEffect">
                                  <p:stCondLst>
                                    <p:cond delay="0"/>
                                  </p:stCondLst>
                                  <p:childTnLst>
                                    <p:animEffect transition="out" filter="fade">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0" nodeType="withEffect">
                                  <p:stCondLst>
                                    <p:cond delay="150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200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par>
                                <p:cTn id="90" presetID="1" presetClass="mediacall" presetSubtype="0" fill="hold" nodeType="withEffect">
                                  <p:stCondLst>
                                    <p:cond delay="1000"/>
                                  </p:stCondLst>
                                  <p:childTnLst>
                                    <p:cmd type="call" cmd="playFrom(0.0)">
                                      <p:cBhvr>
                                        <p:cTn id="91" dur="24727" fill="hold"/>
                                        <p:tgtEl>
                                          <p:spTgt spid="24"/>
                                        </p:tgtEl>
                                      </p:cBhvr>
                                    </p:cmd>
                                  </p:childTnLst>
                                </p:cTn>
                              </p:par>
                            </p:childTnLst>
                          </p:cTn>
                        </p:par>
                        <p:par>
                          <p:cTn id="92" fill="hold">
                            <p:stCondLst>
                              <p:cond delay="25727"/>
                            </p:stCondLst>
                            <p:childTnLst>
                              <p:par>
                                <p:cTn id="93" presetID="3" presetClass="mediacall" presetSubtype="0" fill="hold" nodeType="afterEffect">
                                  <p:stCondLst>
                                    <p:cond delay="500"/>
                                  </p:stCondLst>
                                  <p:childTnLst>
                                    <p:cmd type="call" cmd="stop">
                                      <p:cBhvr>
                                        <p:cTn id="94" dur="1" fill="hold"/>
                                        <p:tgtEl>
                                          <p:spTgt spid="24"/>
                                        </p:tgtEl>
                                      </p:cBhvr>
                                    </p:cmd>
                                  </p:childTnLst>
                                </p:cTn>
                              </p:par>
                              <p:par>
                                <p:cTn id="95" presetID="10" presetClass="entr" presetSubtype="0" fill="hold" grpId="8" nodeType="withEffect">
                                  <p:stCondLst>
                                    <p:cond delay="50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9"/>
                </p:tgtEl>
              </p:cMediaNode>
            </p:audio>
            <p:audio>
              <p:cMediaNode vol="80000">
                <p:cTn id="99" fill="hold" display="0">
                  <p:stCondLst>
                    <p:cond delay="indefinite"/>
                  </p:stCondLst>
                  <p:endCondLst>
                    <p:cond evt="onStopAudio" delay="0">
                      <p:tgtEl>
                        <p:sldTgt/>
                      </p:tgtEl>
                    </p:cond>
                  </p:endCondLst>
                </p:cTn>
                <p:tgtEl>
                  <p:spTgt spid="11"/>
                </p:tgtEl>
              </p:cMediaNode>
            </p:audio>
            <p:audio>
              <p:cMediaNode vol="80000">
                <p:cTn id="100" fill="hold" display="0">
                  <p:stCondLst>
                    <p:cond delay="indefinite"/>
                  </p:stCondLst>
                  <p:endCondLst>
                    <p:cond evt="onStopAudio" delay="0">
                      <p:tgtEl>
                        <p:sldTgt/>
                      </p:tgtEl>
                    </p:cond>
                  </p:endCondLst>
                </p:cTn>
                <p:tgtEl>
                  <p:spTgt spid="16"/>
                </p:tgtEl>
              </p:cMediaNode>
            </p:audio>
            <p:audio>
              <p:cMediaNode vol="80000">
                <p:cTn id="101" fill="hold" display="0">
                  <p:stCondLst>
                    <p:cond delay="indefinite"/>
                  </p:stCondLst>
                  <p:endCondLst>
                    <p:cond evt="onStopAudio" delay="0">
                      <p:tgtEl>
                        <p:sldTgt/>
                      </p:tgtEl>
                    </p:cond>
                  </p:endCondLst>
                </p:cTn>
                <p:tgtEl>
                  <p:spTgt spid="18"/>
                </p:tgtEl>
              </p:cMediaNode>
            </p:audio>
            <p:audio>
              <p:cMediaNode vol="80000">
                <p:cTn id="102" fill="hold" display="0">
                  <p:stCondLst>
                    <p:cond delay="indefinite"/>
                  </p:stCondLst>
                  <p:endCondLst>
                    <p:cond evt="onStopAudio" delay="0">
                      <p:tgtEl>
                        <p:sldTgt/>
                      </p:tgtEl>
                    </p:cond>
                  </p:endCondLst>
                </p:cTn>
                <p:tgtEl>
                  <p:spTgt spid="24"/>
                </p:tgtEl>
              </p:cMediaNode>
            </p:audio>
          </p:childTnLst>
        </p:cTn>
      </p:par>
    </p:tnLst>
    <p:bldLst>
      <p:bldP spid="7" grpId="0" animBg="1"/>
      <p:bldP spid="10" grpId="0" animBg="1"/>
      <p:bldP spid="12" grpId="0" animBg="1"/>
      <p:bldP spid="13" grpId="0" animBg="1"/>
      <p:bldP spid="14" grpId="0" animBg="1"/>
      <p:bldP spid="17" grpId="0" animBg="1"/>
      <p:bldP spid="19" grpId="0" animBg="1"/>
      <p:bldP spid="20" grpId="0" animBg="1"/>
      <p:bldP spid="21" grpId="0" animBg="1"/>
      <p:bldP spid="23" grpId="0" animBg="1"/>
      <p:bldP spid="23" grpId="1" animBg="1"/>
      <p:bldP spid="23" grpId="2" animBg="1"/>
      <p:bldP spid="23" grpId="3" animBg="1"/>
      <p:bldP spid="23" grpId="4" animBg="1"/>
      <p:bldP spid="23" grpId="5" animBg="1"/>
      <p:bldP spid="23" grpId="6" animBg="1"/>
      <p:bldP spid="23" grpId="7" animBg="1"/>
      <p:bldP spid="23" grpId="8"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Down 8">
            <a:extLst>
              <a:ext uri="{FF2B5EF4-FFF2-40B4-BE49-F238E27FC236}">
                <a16:creationId xmlns:a16="http://schemas.microsoft.com/office/drawing/2014/main" id="{026278A4-A3DF-42A7-8B39-306C569D06F6}"/>
              </a:ext>
            </a:extLst>
          </p:cNvPr>
          <p:cNvSpPr/>
          <p:nvPr/>
        </p:nvSpPr>
        <p:spPr>
          <a:xfrm>
            <a:off x="5845795" y="1511801"/>
            <a:ext cx="804232" cy="2042154"/>
          </a:xfrm>
          <a:prstGeom prst="downArrow">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vert="wordArtVert" tIns="0" bIns="0" rtlCol="0" anchor="ctr"/>
          <a:lstStyle/>
          <a:p>
            <a:pPr algn="ctr"/>
            <a:r>
              <a:rPr lang="en-AU" sz="1600" dirty="0"/>
              <a:t>Safety</a:t>
            </a:r>
          </a:p>
        </p:txBody>
      </p:sp>
      <p:sp>
        <p:nvSpPr>
          <p:cNvPr id="25" name="Arrow: Down 24">
            <a:extLst>
              <a:ext uri="{FF2B5EF4-FFF2-40B4-BE49-F238E27FC236}">
                <a16:creationId xmlns:a16="http://schemas.microsoft.com/office/drawing/2014/main" id="{FF483099-4DF7-47D8-8EA9-DBA80D40AA4A}"/>
              </a:ext>
            </a:extLst>
          </p:cNvPr>
          <p:cNvSpPr/>
          <p:nvPr/>
        </p:nvSpPr>
        <p:spPr>
          <a:xfrm>
            <a:off x="4185289" y="1511801"/>
            <a:ext cx="804232" cy="2042154"/>
          </a:xfrm>
          <a:prstGeom prst="downArrow">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vert="wordArtVert" tIns="0" bIns="0" rtlCol="0" anchor="ctr"/>
          <a:lstStyle/>
          <a:p>
            <a:pPr algn="ctr"/>
            <a:r>
              <a:rPr lang="en-AU" sz="1600" dirty="0"/>
              <a:t>Safety</a:t>
            </a:r>
          </a:p>
        </p:txBody>
      </p:sp>
      <p:pic>
        <p:nvPicPr>
          <p:cNvPr id="11" name="TAC_MOD4_SNIP2_SLIDE_12_PARA_A">
            <a:hlinkClick r:id="" action="ppaction://media"/>
            <a:extLst>
              <a:ext uri="{FF2B5EF4-FFF2-40B4-BE49-F238E27FC236}">
                <a16:creationId xmlns:a16="http://schemas.microsoft.com/office/drawing/2014/main" id="{35B15552-736A-40FB-A2BE-4FF0FEEEC7A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9390043" y="0"/>
            <a:ext cx="609600" cy="609600"/>
          </a:xfrm>
        </p:spPr>
      </p:pic>
      <p:sp>
        <p:nvSpPr>
          <p:cNvPr id="5" name="Title 4">
            <a:extLst>
              <a:ext uri="{FF2B5EF4-FFF2-40B4-BE49-F238E27FC236}">
                <a16:creationId xmlns:a16="http://schemas.microsoft.com/office/drawing/2014/main" id="{B15239AE-8275-49C8-8DE1-27861129EA62}"/>
              </a:ext>
            </a:extLst>
          </p:cNvPr>
          <p:cNvSpPr>
            <a:spLocks noGrp="1"/>
          </p:cNvSpPr>
          <p:nvPr>
            <p:ph type="title"/>
          </p:nvPr>
        </p:nvSpPr>
        <p:spPr/>
        <p:txBody>
          <a:bodyPr/>
          <a:lstStyle/>
          <a:p>
            <a:r>
              <a:rPr lang="en-US" dirty="0"/>
              <a:t>Where does safety come in?</a:t>
            </a:r>
            <a:endParaRPr lang="en-AU" dirty="0"/>
          </a:p>
        </p:txBody>
      </p:sp>
      <p:sp>
        <p:nvSpPr>
          <p:cNvPr id="4" name="Footer Placeholder 3">
            <a:extLst>
              <a:ext uri="{FF2B5EF4-FFF2-40B4-BE49-F238E27FC236}">
                <a16:creationId xmlns:a16="http://schemas.microsoft.com/office/drawing/2014/main" id="{12F04C1B-BB53-480D-872C-C3013CF2ED31}"/>
              </a:ext>
            </a:extLst>
          </p:cNvPr>
          <p:cNvSpPr>
            <a:spLocks noGrp="1"/>
          </p:cNvSpPr>
          <p:nvPr>
            <p:ph type="ftr" sz="quarter" idx="10"/>
          </p:nvPr>
        </p:nvSpPr>
        <p:spPr/>
        <p:txBody>
          <a:bodyPr/>
          <a:lstStyle/>
          <a:p>
            <a:r>
              <a:rPr lang="en-US" dirty="0"/>
              <a:t>Module 4, Snippet 2</a:t>
            </a:r>
          </a:p>
        </p:txBody>
      </p:sp>
      <p:sp>
        <p:nvSpPr>
          <p:cNvPr id="3" name="Slide Number Placeholder 2">
            <a:extLst>
              <a:ext uri="{FF2B5EF4-FFF2-40B4-BE49-F238E27FC236}">
                <a16:creationId xmlns:a16="http://schemas.microsoft.com/office/drawing/2014/main" id="{24D9B4E2-B2A9-43CD-A73E-8144104CB309}"/>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7" name="Oval 6">
            <a:extLst>
              <a:ext uri="{FF2B5EF4-FFF2-40B4-BE49-F238E27FC236}">
                <a16:creationId xmlns:a16="http://schemas.microsoft.com/office/drawing/2014/main" id="{E29AD43E-B113-4E8C-8D2C-07760BDF5BFF}"/>
              </a:ext>
            </a:extLst>
          </p:cNvPr>
          <p:cNvSpPr/>
          <p:nvPr/>
        </p:nvSpPr>
        <p:spPr>
          <a:xfrm>
            <a:off x="510393" y="3725262"/>
            <a:ext cx="1512000" cy="1512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Concept </a:t>
            </a:r>
            <a:br>
              <a:rPr lang="en-US" dirty="0"/>
            </a:br>
            <a:r>
              <a:rPr lang="en-US" dirty="0"/>
              <a:t>development</a:t>
            </a:r>
            <a:endParaRPr lang="en-AU" dirty="0"/>
          </a:p>
        </p:txBody>
      </p:sp>
      <p:sp>
        <p:nvSpPr>
          <p:cNvPr id="10" name="Oval 9">
            <a:extLst>
              <a:ext uri="{FF2B5EF4-FFF2-40B4-BE49-F238E27FC236}">
                <a16:creationId xmlns:a16="http://schemas.microsoft.com/office/drawing/2014/main" id="{BE013F97-E9A6-422F-ACA1-79E46769D0C9}"/>
              </a:ext>
            </a:extLst>
          </p:cNvPr>
          <p:cNvSpPr/>
          <p:nvPr/>
        </p:nvSpPr>
        <p:spPr>
          <a:xfrm>
            <a:off x="2170899" y="3725262"/>
            <a:ext cx="1512000" cy="15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Funding</a:t>
            </a:r>
            <a:endParaRPr lang="en-AU" dirty="0"/>
          </a:p>
        </p:txBody>
      </p:sp>
      <p:sp>
        <p:nvSpPr>
          <p:cNvPr id="12" name="Oval 11">
            <a:extLst>
              <a:ext uri="{FF2B5EF4-FFF2-40B4-BE49-F238E27FC236}">
                <a16:creationId xmlns:a16="http://schemas.microsoft.com/office/drawing/2014/main" id="{6D6D9A4F-848E-41BD-BCCC-B23FE7FB6C1A}"/>
              </a:ext>
            </a:extLst>
          </p:cNvPr>
          <p:cNvSpPr/>
          <p:nvPr/>
        </p:nvSpPr>
        <p:spPr>
          <a:xfrm>
            <a:off x="3831405" y="3725262"/>
            <a:ext cx="1512000" cy="15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Design</a:t>
            </a:r>
            <a:endParaRPr lang="en-AU" dirty="0"/>
          </a:p>
        </p:txBody>
      </p:sp>
      <p:sp>
        <p:nvSpPr>
          <p:cNvPr id="13" name="Oval 12">
            <a:extLst>
              <a:ext uri="{FF2B5EF4-FFF2-40B4-BE49-F238E27FC236}">
                <a16:creationId xmlns:a16="http://schemas.microsoft.com/office/drawing/2014/main" id="{2BD02D15-B9BB-4EEF-933E-25806F0F7A7A}"/>
              </a:ext>
            </a:extLst>
          </p:cNvPr>
          <p:cNvSpPr/>
          <p:nvPr/>
        </p:nvSpPr>
        <p:spPr>
          <a:xfrm>
            <a:off x="5491911" y="3725262"/>
            <a:ext cx="1512000" cy="151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Build</a:t>
            </a:r>
            <a:endParaRPr lang="en-AU" dirty="0"/>
          </a:p>
        </p:txBody>
      </p:sp>
      <p:sp>
        <p:nvSpPr>
          <p:cNvPr id="14" name="Oval 13">
            <a:extLst>
              <a:ext uri="{FF2B5EF4-FFF2-40B4-BE49-F238E27FC236}">
                <a16:creationId xmlns:a16="http://schemas.microsoft.com/office/drawing/2014/main" id="{6268DB06-6216-432B-AE8E-75C37E0BF5BE}"/>
              </a:ext>
            </a:extLst>
          </p:cNvPr>
          <p:cNvSpPr/>
          <p:nvPr/>
        </p:nvSpPr>
        <p:spPr>
          <a:xfrm>
            <a:off x="7152417" y="3725262"/>
            <a:ext cx="1512000" cy="151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dirty="0"/>
              <a:t>Operate</a:t>
            </a:r>
            <a:endParaRPr lang="en-AU" dirty="0"/>
          </a:p>
        </p:txBody>
      </p:sp>
      <p:sp>
        <p:nvSpPr>
          <p:cNvPr id="23" name="Arrow: Down 22">
            <a:extLst>
              <a:ext uri="{FF2B5EF4-FFF2-40B4-BE49-F238E27FC236}">
                <a16:creationId xmlns:a16="http://schemas.microsoft.com/office/drawing/2014/main" id="{7DB6EA85-ACDD-42E7-AA29-CD121D8B27CB}"/>
              </a:ext>
            </a:extLst>
          </p:cNvPr>
          <p:cNvSpPr/>
          <p:nvPr/>
        </p:nvSpPr>
        <p:spPr>
          <a:xfrm>
            <a:off x="7506301" y="1511801"/>
            <a:ext cx="804232" cy="2042154"/>
          </a:xfrm>
          <a:prstGeom prst="downArrow">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vert="wordArtVert" tIns="0" bIns="0" rtlCol="0" anchor="ctr"/>
          <a:lstStyle/>
          <a:p>
            <a:pPr algn="ctr"/>
            <a:r>
              <a:rPr lang="en-AU" sz="1600" dirty="0"/>
              <a:t>Safety</a:t>
            </a:r>
          </a:p>
        </p:txBody>
      </p:sp>
      <p:sp>
        <p:nvSpPr>
          <p:cNvPr id="24" name="Arrow: Down 23">
            <a:extLst>
              <a:ext uri="{FF2B5EF4-FFF2-40B4-BE49-F238E27FC236}">
                <a16:creationId xmlns:a16="http://schemas.microsoft.com/office/drawing/2014/main" id="{B58CF198-1787-4F5E-9EF4-0798EB008F05}"/>
              </a:ext>
            </a:extLst>
          </p:cNvPr>
          <p:cNvSpPr/>
          <p:nvPr/>
        </p:nvSpPr>
        <p:spPr>
          <a:xfrm>
            <a:off x="4191378" y="1511801"/>
            <a:ext cx="804232" cy="2042154"/>
          </a:xfrm>
          <a:prstGeom prst="downArrow">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vert="wordArtVert" tIns="0" bIns="0" rtlCol="0" anchor="ctr"/>
          <a:lstStyle/>
          <a:p>
            <a:pPr algn="ctr"/>
            <a:r>
              <a:rPr lang="en-AU" sz="1600" dirty="0"/>
              <a:t>Safety</a:t>
            </a:r>
          </a:p>
        </p:txBody>
      </p:sp>
      <p:sp>
        <p:nvSpPr>
          <p:cNvPr id="26" name="Arrow: Down 25">
            <a:extLst>
              <a:ext uri="{FF2B5EF4-FFF2-40B4-BE49-F238E27FC236}">
                <a16:creationId xmlns:a16="http://schemas.microsoft.com/office/drawing/2014/main" id="{92E11502-140E-413C-BE98-8A060C6E45D0}"/>
              </a:ext>
            </a:extLst>
          </p:cNvPr>
          <p:cNvSpPr/>
          <p:nvPr/>
        </p:nvSpPr>
        <p:spPr>
          <a:xfrm>
            <a:off x="5851884" y="1511801"/>
            <a:ext cx="804232" cy="2042154"/>
          </a:xfrm>
          <a:prstGeom prst="downArrow">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vert="wordArtVert" tIns="0" bIns="0" rtlCol="0" anchor="ctr"/>
          <a:lstStyle/>
          <a:p>
            <a:pPr algn="ctr"/>
            <a:r>
              <a:rPr lang="en-AU" sz="1600" dirty="0"/>
              <a:t>Safety</a:t>
            </a:r>
          </a:p>
        </p:txBody>
      </p:sp>
      <p:sp>
        <p:nvSpPr>
          <p:cNvPr id="27" name="Arrow: Curved Down 26">
            <a:extLst>
              <a:ext uri="{FF2B5EF4-FFF2-40B4-BE49-F238E27FC236}">
                <a16:creationId xmlns:a16="http://schemas.microsoft.com/office/drawing/2014/main" id="{F1438903-8BB6-47C8-932B-E0FBA93115C8}"/>
              </a:ext>
            </a:extLst>
          </p:cNvPr>
          <p:cNvSpPr/>
          <p:nvPr/>
        </p:nvSpPr>
        <p:spPr>
          <a:xfrm>
            <a:off x="1475279" y="2933630"/>
            <a:ext cx="1195776" cy="686693"/>
          </a:xfrm>
          <a:prstGeom prst="curvedDownArrow">
            <a:avLst>
              <a:gd name="adj1" fmla="val 18875"/>
              <a:gd name="adj2" fmla="val 53287"/>
              <a:gd name="adj3" fmla="val 42648"/>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8" name="Arrow: Curved Down 27">
            <a:extLst>
              <a:ext uri="{FF2B5EF4-FFF2-40B4-BE49-F238E27FC236}">
                <a16:creationId xmlns:a16="http://schemas.microsoft.com/office/drawing/2014/main" id="{2DEB0AC0-890A-4915-B581-D14AE27A2C11}"/>
              </a:ext>
            </a:extLst>
          </p:cNvPr>
          <p:cNvSpPr/>
          <p:nvPr/>
        </p:nvSpPr>
        <p:spPr>
          <a:xfrm>
            <a:off x="3141912" y="2933630"/>
            <a:ext cx="1195776" cy="686693"/>
          </a:xfrm>
          <a:prstGeom prst="curvedDownArrow">
            <a:avLst>
              <a:gd name="adj1" fmla="val 18875"/>
              <a:gd name="adj2" fmla="val 53287"/>
              <a:gd name="adj3" fmla="val 42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9" name="Arrow: Curved Down 28">
            <a:extLst>
              <a:ext uri="{FF2B5EF4-FFF2-40B4-BE49-F238E27FC236}">
                <a16:creationId xmlns:a16="http://schemas.microsoft.com/office/drawing/2014/main" id="{4368C546-C78A-4E27-8A2C-F65FD7A312F3}"/>
              </a:ext>
            </a:extLst>
          </p:cNvPr>
          <p:cNvSpPr/>
          <p:nvPr/>
        </p:nvSpPr>
        <p:spPr>
          <a:xfrm>
            <a:off x="4808545" y="2933630"/>
            <a:ext cx="1195776" cy="686693"/>
          </a:xfrm>
          <a:prstGeom prst="curvedDownArrow">
            <a:avLst>
              <a:gd name="adj1" fmla="val 18875"/>
              <a:gd name="adj2" fmla="val 53287"/>
              <a:gd name="adj3" fmla="val 42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0" name="Arrow: Curved Down 29">
            <a:extLst>
              <a:ext uri="{FF2B5EF4-FFF2-40B4-BE49-F238E27FC236}">
                <a16:creationId xmlns:a16="http://schemas.microsoft.com/office/drawing/2014/main" id="{5C7F27FF-F457-4BB7-8D97-9E16DE611EBA}"/>
              </a:ext>
            </a:extLst>
          </p:cNvPr>
          <p:cNvSpPr/>
          <p:nvPr/>
        </p:nvSpPr>
        <p:spPr>
          <a:xfrm>
            <a:off x="6475177" y="2933630"/>
            <a:ext cx="1195776" cy="686693"/>
          </a:xfrm>
          <a:prstGeom prst="curvedDownArrow">
            <a:avLst>
              <a:gd name="adj1" fmla="val 18875"/>
              <a:gd name="adj2" fmla="val 53287"/>
              <a:gd name="adj3" fmla="val 4264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Left Brace 1">
            <a:extLst>
              <a:ext uri="{FF2B5EF4-FFF2-40B4-BE49-F238E27FC236}">
                <a16:creationId xmlns:a16="http://schemas.microsoft.com/office/drawing/2014/main" id="{DCC83334-90ED-46CB-98D5-840E53C68769}"/>
              </a:ext>
            </a:extLst>
          </p:cNvPr>
          <p:cNvSpPr/>
          <p:nvPr/>
        </p:nvSpPr>
        <p:spPr>
          <a:xfrm rot="5400000">
            <a:off x="4253881" y="-1000016"/>
            <a:ext cx="667047" cy="8123216"/>
          </a:xfrm>
          <a:prstGeom prst="leftBrace">
            <a:avLst>
              <a:gd name="adj1" fmla="val 105777"/>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TextBox 7">
            <a:extLst>
              <a:ext uri="{FF2B5EF4-FFF2-40B4-BE49-F238E27FC236}">
                <a16:creationId xmlns:a16="http://schemas.microsoft.com/office/drawing/2014/main" id="{1C4C8A9D-0B56-4FFE-80C9-5461592DE626}"/>
              </a:ext>
            </a:extLst>
          </p:cNvPr>
          <p:cNvSpPr txBox="1"/>
          <p:nvPr/>
        </p:nvSpPr>
        <p:spPr>
          <a:xfrm>
            <a:off x="2671055" y="2140660"/>
            <a:ext cx="3854211" cy="400110"/>
          </a:xfrm>
          <a:prstGeom prst="rect">
            <a:avLst/>
          </a:prstGeom>
          <a:noFill/>
        </p:spPr>
        <p:txBody>
          <a:bodyPr wrap="square" rtlCol="0">
            <a:spAutoFit/>
          </a:bodyPr>
          <a:lstStyle/>
          <a:p>
            <a:pPr algn="ctr"/>
            <a:r>
              <a:rPr lang="en-AU" sz="2000" dirty="0">
                <a:solidFill>
                  <a:schemeClr val="bg1"/>
                </a:solidFill>
              </a:rPr>
              <a:t>When do we think about safety?</a:t>
            </a:r>
          </a:p>
        </p:txBody>
      </p:sp>
      <p:sp>
        <p:nvSpPr>
          <p:cNvPr id="22" name="Arrow: Chevron 21">
            <a:extLst>
              <a:ext uri="{FF2B5EF4-FFF2-40B4-BE49-F238E27FC236}">
                <a16:creationId xmlns:a16="http://schemas.microsoft.com/office/drawing/2014/main" id="{0D94E09D-B3FE-4048-ACF4-972F1A37D794}"/>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5" name="TAC_MOD4_SNIP2_SLIDE_12_PARA_B">
            <a:hlinkClick r:id="" action="ppaction://media"/>
            <a:extLst>
              <a:ext uri="{FF2B5EF4-FFF2-40B4-BE49-F238E27FC236}">
                <a16:creationId xmlns:a16="http://schemas.microsoft.com/office/drawing/2014/main" id="{19D19528-2320-43FA-874C-113E03E4BD8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84584" y="914400"/>
            <a:ext cx="609600" cy="609600"/>
          </a:xfrm>
          <a:prstGeom prst="rect">
            <a:avLst/>
          </a:prstGeom>
        </p:spPr>
      </p:pic>
      <p:pic>
        <p:nvPicPr>
          <p:cNvPr id="17" name="TAC_MOD4_SNIP2_SLIDE_12_PARA_D">
            <a:hlinkClick r:id="" action="ppaction://media"/>
            <a:extLst>
              <a:ext uri="{FF2B5EF4-FFF2-40B4-BE49-F238E27FC236}">
                <a16:creationId xmlns:a16="http://schemas.microsoft.com/office/drawing/2014/main" id="{11064254-E32D-4C80-BEB9-D7FF75A8B8C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90043" y="2743200"/>
            <a:ext cx="609600" cy="609600"/>
          </a:xfrm>
          <a:prstGeom prst="rect">
            <a:avLst/>
          </a:prstGeom>
        </p:spPr>
      </p:pic>
      <p:pic>
        <p:nvPicPr>
          <p:cNvPr id="6" name="TAC_MOD4_SNIP2_SLIDE_12_PARA_C">
            <a:hlinkClick r:id="" action="ppaction://media"/>
            <a:extLst>
              <a:ext uri="{FF2B5EF4-FFF2-40B4-BE49-F238E27FC236}">
                <a16:creationId xmlns:a16="http://schemas.microsoft.com/office/drawing/2014/main" id="{17093766-F01D-4F07-9FAD-35EA255110F4}"/>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90043" y="1828800"/>
            <a:ext cx="609600" cy="609600"/>
          </a:xfrm>
          <a:prstGeom prst="rect">
            <a:avLst/>
          </a:prstGeom>
        </p:spPr>
      </p:pic>
    </p:spTree>
    <p:extLst>
      <p:ext uri="{BB962C8B-B14F-4D97-AF65-F5344CB8AC3E}">
        <p14:creationId xmlns:p14="http://schemas.microsoft.com/office/powerpoint/2010/main" val="26920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 presetClass="mediacall" presetSubtype="0" fill="hold" nodeType="withEffect">
                                  <p:stCondLst>
                                    <p:cond delay="1000"/>
                                  </p:stCondLst>
                                  <p:childTnLst>
                                    <p:cmd type="call" cmd="playFrom(0.0)">
                                      <p:cBhvr>
                                        <p:cTn id="24" dur="14779" fill="hold"/>
                                        <p:tgtEl>
                                          <p:spTgt spid="11"/>
                                        </p:tgtEl>
                                      </p:cBhvr>
                                    </p:cmd>
                                  </p:childTnLst>
                                </p:cTn>
                              </p:par>
                            </p:childTnLst>
                          </p:cTn>
                        </p:par>
                        <p:par>
                          <p:cTn id="25" fill="hold">
                            <p:stCondLst>
                              <p:cond delay="15779"/>
                            </p:stCondLst>
                            <p:childTnLst>
                              <p:par>
                                <p:cTn id="26" presetID="3" presetClass="mediacall" presetSubtype="0" fill="hold" nodeType="afterEffect">
                                  <p:stCondLst>
                                    <p:cond delay="500"/>
                                  </p:stCondLst>
                                  <p:childTnLst>
                                    <p:cmd type="call" cmd="stop">
                                      <p:cBhvr>
                                        <p:cTn id="27" dur="1" fill="hold"/>
                                        <p:tgtEl>
                                          <p:spTgt spid="11"/>
                                        </p:tgtEl>
                                      </p:cBhvr>
                                    </p:cmd>
                                  </p:childTnLst>
                                </p:cTn>
                              </p:par>
                              <p:par>
                                <p:cTn id="28" presetID="10" presetClass="entr" presetSubtype="0" fill="hold" grpId="0" nodeType="with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47" presetClass="entr" presetSubtype="0" fill="hold" grpId="1" nodeType="withEffect">
                                  <p:stCondLst>
                                    <p:cond delay="50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10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ppt_x</p:attrName>
                                        </p:attrNameLst>
                                      </p:cBhvr>
                                      <p:tavLst>
                                        <p:tav tm="0">
                                          <p:val>
                                            <p:strVal val="#ppt_x"/>
                                          </p:val>
                                        </p:tav>
                                        <p:tav tm="100000">
                                          <p:val>
                                            <p:strVal val="#ppt_x"/>
                                          </p:val>
                                        </p:tav>
                                      </p:tavLst>
                                    </p:anim>
                                    <p:anim calcmode="lin" valueType="num">
                                      <p:cBhvr>
                                        <p:cTn id="51" dur="500" fill="hold"/>
                                        <p:tgtEl>
                                          <p:spTgt spid="9"/>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15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anim calcmode="lin" valueType="num">
                                      <p:cBhvr>
                                        <p:cTn id="55" dur="500" fill="hold"/>
                                        <p:tgtEl>
                                          <p:spTgt spid="23"/>
                                        </p:tgtEl>
                                        <p:attrNameLst>
                                          <p:attrName>ppt_x</p:attrName>
                                        </p:attrNameLst>
                                      </p:cBhvr>
                                      <p:tavLst>
                                        <p:tav tm="0">
                                          <p:val>
                                            <p:strVal val="#ppt_x"/>
                                          </p:val>
                                        </p:tav>
                                        <p:tav tm="100000">
                                          <p:val>
                                            <p:strVal val="#ppt_x"/>
                                          </p:val>
                                        </p:tav>
                                      </p:tavLst>
                                    </p:anim>
                                    <p:anim calcmode="lin" valueType="num">
                                      <p:cBhvr>
                                        <p:cTn id="56" dur="500" fill="hold"/>
                                        <p:tgtEl>
                                          <p:spTgt spid="23"/>
                                        </p:tgtEl>
                                        <p:attrNameLst>
                                          <p:attrName>ppt_y</p:attrName>
                                        </p:attrNameLst>
                                      </p:cBhvr>
                                      <p:tavLst>
                                        <p:tav tm="0">
                                          <p:val>
                                            <p:strVal val="#ppt_y-.1"/>
                                          </p:val>
                                        </p:tav>
                                        <p:tav tm="100000">
                                          <p:val>
                                            <p:strVal val="#ppt_y"/>
                                          </p:val>
                                        </p:tav>
                                      </p:tavLst>
                                    </p:anim>
                                  </p:childTnLst>
                                </p:cTn>
                              </p:par>
                              <p:par>
                                <p:cTn id="57" presetID="1" presetClass="mediacall" presetSubtype="0" fill="hold" nodeType="withEffect">
                                  <p:stCondLst>
                                    <p:cond delay="1000"/>
                                  </p:stCondLst>
                                  <p:childTnLst>
                                    <p:cmd type="call" cmd="playFrom(0.0)">
                                      <p:cBhvr>
                                        <p:cTn id="58" dur="28952" fill="hold"/>
                                        <p:tgtEl>
                                          <p:spTgt spid="15"/>
                                        </p:tgtEl>
                                      </p:cBhvr>
                                    </p:cmd>
                                  </p:childTnLst>
                                </p:cTn>
                              </p:par>
                            </p:childTnLst>
                          </p:cTn>
                        </p:par>
                        <p:par>
                          <p:cTn id="59" fill="hold">
                            <p:stCondLst>
                              <p:cond delay="29952"/>
                            </p:stCondLst>
                            <p:childTnLst>
                              <p:par>
                                <p:cTn id="60" presetID="3" presetClass="mediacall" presetSubtype="0" fill="hold" nodeType="afterEffect">
                                  <p:stCondLst>
                                    <p:cond delay="500"/>
                                  </p:stCondLst>
                                  <p:childTnLst>
                                    <p:cmd type="call" cmd="stop">
                                      <p:cBhvr>
                                        <p:cTn id="61" dur="1" fill="hold"/>
                                        <p:tgtEl>
                                          <p:spTgt spid="15"/>
                                        </p:tgtEl>
                                      </p:cBhvr>
                                    </p:cmd>
                                  </p:childTnLst>
                                </p:cTn>
                              </p:par>
                              <p:par>
                                <p:cTn id="62" presetID="10" presetClass="entr" presetSubtype="0" fill="hold" grpId="2" nodeType="withEffect">
                                  <p:stCondLst>
                                    <p:cond delay="50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2" nodeType="click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grpId="3"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42" presetClass="path" presetSubtype="0" accel="50000" decel="50000" fill="hold" grpId="4" nodeType="withEffect">
                                  <p:stCondLst>
                                    <p:cond delay="500"/>
                                  </p:stCondLst>
                                  <p:childTnLst>
                                    <p:animMotion origin="layout" path="M -2.5E-6 -2.96296E-6 L -0.36302 0.00116 " pathEditMode="relative" rAng="0" ptsTypes="AA">
                                      <p:cBhvr>
                                        <p:cTn id="74" dur="2000" fill="hold"/>
                                        <p:tgtEl>
                                          <p:spTgt spid="25"/>
                                        </p:tgtEl>
                                        <p:attrNameLst>
                                          <p:attrName>ppt_x</p:attrName>
                                          <p:attrName>ppt_y</p:attrName>
                                        </p:attrNameLst>
                                      </p:cBhvr>
                                      <p:rCtr x="-18160" y="46"/>
                                    </p:animMotion>
                                  </p:childTnLst>
                                </p:cTn>
                              </p:par>
                              <p:par>
                                <p:cTn id="75" presetID="42" presetClass="path" presetSubtype="0" accel="50000" decel="50000" fill="hold" grpId="4" nodeType="withEffect">
                                  <p:stCondLst>
                                    <p:cond delay="500"/>
                                  </p:stCondLst>
                                  <p:childTnLst>
                                    <p:animMotion origin="layout" path="M 2.77778E-7 -2.96296E-6 L -0.36267 0.00116 " pathEditMode="relative" rAng="0" ptsTypes="AA">
                                      <p:cBhvr>
                                        <p:cTn id="76" dur="2000" fill="hold"/>
                                        <p:tgtEl>
                                          <p:spTgt spid="9"/>
                                        </p:tgtEl>
                                        <p:attrNameLst>
                                          <p:attrName>ppt_x</p:attrName>
                                          <p:attrName>ppt_y</p:attrName>
                                        </p:attrNameLst>
                                      </p:cBhvr>
                                      <p:rCtr x="-18142" y="46"/>
                                    </p:animMotion>
                                  </p:childTnLst>
                                </p:cTn>
                              </p:par>
                              <p:par>
                                <p:cTn id="77" presetID="1" presetClass="mediacall" presetSubtype="0" fill="hold" nodeType="withEffect">
                                  <p:stCondLst>
                                    <p:cond delay="1000"/>
                                  </p:stCondLst>
                                  <p:childTnLst>
                                    <p:cmd type="call" cmd="playFrom(0.0)">
                                      <p:cBhvr>
                                        <p:cTn id="78" dur="34847" fill="hold"/>
                                        <p:tgtEl>
                                          <p:spTgt spid="6"/>
                                        </p:tgtEl>
                                      </p:cBhvr>
                                    </p:cmd>
                                  </p:childTnLst>
                                </p:cTn>
                              </p:par>
                            </p:childTnLst>
                          </p:cTn>
                        </p:par>
                        <p:par>
                          <p:cTn id="79" fill="hold">
                            <p:stCondLst>
                              <p:cond delay="35847"/>
                            </p:stCondLst>
                            <p:childTnLst>
                              <p:par>
                                <p:cTn id="80" presetID="3" presetClass="mediacall" presetSubtype="0" fill="hold" nodeType="afterEffect">
                                  <p:stCondLst>
                                    <p:cond delay="0"/>
                                  </p:stCondLst>
                                  <p:childTnLst>
                                    <p:cmd type="call" cmd="stop">
                                      <p:cBhvr>
                                        <p:cTn id="81" dur="1" fill="hold"/>
                                        <p:tgtEl>
                                          <p:spTgt spid="6"/>
                                        </p:tgtEl>
                                      </p:cBhvr>
                                    </p:cmd>
                                  </p:childTnLst>
                                </p:cTn>
                              </p:par>
                              <p:par>
                                <p:cTn id="82" presetID="10" presetClass="entr" presetSubtype="0" fill="hold" grpId="4" nodeType="withEffect">
                                  <p:stCondLst>
                                    <p:cond delay="50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1"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par>
                                <p:cTn id="90" presetID="10" presetClass="exit" presetSubtype="0" fill="hold" grpId="5"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ntr" presetSubtype="0" fill="hold" grpId="1" nodeType="withEffect">
                                  <p:stCondLst>
                                    <p:cond delay="25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par>
                                <p:cTn id="96" presetID="10" presetClass="entr" presetSubtype="0" fill="hold" grpId="3" nodeType="withEffect">
                                  <p:stCondLst>
                                    <p:cond delay="50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par>
                                <p:cTn id="99" presetID="1" presetClass="mediacall" presetSubtype="0" fill="hold" nodeType="withEffect">
                                  <p:stCondLst>
                                    <p:cond delay="1000"/>
                                  </p:stCondLst>
                                  <p:childTnLst>
                                    <p:cmd type="call" cmd="playFrom(0.0)">
                                      <p:cBhvr>
                                        <p:cTn id="100" dur="38159" fill="hold"/>
                                        <p:tgtEl>
                                          <p:spTgt spid="17"/>
                                        </p:tgtEl>
                                      </p:cBhvr>
                                    </p:cmd>
                                  </p:childTnLst>
                                </p:cTn>
                              </p:par>
                            </p:childTnLst>
                          </p:cTn>
                        </p:par>
                        <p:par>
                          <p:cTn id="101" fill="hold">
                            <p:stCondLst>
                              <p:cond delay="39159"/>
                            </p:stCondLst>
                            <p:childTnLst>
                              <p:par>
                                <p:cTn id="102" presetID="3" presetClass="mediacall" presetSubtype="0" fill="hold" nodeType="afterEffect">
                                  <p:stCondLst>
                                    <p:cond delay="500"/>
                                  </p:stCondLst>
                                  <p:childTnLst>
                                    <p:cmd type="call" cmd="stop">
                                      <p:cBhvr>
                                        <p:cTn id="103" dur="1" fill="hold"/>
                                        <p:tgtEl>
                                          <p:spTgt spid="17"/>
                                        </p:tgtEl>
                                      </p:cBhvr>
                                    </p:cmd>
                                  </p:childTnLst>
                                </p:cTn>
                              </p:par>
                              <p:par>
                                <p:cTn id="104" presetID="10" presetClass="entr" presetSubtype="0" fill="hold" grpId="6" nodeType="withEffect">
                                  <p:stCondLst>
                                    <p:cond delay="500"/>
                                  </p:stCondLst>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1"/>
                </p:tgtEl>
              </p:cMediaNode>
            </p:audio>
            <p:audio>
              <p:cMediaNode vol="80000">
                <p:cTn id="108" fill="hold" display="0">
                  <p:stCondLst>
                    <p:cond delay="indefinite"/>
                  </p:stCondLst>
                  <p:endCondLst>
                    <p:cond evt="onStopAudio" delay="0">
                      <p:tgtEl>
                        <p:sldTgt/>
                      </p:tgtEl>
                    </p:cond>
                  </p:endCondLst>
                </p:cTn>
                <p:tgtEl>
                  <p:spTgt spid="15"/>
                </p:tgtEl>
              </p:cMediaNode>
            </p:audio>
            <p:audio>
              <p:cMediaNode vol="80000">
                <p:cTn id="109" fill="hold" display="0">
                  <p:stCondLst>
                    <p:cond delay="indefinite"/>
                  </p:stCondLst>
                  <p:endCondLst>
                    <p:cond evt="onStopAudio" delay="0">
                      <p:tgtEl>
                        <p:sldTgt/>
                      </p:tgtEl>
                    </p:cond>
                  </p:endCondLst>
                </p:cTn>
                <p:tgtEl>
                  <p:spTgt spid="17"/>
                </p:tgtEl>
              </p:cMediaNode>
            </p:audio>
            <p:audio>
              <p:cMediaNode vol="80000">
                <p:cTn id="110" fill="hold" display="0">
                  <p:stCondLst>
                    <p:cond delay="indefinite"/>
                  </p:stCondLst>
                  <p:endCondLst>
                    <p:cond evt="onStopAudio" delay="0">
                      <p:tgtEl>
                        <p:sldTgt/>
                      </p:tgtEl>
                    </p:cond>
                  </p:endCondLst>
                </p:cTn>
                <p:tgtEl>
                  <p:spTgt spid="6"/>
                </p:tgtEl>
              </p:cMediaNode>
            </p:audio>
          </p:childTnLst>
        </p:cTn>
      </p:par>
    </p:tnLst>
    <p:bldLst>
      <p:bldP spid="9" grpId="1" animBg="1"/>
      <p:bldP spid="9" grpId="4" animBg="1"/>
      <p:bldP spid="25" grpId="1" animBg="1"/>
      <p:bldP spid="25" grpId="4" animBg="1"/>
      <p:bldP spid="23" grpId="1" animBg="1"/>
      <p:bldP spid="23" grpId="2" animBg="1"/>
      <p:bldP spid="23" grpId="3" animBg="1"/>
      <p:bldP spid="24" grpId="1" animBg="1"/>
      <p:bldP spid="26" grpId="1" animBg="1"/>
      <p:bldP spid="27" grpId="1" animBg="1"/>
      <p:bldP spid="28" grpId="1" animBg="1"/>
      <p:bldP spid="29" grpId="1" animBg="1"/>
      <p:bldP spid="30" grpId="1" animBg="1"/>
      <p:bldP spid="2" grpId="0" animBg="1"/>
      <p:bldP spid="2" grpId="1" animBg="1"/>
      <p:bldP spid="8" grpId="0"/>
      <p:bldP spid="8" grpId="1"/>
      <p:bldP spid="22" grpId="0" animBg="1"/>
      <p:bldP spid="22" grpId="1" animBg="1"/>
      <p:bldP spid="22" grpId="2" animBg="1"/>
      <p:bldP spid="22" grpId="3" animBg="1"/>
      <p:bldP spid="22" grpId="4" animBg="1"/>
      <p:bldP spid="22" grpId="5" animBg="1"/>
      <p:bldP spid="22" grpId="6"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1E6BDA-9AD4-42A4-8CCC-C0428B1F1F88}"/>
              </a:ext>
            </a:extLst>
          </p:cNvPr>
          <p:cNvSpPr>
            <a:spLocks noGrp="1"/>
          </p:cNvSpPr>
          <p:nvPr>
            <p:ph type="body" sz="quarter" idx="10"/>
          </p:nvPr>
        </p:nvSpPr>
        <p:spPr/>
        <p:txBody>
          <a:bodyPr/>
          <a:lstStyle/>
          <a:p>
            <a:r>
              <a:rPr lang="en-AU" dirty="0"/>
              <a:t>A transformative approach</a:t>
            </a:r>
          </a:p>
        </p:txBody>
      </p:sp>
      <p:sp>
        <p:nvSpPr>
          <p:cNvPr id="3" name="Slide Number Placeholder 2">
            <a:extLst>
              <a:ext uri="{FF2B5EF4-FFF2-40B4-BE49-F238E27FC236}">
                <a16:creationId xmlns:a16="http://schemas.microsoft.com/office/drawing/2014/main" id="{8D4DD630-353C-45F1-82C0-4F93284EB90D}"/>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4" name="Footer Placeholder 3">
            <a:extLst>
              <a:ext uri="{FF2B5EF4-FFF2-40B4-BE49-F238E27FC236}">
                <a16:creationId xmlns:a16="http://schemas.microsoft.com/office/drawing/2014/main" id="{B06AAC47-743B-4AB4-AE8B-FA4BA6A3DC9E}"/>
              </a:ext>
            </a:extLst>
          </p:cNvPr>
          <p:cNvSpPr>
            <a:spLocks noGrp="1"/>
          </p:cNvSpPr>
          <p:nvPr>
            <p:ph type="ftr" sz="quarter" idx="12"/>
          </p:nvPr>
        </p:nvSpPr>
        <p:spPr/>
        <p:txBody>
          <a:bodyPr/>
          <a:lstStyle/>
          <a:p>
            <a:r>
              <a:rPr lang="en-US" dirty="0"/>
              <a:t>Module 4, Snippet 2</a:t>
            </a:r>
          </a:p>
        </p:txBody>
      </p:sp>
      <p:pic>
        <p:nvPicPr>
          <p:cNvPr id="5" name="TAC_MOD4_SNIP2_SLIDE_13_PARA_A">
            <a:hlinkClick r:id="" action="ppaction://media"/>
            <a:extLst>
              <a:ext uri="{FF2B5EF4-FFF2-40B4-BE49-F238E27FC236}">
                <a16:creationId xmlns:a16="http://schemas.microsoft.com/office/drawing/2014/main" id="{F891862F-319C-4B04-B644-32D2B8CA0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2919" y="0"/>
            <a:ext cx="609600" cy="609600"/>
          </a:xfrm>
          <a:prstGeom prst="rect">
            <a:avLst/>
          </a:prstGeom>
        </p:spPr>
      </p:pic>
    </p:spTree>
    <p:extLst>
      <p:ext uri="{BB962C8B-B14F-4D97-AF65-F5344CB8AC3E}">
        <p14:creationId xmlns:p14="http://schemas.microsoft.com/office/powerpoint/2010/main" val="4178328012"/>
      </p:ext>
    </p:extLst>
  </p:cSld>
  <p:clrMapOvr>
    <a:masterClrMapping/>
  </p:clrMapOvr>
  <mc:AlternateContent xmlns:mc="http://schemas.openxmlformats.org/markup-compatibility/2006" xmlns:p14="http://schemas.microsoft.com/office/powerpoint/2010/main">
    <mc:Choice Requires="p14">
      <p:transition spd="slow" p14:dur="2000" advTm="19220"/>
    </mc:Choice>
    <mc:Fallback xmlns="">
      <p:transition spd="slow" advTm="19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6719" fill="hold"/>
                                        <p:tgtEl>
                                          <p:spTgt spid="5"/>
                                        </p:tgtEl>
                                      </p:cBhvr>
                                    </p:cmd>
                                  </p:childTnLst>
                                </p:cTn>
                              </p:par>
                            </p:childTnLst>
                          </p:cTn>
                        </p:par>
                        <p:par>
                          <p:cTn id="7" fill="hold">
                            <p:stCondLst>
                              <p:cond delay="17719"/>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2060C5E4-D2A6-40AB-A7EB-CC5ADFE83B19}"/>
              </a:ext>
            </a:extLst>
          </p:cNvPr>
          <p:cNvSpPr>
            <a:spLocks noGrp="1"/>
          </p:cNvSpPr>
          <p:nvPr>
            <p:ph idx="1"/>
          </p:nvPr>
        </p:nvSpPr>
        <p:spPr/>
        <p:txBody>
          <a:bodyPr/>
          <a:lstStyle/>
          <a:p>
            <a:pPr marL="285750" indent="-285750">
              <a:buFont typeface="Arial" panose="020B0604020202020204" pitchFamily="34" charset="0"/>
              <a:buChar char="•"/>
            </a:pPr>
            <a:r>
              <a:rPr lang="en-AU" dirty="0"/>
              <a:t>Operationalising the Safe System</a:t>
            </a:r>
          </a:p>
          <a:p>
            <a:pPr marL="285750" indent="-285750">
              <a:buFont typeface="Arial" panose="020B0604020202020204" pitchFamily="34" charset="0"/>
              <a:buChar char="•"/>
            </a:pPr>
            <a:r>
              <a:rPr lang="en-AU" dirty="0"/>
              <a:t>Changes the status quo</a:t>
            </a:r>
          </a:p>
          <a:p>
            <a:pPr marL="285750" indent="-285750">
              <a:buFont typeface="Arial" panose="020B0604020202020204" pitchFamily="34" charset="0"/>
              <a:buChar char="•"/>
            </a:pPr>
            <a:r>
              <a:rPr lang="en-AU" dirty="0"/>
              <a:t>Visualising a future &amp; how to get there</a:t>
            </a:r>
          </a:p>
        </p:txBody>
      </p:sp>
      <p:sp>
        <p:nvSpPr>
          <p:cNvPr id="9" name="Title 8">
            <a:extLst>
              <a:ext uri="{FF2B5EF4-FFF2-40B4-BE49-F238E27FC236}">
                <a16:creationId xmlns:a16="http://schemas.microsoft.com/office/drawing/2014/main" id="{40AB79E1-EB94-4C0D-AEB1-655963277481}"/>
              </a:ext>
            </a:extLst>
          </p:cNvPr>
          <p:cNvSpPr>
            <a:spLocks noGrp="1"/>
          </p:cNvSpPr>
          <p:nvPr>
            <p:ph type="title"/>
          </p:nvPr>
        </p:nvSpPr>
        <p:spPr/>
        <p:txBody>
          <a:bodyPr/>
          <a:lstStyle/>
          <a:p>
            <a:r>
              <a:rPr lang="en-AU" dirty="0"/>
              <a:t>What is a transformative approach?</a:t>
            </a:r>
          </a:p>
        </p:txBody>
      </p:sp>
      <p:sp>
        <p:nvSpPr>
          <p:cNvPr id="4" name="Footer Placeholder 3">
            <a:extLst>
              <a:ext uri="{FF2B5EF4-FFF2-40B4-BE49-F238E27FC236}">
                <a16:creationId xmlns:a16="http://schemas.microsoft.com/office/drawing/2014/main" id="{95CA57C5-0305-4A97-AA13-A0AC18E23020}"/>
              </a:ext>
            </a:extLst>
          </p:cNvPr>
          <p:cNvSpPr>
            <a:spLocks noGrp="1"/>
          </p:cNvSpPr>
          <p:nvPr>
            <p:ph type="ftr" sz="quarter" idx="10"/>
          </p:nvPr>
        </p:nvSpPr>
        <p:spPr/>
        <p:txBody>
          <a:bodyPr/>
          <a:lstStyle/>
          <a:p>
            <a:r>
              <a:rPr lang="en-US" dirty="0"/>
              <a:t>Module 4, Snippet 2</a:t>
            </a:r>
          </a:p>
        </p:txBody>
      </p:sp>
      <p:pic>
        <p:nvPicPr>
          <p:cNvPr id="27" name="Picture Placeholder 26" descr="A person riding a skateboard up the side of a road&#10;&#10;Description automatically generated">
            <a:extLst>
              <a:ext uri="{FF2B5EF4-FFF2-40B4-BE49-F238E27FC236}">
                <a16:creationId xmlns:a16="http://schemas.microsoft.com/office/drawing/2014/main" id="{47267DAF-8A34-467E-9545-6C61B528E890}"/>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sp>
        <p:nvSpPr>
          <p:cNvPr id="23" name="Picture Placeholder 22">
            <a:extLst>
              <a:ext uri="{FF2B5EF4-FFF2-40B4-BE49-F238E27FC236}">
                <a16:creationId xmlns:a16="http://schemas.microsoft.com/office/drawing/2014/main" id="{B2E1C3D1-C902-4B26-9FCE-1ECE9973C9E8}"/>
              </a:ext>
            </a:extLst>
          </p:cNvPr>
          <p:cNvSpPr>
            <a:spLocks noGrp="1"/>
          </p:cNvSpPr>
          <p:nvPr>
            <p:ph type="pic" sz="quarter" idx="13"/>
          </p:nvPr>
        </p:nvSpPr>
        <p:spPr/>
      </p:sp>
      <p:sp>
        <p:nvSpPr>
          <p:cNvPr id="24" name="Text Placeholder 23">
            <a:extLst>
              <a:ext uri="{FF2B5EF4-FFF2-40B4-BE49-F238E27FC236}">
                <a16:creationId xmlns:a16="http://schemas.microsoft.com/office/drawing/2014/main" id="{333B4468-5FB4-4821-9744-F3B60015D841}"/>
              </a:ext>
            </a:extLst>
          </p:cNvPr>
          <p:cNvSpPr>
            <a:spLocks noGrp="1"/>
          </p:cNvSpPr>
          <p:nvPr>
            <p:ph type="body" sz="quarter" idx="14"/>
          </p:nvPr>
        </p:nvSpPr>
        <p:spPr/>
        <p:txBody>
          <a:bodyPr/>
          <a:lstStyle/>
          <a:p>
            <a:endParaRPr lang="en-AU"/>
          </a:p>
        </p:txBody>
      </p:sp>
      <p:sp>
        <p:nvSpPr>
          <p:cNvPr id="3" name="Slide Number Placeholder 2">
            <a:extLst>
              <a:ext uri="{FF2B5EF4-FFF2-40B4-BE49-F238E27FC236}">
                <a16:creationId xmlns:a16="http://schemas.microsoft.com/office/drawing/2014/main" id="{BD0A3A18-6E57-48A5-9B90-4639E154E045}"/>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25" name="Text Placeholder 24">
            <a:extLst>
              <a:ext uri="{FF2B5EF4-FFF2-40B4-BE49-F238E27FC236}">
                <a16:creationId xmlns:a16="http://schemas.microsoft.com/office/drawing/2014/main" id="{8C789CD8-8777-427C-A540-BFD815D8EB68}"/>
              </a:ext>
            </a:extLst>
          </p:cNvPr>
          <p:cNvSpPr>
            <a:spLocks noGrp="1"/>
          </p:cNvSpPr>
          <p:nvPr>
            <p:ph type="body" sz="quarter" idx="15"/>
          </p:nvPr>
        </p:nvSpPr>
        <p:spPr/>
        <p:txBody>
          <a:bodyPr/>
          <a:lstStyle/>
          <a:p>
            <a:endParaRPr lang="en-AU"/>
          </a:p>
        </p:txBody>
      </p:sp>
      <p:sp>
        <p:nvSpPr>
          <p:cNvPr id="28" name="Oval 27">
            <a:extLst>
              <a:ext uri="{FF2B5EF4-FFF2-40B4-BE49-F238E27FC236}">
                <a16:creationId xmlns:a16="http://schemas.microsoft.com/office/drawing/2014/main" id="{465ED3D2-AAB6-43C3-B7F1-12737F9D1DCF}"/>
              </a:ext>
            </a:extLst>
          </p:cNvPr>
          <p:cNvSpPr/>
          <p:nvPr/>
        </p:nvSpPr>
        <p:spPr>
          <a:xfrm>
            <a:off x="4758815" y="1319835"/>
            <a:ext cx="1944000" cy="1944000"/>
          </a:xfrm>
          <a:prstGeom prst="ellipse">
            <a:avLst/>
          </a:prstGeom>
          <a:noFill/>
          <a:ln w="76200">
            <a:solidFill>
              <a:srgbClr val="01A0DF"/>
            </a:solidFill>
            <a:prstDash val="dash"/>
            <a:extLst>
              <a:ext uri="{C807C97D-BFC1-408E-A445-0C87EB9F89A2}">
                <ask:lineSketchStyleProps xmlns:ask="http://schemas.microsoft.com/office/drawing/2018/sketchyshapes" xmlns="" sd="1219033472">
                  <a:custGeom>
                    <a:avLst/>
                    <a:gdLst>
                      <a:gd name="connsiteX0" fmla="*/ 0 w 1944000"/>
                      <a:gd name="connsiteY0" fmla="*/ 972000 h 1944000"/>
                      <a:gd name="connsiteX1" fmla="*/ 972000 w 1944000"/>
                      <a:gd name="connsiteY1" fmla="*/ 0 h 1944000"/>
                      <a:gd name="connsiteX2" fmla="*/ 1944000 w 1944000"/>
                      <a:gd name="connsiteY2" fmla="*/ 972000 h 1944000"/>
                      <a:gd name="connsiteX3" fmla="*/ 972000 w 1944000"/>
                      <a:gd name="connsiteY3" fmla="*/ 1944000 h 1944000"/>
                      <a:gd name="connsiteX4" fmla="*/ 0 w 1944000"/>
                      <a:gd name="connsiteY4" fmla="*/ 972000 h 19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944000" extrusionOk="0">
                        <a:moveTo>
                          <a:pt x="0" y="972000"/>
                        </a:moveTo>
                        <a:cubicBezTo>
                          <a:pt x="-34352" y="413990"/>
                          <a:pt x="400447" y="13035"/>
                          <a:pt x="972000" y="0"/>
                        </a:cubicBezTo>
                        <a:cubicBezTo>
                          <a:pt x="1611961" y="21714"/>
                          <a:pt x="1912956" y="436166"/>
                          <a:pt x="1944000" y="972000"/>
                        </a:cubicBezTo>
                        <a:cubicBezTo>
                          <a:pt x="1908317" y="1543668"/>
                          <a:pt x="1496885" y="2009971"/>
                          <a:pt x="972000" y="1944000"/>
                        </a:cubicBezTo>
                        <a:cubicBezTo>
                          <a:pt x="361388" y="1903627"/>
                          <a:pt x="26429" y="1521449"/>
                          <a:pt x="0" y="972000"/>
                        </a:cubicBezTo>
                        <a:close/>
                      </a:path>
                    </a:pathLst>
                  </a:custGeom>
                  <ask:type>
                    <ask:lineSketchNone/>
                  </ask:type>
                </ask:lineSketchStyleProps>
              </a:ext>
            </a:extLst>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0BB87691-92A4-47C0-B088-FC6BD34DA75B}"/>
              </a:ext>
            </a:extLst>
          </p:cNvPr>
          <p:cNvSpPr txBox="1"/>
          <p:nvPr/>
        </p:nvSpPr>
        <p:spPr>
          <a:xfrm rot="19508171">
            <a:off x="4733789" y="1937892"/>
            <a:ext cx="1994053" cy="707886"/>
          </a:xfrm>
          <a:prstGeom prst="rect">
            <a:avLst/>
          </a:prstGeom>
          <a:noFill/>
        </p:spPr>
        <p:txBody>
          <a:bodyPr wrap="square" rtlCol="0">
            <a:spAutoFit/>
          </a:bodyPr>
          <a:lstStyle/>
          <a:p>
            <a:pPr algn="ctr"/>
            <a:r>
              <a:rPr lang="en-AU" sz="2000" dirty="0">
                <a:solidFill>
                  <a:srgbClr val="01A0DF"/>
                </a:solidFill>
                <a:effectLst>
                  <a:outerShdw blurRad="50800" dist="50800" dir="2700000" sx="102000" sy="102000" algn="tl" rotWithShape="0">
                    <a:prstClr val="black">
                      <a:alpha val="40000"/>
                    </a:prstClr>
                  </a:outerShdw>
                </a:effectLst>
                <a:latin typeface="Britannic Bold" panose="020B0903060703020204" pitchFamily="34" charset="0"/>
              </a:rPr>
              <a:t>SAFE SYSTEM</a:t>
            </a:r>
            <a:br>
              <a:rPr lang="en-AU" sz="2000" dirty="0">
                <a:solidFill>
                  <a:srgbClr val="01A0DF"/>
                </a:solidFill>
                <a:effectLst>
                  <a:outerShdw blurRad="50800" dist="50800" dir="2700000" sx="102000" sy="102000" algn="tl" rotWithShape="0">
                    <a:prstClr val="black">
                      <a:alpha val="40000"/>
                    </a:prstClr>
                  </a:outerShdw>
                </a:effectLst>
                <a:latin typeface="Britannic Bold" panose="020B0903060703020204" pitchFamily="34" charset="0"/>
              </a:rPr>
            </a:br>
            <a:r>
              <a:rPr lang="en-AU" sz="2000" dirty="0">
                <a:solidFill>
                  <a:srgbClr val="01A0DF"/>
                </a:solidFill>
                <a:effectLst>
                  <a:outerShdw blurRad="50800" dist="50800" dir="2700000" sx="102000" sy="102000" algn="tl" rotWithShape="0">
                    <a:prstClr val="black">
                      <a:alpha val="40000"/>
                    </a:prstClr>
                  </a:outerShdw>
                </a:effectLst>
                <a:latin typeface="Britannic Bold" panose="020B0903060703020204" pitchFamily="34" charset="0"/>
              </a:rPr>
              <a:t>APPROVED</a:t>
            </a:r>
          </a:p>
        </p:txBody>
      </p:sp>
      <p:grpSp>
        <p:nvGrpSpPr>
          <p:cNvPr id="42" name="Group 41">
            <a:extLst>
              <a:ext uri="{FF2B5EF4-FFF2-40B4-BE49-F238E27FC236}">
                <a16:creationId xmlns:a16="http://schemas.microsoft.com/office/drawing/2014/main" id="{8699581F-7ED5-4FB8-B9C4-1413332DC077}"/>
              </a:ext>
            </a:extLst>
          </p:cNvPr>
          <p:cNvGrpSpPr/>
          <p:nvPr/>
        </p:nvGrpSpPr>
        <p:grpSpPr>
          <a:xfrm>
            <a:off x="1938225" y="-2850827"/>
            <a:ext cx="2711563" cy="2734436"/>
            <a:chOff x="1302346" y="2934831"/>
            <a:chExt cx="2711563" cy="2734436"/>
          </a:xfrm>
        </p:grpSpPr>
        <p:sp>
          <p:nvSpPr>
            <p:cNvPr id="35" name="Oval 34">
              <a:extLst>
                <a:ext uri="{FF2B5EF4-FFF2-40B4-BE49-F238E27FC236}">
                  <a16:creationId xmlns:a16="http://schemas.microsoft.com/office/drawing/2014/main" id="{0A2F8810-1CEA-4572-828B-41F50241B230}"/>
                </a:ext>
              </a:extLst>
            </p:cNvPr>
            <p:cNvSpPr/>
            <p:nvPr/>
          </p:nvSpPr>
          <p:spPr>
            <a:xfrm rot="19747571">
              <a:off x="1761131" y="4069791"/>
              <a:ext cx="2252778" cy="159947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A561586C-2E34-479B-8709-4A48E00E0154}"/>
                </a:ext>
              </a:extLst>
            </p:cNvPr>
            <p:cNvSpPr/>
            <p:nvPr/>
          </p:nvSpPr>
          <p:spPr>
            <a:xfrm rot="19747571">
              <a:off x="1684824" y="3911476"/>
              <a:ext cx="2252778" cy="159947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3CA14703-4FE4-49FD-941B-CCE9D818D67F}"/>
                </a:ext>
              </a:extLst>
            </p:cNvPr>
            <p:cNvSpPr/>
            <p:nvPr/>
          </p:nvSpPr>
          <p:spPr>
            <a:xfrm rot="19830826">
              <a:off x="2303848" y="4207510"/>
              <a:ext cx="773575" cy="57253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B5EC7C4B-A14B-49A7-B2B8-AD39A151A235}"/>
                </a:ext>
              </a:extLst>
            </p:cNvPr>
            <p:cNvSpPr/>
            <p:nvPr/>
          </p:nvSpPr>
          <p:spPr>
            <a:xfrm rot="19830826">
              <a:off x="2257942" y="4084487"/>
              <a:ext cx="773575" cy="57253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Shape 40">
              <a:extLst>
                <a:ext uri="{FF2B5EF4-FFF2-40B4-BE49-F238E27FC236}">
                  <a16:creationId xmlns:a16="http://schemas.microsoft.com/office/drawing/2014/main" id="{949D06C5-240A-4235-B8F6-390B346277AB}"/>
                </a:ext>
              </a:extLst>
            </p:cNvPr>
            <p:cNvSpPr/>
            <p:nvPr/>
          </p:nvSpPr>
          <p:spPr>
            <a:xfrm>
              <a:off x="1388125" y="2985571"/>
              <a:ext cx="1421176" cy="1487277"/>
            </a:xfrm>
            <a:custGeom>
              <a:avLst/>
              <a:gdLst>
                <a:gd name="connsiteX0" fmla="*/ 0 w 1421176"/>
                <a:gd name="connsiteY0" fmla="*/ 672029 h 1487277"/>
                <a:gd name="connsiteX1" fmla="*/ 110169 w 1421176"/>
                <a:gd name="connsiteY1" fmla="*/ 848299 h 1487277"/>
                <a:gd name="connsiteX2" fmla="*/ 242371 w 1421176"/>
                <a:gd name="connsiteY2" fmla="*/ 1024569 h 1487277"/>
                <a:gd name="connsiteX3" fmla="*/ 451692 w 1421176"/>
                <a:gd name="connsiteY3" fmla="*/ 1189822 h 1487277"/>
                <a:gd name="connsiteX4" fmla="*/ 672029 w 1421176"/>
                <a:gd name="connsiteY4" fmla="*/ 1333041 h 1487277"/>
                <a:gd name="connsiteX5" fmla="*/ 859316 w 1421176"/>
                <a:gd name="connsiteY5" fmla="*/ 1388125 h 1487277"/>
                <a:gd name="connsiteX6" fmla="*/ 1046603 w 1421176"/>
                <a:gd name="connsiteY6" fmla="*/ 1487277 h 1487277"/>
                <a:gd name="connsiteX7" fmla="*/ 1410159 w 1421176"/>
                <a:gd name="connsiteY7" fmla="*/ 1432193 h 1487277"/>
                <a:gd name="connsiteX8" fmla="*/ 1388126 w 1421176"/>
                <a:gd name="connsiteY8" fmla="*/ 1311007 h 1487277"/>
                <a:gd name="connsiteX9" fmla="*/ 1399142 w 1421176"/>
                <a:gd name="connsiteY9" fmla="*/ 1145754 h 1487277"/>
                <a:gd name="connsiteX10" fmla="*/ 1421176 w 1421176"/>
                <a:gd name="connsiteY10" fmla="*/ 980501 h 1487277"/>
                <a:gd name="connsiteX11" fmla="*/ 1410159 w 1421176"/>
                <a:gd name="connsiteY11" fmla="*/ 683046 h 1487277"/>
                <a:gd name="connsiteX12" fmla="*/ 1366092 w 1421176"/>
                <a:gd name="connsiteY12" fmla="*/ 451692 h 1487277"/>
                <a:gd name="connsiteX13" fmla="*/ 1233889 w 1421176"/>
                <a:gd name="connsiteY13" fmla="*/ 143219 h 1487277"/>
                <a:gd name="connsiteX14" fmla="*/ 1112704 w 1421176"/>
                <a:gd name="connsiteY14" fmla="*/ 0 h 1487277"/>
                <a:gd name="connsiteX15" fmla="*/ 947451 w 1421176"/>
                <a:gd name="connsiteY15" fmla="*/ 33051 h 1487277"/>
                <a:gd name="connsiteX16" fmla="*/ 749147 w 1421176"/>
                <a:gd name="connsiteY16" fmla="*/ 165253 h 1487277"/>
                <a:gd name="connsiteX17" fmla="*/ 253388 w 1421176"/>
                <a:gd name="connsiteY17" fmla="*/ 451692 h 1487277"/>
                <a:gd name="connsiteX18" fmla="*/ 66102 w 1421176"/>
                <a:gd name="connsiteY18" fmla="*/ 727113 h 148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1176" h="1487277">
                  <a:moveTo>
                    <a:pt x="0" y="672029"/>
                  </a:moveTo>
                  <a:lnTo>
                    <a:pt x="110169" y="848299"/>
                  </a:lnTo>
                  <a:lnTo>
                    <a:pt x="242371" y="1024569"/>
                  </a:lnTo>
                  <a:lnTo>
                    <a:pt x="451692" y="1189822"/>
                  </a:lnTo>
                  <a:lnTo>
                    <a:pt x="672029" y="1333041"/>
                  </a:lnTo>
                  <a:lnTo>
                    <a:pt x="859316" y="1388125"/>
                  </a:lnTo>
                  <a:lnTo>
                    <a:pt x="1046603" y="1487277"/>
                  </a:lnTo>
                  <a:lnTo>
                    <a:pt x="1410159" y="1432193"/>
                  </a:lnTo>
                  <a:lnTo>
                    <a:pt x="1388126" y="1311007"/>
                  </a:lnTo>
                  <a:lnTo>
                    <a:pt x="1399142" y="1145754"/>
                  </a:lnTo>
                  <a:lnTo>
                    <a:pt x="1421176" y="980501"/>
                  </a:lnTo>
                  <a:lnTo>
                    <a:pt x="1410159" y="683046"/>
                  </a:lnTo>
                  <a:lnTo>
                    <a:pt x="1366092" y="451692"/>
                  </a:lnTo>
                  <a:lnTo>
                    <a:pt x="1233889" y="143219"/>
                  </a:lnTo>
                  <a:lnTo>
                    <a:pt x="1112704" y="0"/>
                  </a:lnTo>
                  <a:lnTo>
                    <a:pt x="947451" y="33051"/>
                  </a:lnTo>
                  <a:lnTo>
                    <a:pt x="749147" y="165253"/>
                  </a:lnTo>
                  <a:lnTo>
                    <a:pt x="253388" y="451692"/>
                  </a:lnTo>
                  <a:lnTo>
                    <a:pt x="66102" y="727113"/>
                  </a:lnTo>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D3152B9A-19F5-42A2-836D-314174AAE055}"/>
                </a:ext>
              </a:extLst>
            </p:cNvPr>
            <p:cNvSpPr/>
            <p:nvPr/>
          </p:nvSpPr>
          <p:spPr>
            <a:xfrm rot="19830826">
              <a:off x="1302346" y="2934831"/>
              <a:ext cx="1322553" cy="76739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6" name="Group 55">
            <a:extLst>
              <a:ext uri="{FF2B5EF4-FFF2-40B4-BE49-F238E27FC236}">
                <a16:creationId xmlns:a16="http://schemas.microsoft.com/office/drawing/2014/main" id="{C5686619-F339-4BC7-A109-70E084D070B7}"/>
              </a:ext>
            </a:extLst>
          </p:cNvPr>
          <p:cNvGrpSpPr/>
          <p:nvPr/>
        </p:nvGrpSpPr>
        <p:grpSpPr>
          <a:xfrm>
            <a:off x="4790940" y="3983970"/>
            <a:ext cx="4574203" cy="1921305"/>
            <a:chOff x="4790940" y="3983970"/>
            <a:chExt cx="4574203" cy="1921305"/>
          </a:xfrm>
        </p:grpSpPr>
        <p:sp>
          <p:nvSpPr>
            <p:cNvPr id="43" name="Trapezoid 42">
              <a:extLst>
                <a:ext uri="{FF2B5EF4-FFF2-40B4-BE49-F238E27FC236}">
                  <a16:creationId xmlns:a16="http://schemas.microsoft.com/office/drawing/2014/main" id="{899D11FD-E23B-481A-8B2E-5DFE0630C19D}"/>
                </a:ext>
              </a:extLst>
            </p:cNvPr>
            <p:cNvSpPr/>
            <p:nvPr/>
          </p:nvSpPr>
          <p:spPr>
            <a:xfrm rot="3843427">
              <a:off x="5999576" y="3039539"/>
              <a:ext cx="1657100" cy="4074372"/>
            </a:xfrm>
            <a:prstGeom prst="trapezoid">
              <a:avLst>
                <a:gd name="adj" fmla="val 4660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a:extLst>
                <a:ext uri="{FF2B5EF4-FFF2-40B4-BE49-F238E27FC236}">
                  <a16:creationId xmlns:a16="http://schemas.microsoft.com/office/drawing/2014/main" id="{63C6FFB7-0607-4FCB-8D00-CF90B3234A07}"/>
                </a:ext>
              </a:extLst>
            </p:cNvPr>
            <p:cNvSpPr>
              <a:spLocks noChangeAspect="1"/>
            </p:cNvSpPr>
            <p:nvPr/>
          </p:nvSpPr>
          <p:spPr>
            <a:xfrm rot="7908250">
              <a:off x="8516546" y="3990936"/>
              <a:ext cx="288000" cy="345676"/>
            </a:xfrm>
            <a:prstGeom prs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C7FBE9F5-4A14-42C1-A036-8370D849D85D}"/>
                </a:ext>
              </a:extLst>
            </p:cNvPr>
            <p:cNvSpPr txBox="1"/>
            <p:nvPr/>
          </p:nvSpPr>
          <p:spPr>
            <a:xfrm>
              <a:off x="8306469" y="3983970"/>
              <a:ext cx="1058674" cy="276999"/>
            </a:xfrm>
            <a:prstGeom prst="rect">
              <a:avLst/>
            </a:prstGeom>
            <a:noFill/>
          </p:spPr>
          <p:txBody>
            <a:bodyPr wrap="square" rtlCol="0">
              <a:spAutoFit/>
            </a:bodyPr>
            <a:lstStyle/>
            <a:p>
              <a:pPr algn="ctr"/>
              <a:r>
                <a:rPr lang="en-AU" sz="1200" b="1" i="1" dirty="0">
                  <a:solidFill>
                    <a:srgbClr val="01A0DF"/>
                  </a:solidFill>
                </a:rPr>
                <a:t>Future</a:t>
              </a:r>
            </a:p>
          </p:txBody>
        </p:sp>
        <p:sp>
          <p:nvSpPr>
            <p:cNvPr id="46" name="TextBox 45">
              <a:extLst>
                <a:ext uri="{FF2B5EF4-FFF2-40B4-BE49-F238E27FC236}">
                  <a16:creationId xmlns:a16="http://schemas.microsoft.com/office/drawing/2014/main" id="{26C2F4D0-9C87-4BB2-A2E3-946C1DD4D27C}"/>
                </a:ext>
              </a:extLst>
            </p:cNvPr>
            <p:cNvSpPr txBox="1"/>
            <p:nvPr/>
          </p:nvSpPr>
          <p:spPr>
            <a:xfrm>
              <a:off x="5644141" y="5207747"/>
              <a:ext cx="1058674" cy="430887"/>
            </a:xfrm>
            <a:prstGeom prst="rect">
              <a:avLst/>
            </a:prstGeom>
            <a:noFill/>
          </p:spPr>
          <p:txBody>
            <a:bodyPr wrap="square" rtlCol="0">
              <a:spAutoFit/>
            </a:bodyPr>
            <a:lstStyle/>
            <a:p>
              <a:pPr algn="ctr"/>
              <a:r>
                <a:rPr lang="en-AU" sz="2200" i="1" dirty="0">
                  <a:solidFill>
                    <a:srgbClr val="01A0DF"/>
                  </a:solidFill>
                  <a:effectLst>
                    <a:outerShdw blurRad="25400" dist="25400" dir="2700000" algn="tl" rotWithShape="0">
                      <a:prstClr val="black">
                        <a:alpha val="40000"/>
                      </a:prstClr>
                    </a:outerShdw>
                  </a:effectLst>
                </a:rPr>
                <a:t>Present</a:t>
              </a:r>
            </a:p>
          </p:txBody>
        </p:sp>
      </p:grpSp>
      <p:sp>
        <p:nvSpPr>
          <p:cNvPr id="49" name="Arrow: Curved Down 48">
            <a:extLst>
              <a:ext uri="{FF2B5EF4-FFF2-40B4-BE49-F238E27FC236}">
                <a16:creationId xmlns:a16="http://schemas.microsoft.com/office/drawing/2014/main" id="{719C4F41-C65C-4E0C-B8BA-1A05E7CE5B60}"/>
              </a:ext>
            </a:extLst>
          </p:cNvPr>
          <p:cNvSpPr>
            <a:spLocks noChangeAspect="1"/>
          </p:cNvSpPr>
          <p:nvPr/>
        </p:nvSpPr>
        <p:spPr>
          <a:xfrm rot="20828665" flipH="1">
            <a:off x="5472362" y="4303413"/>
            <a:ext cx="1138045" cy="900000"/>
          </a:xfrm>
          <a:prstGeom prst="curvedDownArrow">
            <a:avLst>
              <a:gd name="adj1" fmla="val 13291"/>
              <a:gd name="adj2" fmla="val 31415"/>
              <a:gd name="adj3" fmla="val 232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4" name="Isosceles Triangle 43">
            <a:extLst>
              <a:ext uri="{FF2B5EF4-FFF2-40B4-BE49-F238E27FC236}">
                <a16:creationId xmlns:a16="http://schemas.microsoft.com/office/drawing/2014/main" id="{2B4F2B5A-D139-4367-A84B-61FF1D3B6181}"/>
              </a:ext>
            </a:extLst>
          </p:cNvPr>
          <p:cNvSpPr/>
          <p:nvPr/>
        </p:nvSpPr>
        <p:spPr>
          <a:xfrm rot="18687530">
            <a:off x="4436280" y="4817641"/>
            <a:ext cx="1772418" cy="2127377"/>
          </a:xfrm>
          <a:prstGeom prs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Arrow: Curved Down 49">
            <a:extLst>
              <a:ext uri="{FF2B5EF4-FFF2-40B4-BE49-F238E27FC236}">
                <a16:creationId xmlns:a16="http://schemas.microsoft.com/office/drawing/2014/main" id="{9193B6E3-1779-4E79-8419-864A5DB73C94}"/>
              </a:ext>
            </a:extLst>
          </p:cNvPr>
          <p:cNvSpPr>
            <a:spLocks noChangeAspect="1"/>
          </p:cNvSpPr>
          <p:nvPr/>
        </p:nvSpPr>
        <p:spPr>
          <a:xfrm rot="20828665" flipH="1">
            <a:off x="6582747" y="4160094"/>
            <a:ext cx="819391" cy="648000"/>
          </a:xfrm>
          <a:prstGeom prst="curvedDownArrow">
            <a:avLst>
              <a:gd name="adj1" fmla="val 13291"/>
              <a:gd name="adj2" fmla="val 31415"/>
              <a:gd name="adj3" fmla="val 232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1" name="Arrow: Curved Down 50">
            <a:extLst>
              <a:ext uri="{FF2B5EF4-FFF2-40B4-BE49-F238E27FC236}">
                <a16:creationId xmlns:a16="http://schemas.microsoft.com/office/drawing/2014/main" id="{E40A7AE9-F411-4BA8-BC05-47176B15F2B0}"/>
              </a:ext>
            </a:extLst>
          </p:cNvPr>
          <p:cNvSpPr>
            <a:spLocks noChangeAspect="1"/>
          </p:cNvSpPr>
          <p:nvPr/>
        </p:nvSpPr>
        <p:spPr>
          <a:xfrm rot="20828665" flipH="1">
            <a:off x="7403403" y="4054230"/>
            <a:ext cx="591781" cy="468000"/>
          </a:xfrm>
          <a:prstGeom prst="curvedDownArrow">
            <a:avLst>
              <a:gd name="adj1" fmla="val 13291"/>
              <a:gd name="adj2" fmla="val 31415"/>
              <a:gd name="adj3" fmla="val 232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2" name="Arrow: Curved Down 51">
            <a:extLst>
              <a:ext uri="{FF2B5EF4-FFF2-40B4-BE49-F238E27FC236}">
                <a16:creationId xmlns:a16="http://schemas.microsoft.com/office/drawing/2014/main" id="{70A5A260-7FD0-44AA-8DB0-CB484AB89CD8}"/>
              </a:ext>
            </a:extLst>
          </p:cNvPr>
          <p:cNvSpPr>
            <a:spLocks noChangeAspect="1"/>
          </p:cNvSpPr>
          <p:nvPr/>
        </p:nvSpPr>
        <p:spPr>
          <a:xfrm rot="20828665" flipH="1">
            <a:off x="8009729" y="3989315"/>
            <a:ext cx="409694" cy="324000"/>
          </a:xfrm>
          <a:prstGeom prst="curvedDownArrow">
            <a:avLst>
              <a:gd name="adj1" fmla="val 13291"/>
              <a:gd name="adj2" fmla="val 31415"/>
              <a:gd name="adj3" fmla="val 232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7" name="Arrow: Down 56">
            <a:extLst>
              <a:ext uri="{FF2B5EF4-FFF2-40B4-BE49-F238E27FC236}">
                <a16:creationId xmlns:a16="http://schemas.microsoft.com/office/drawing/2014/main" id="{E9CF4CEC-9CED-4A4C-B3A5-7619476B0D62}"/>
              </a:ext>
            </a:extLst>
          </p:cNvPr>
          <p:cNvSpPr/>
          <p:nvPr/>
        </p:nvSpPr>
        <p:spPr>
          <a:xfrm rot="14713357">
            <a:off x="7376107" y="3787914"/>
            <a:ext cx="214769" cy="1998415"/>
          </a:xfrm>
          <a:prstGeom prst="downArrow">
            <a:avLst/>
          </a:prstGeom>
          <a:solidFill>
            <a:srgbClr val="01A0DF"/>
          </a:solidFill>
          <a:ln>
            <a:noFill/>
          </a:ln>
          <a:scene3d>
            <a:camera prst="orthographicFront">
              <a:rot lat="180000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Chevron 29">
            <a:extLst>
              <a:ext uri="{FF2B5EF4-FFF2-40B4-BE49-F238E27FC236}">
                <a16:creationId xmlns:a16="http://schemas.microsoft.com/office/drawing/2014/main" id="{998DDA83-4118-4318-A5C0-EABF98B8D4C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2_SLIDE_14_PARA_A">
            <a:hlinkClick r:id="" action="ppaction://media"/>
            <a:extLst>
              <a:ext uri="{FF2B5EF4-FFF2-40B4-BE49-F238E27FC236}">
                <a16:creationId xmlns:a16="http://schemas.microsoft.com/office/drawing/2014/main" id="{EBFBDEC9-89BD-406A-AFFC-19D6FC688B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65143" y="0"/>
            <a:ext cx="609600" cy="609600"/>
          </a:xfrm>
          <a:prstGeom prst="rect">
            <a:avLst/>
          </a:prstGeom>
        </p:spPr>
      </p:pic>
      <p:pic>
        <p:nvPicPr>
          <p:cNvPr id="5" name="TAC_MOD4_SNIP2_SLIDE_14_PARA_B">
            <a:hlinkClick r:id="" action="ppaction://media"/>
            <a:extLst>
              <a:ext uri="{FF2B5EF4-FFF2-40B4-BE49-F238E27FC236}">
                <a16:creationId xmlns:a16="http://schemas.microsoft.com/office/drawing/2014/main" id="{8D2C61CD-8B5C-4F0A-B901-D0B7E7C6446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65143" y="877019"/>
            <a:ext cx="609600" cy="609600"/>
          </a:xfrm>
          <a:prstGeom prst="rect">
            <a:avLst/>
          </a:prstGeom>
        </p:spPr>
      </p:pic>
      <p:pic>
        <p:nvPicPr>
          <p:cNvPr id="6" name="TAC_MOD4_SNIP2_SLIDE_14_PARA_C">
            <a:hlinkClick r:id="" action="ppaction://media"/>
            <a:extLst>
              <a:ext uri="{FF2B5EF4-FFF2-40B4-BE49-F238E27FC236}">
                <a16:creationId xmlns:a16="http://schemas.microsoft.com/office/drawing/2014/main" id="{0EAB049D-D8FA-44E3-B7DF-6BF922604CA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65143" y="1754831"/>
            <a:ext cx="609600" cy="609600"/>
          </a:xfrm>
          <a:prstGeom prst="rect">
            <a:avLst/>
          </a:prstGeom>
        </p:spPr>
      </p:pic>
    </p:spTree>
    <p:extLst>
      <p:ext uri="{BB962C8B-B14F-4D97-AF65-F5344CB8AC3E}">
        <p14:creationId xmlns:p14="http://schemas.microsoft.com/office/powerpoint/2010/main" val="39415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nodePh="1">
                                  <p:stCondLst>
                                    <p:cond delay="1000"/>
                                  </p:stCondLst>
                                  <p:endCondLst>
                                    <p:cond evt="begin" delay="0">
                                      <p:tn val="11"/>
                                    </p:cond>
                                  </p:end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par>
                                <p:cTn id="14" presetID="42" presetClass="path" presetSubtype="0" decel="10000" fill="hold" nodeType="withEffect">
                                  <p:stCondLst>
                                    <p:cond delay="1500"/>
                                  </p:stCondLst>
                                  <p:childTnLst>
                                    <p:animMotion origin="layout" path="M -3.05556E-6 3.7037E-6 L 0.24757 0.48935 " pathEditMode="relative" rAng="0" ptsTypes="AA">
                                      <p:cBhvr>
                                        <p:cTn id="15" dur="750" fill="hold"/>
                                        <p:tgtEl>
                                          <p:spTgt spid="42"/>
                                        </p:tgtEl>
                                        <p:attrNameLst>
                                          <p:attrName>ppt_x</p:attrName>
                                          <p:attrName>ppt_y</p:attrName>
                                        </p:attrNameLst>
                                      </p:cBhvr>
                                      <p:rCtr x="12378" y="24468"/>
                                    </p:animMotion>
                                  </p:childTnLst>
                                </p:cTn>
                              </p:par>
                              <p:par>
                                <p:cTn id="16" presetID="10" presetClass="entr" presetSubtype="0" fill="hold" grpId="0" nodeType="withEffect">
                                  <p:stCondLst>
                                    <p:cond delay="225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
                                        <p:tgtEl>
                                          <p:spTgt spid="29"/>
                                        </p:tgtEl>
                                      </p:cBhvr>
                                    </p:animEffect>
                                  </p:childTnLst>
                                </p:cTn>
                              </p:par>
                              <p:par>
                                <p:cTn id="19" presetID="10"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
                                        <p:tgtEl>
                                          <p:spTgt spid="28"/>
                                        </p:tgtEl>
                                      </p:cBhvr>
                                    </p:animEffect>
                                  </p:childTnLst>
                                </p:cTn>
                              </p:par>
                              <p:par>
                                <p:cTn id="22" presetID="42" presetClass="path" presetSubtype="0" accel="10000" fill="hold" nodeType="withEffect">
                                  <p:stCondLst>
                                    <p:cond delay="2250"/>
                                  </p:stCondLst>
                                  <p:childTnLst>
                                    <p:animMotion origin="layout" path="M 0.24757 0.48935 L 2.22222E-6 3.7037E-6 " pathEditMode="relative" rAng="0" ptsTypes="AA">
                                      <p:cBhvr>
                                        <p:cTn id="23" dur="750" fill="hold"/>
                                        <p:tgtEl>
                                          <p:spTgt spid="42"/>
                                        </p:tgtEl>
                                        <p:attrNameLst>
                                          <p:attrName>ppt_x</p:attrName>
                                          <p:attrName>ppt_y</p:attrName>
                                        </p:attrNameLst>
                                      </p:cBhvr>
                                      <p:rCtr x="-12448" y="-24167"/>
                                    </p:animMotion>
                                  </p:childTnLst>
                                </p:cTn>
                              </p:par>
                              <p:par>
                                <p:cTn id="24" presetID="1" presetClass="mediacall" presetSubtype="0" fill="hold" nodeType="withEffect">
                                  <p:stCondLst>
                                    <p:cond delay="1000"/>
                                  </p:stCondLst>
                                  <p:childTnLst>
                                    <p:cmd type="call" cmd="playFrom(0.0)">
                                      <p:cBhvr>
                                        <p:cTn id="25" dur="23918" fill="hold"/>
                                        <p:tgtEl>
                                          <p:spTgt spid="2"/>
                                        </p:tgtEl>
                                      </p:cBhvr>
                                    </p:cmd>
                                  </p:childTnLst>
                                </p:cTn>
                              </p:par>
                            </p:childTnLst>
                          </p:cTn>
                        </p:par>
                        <p:par>
                          <p:cTn id="26" fill="hold">
                            <p:stCondLst>
                              <p:cond delay="24918"/>
                            </p:stCondLst>
                            <p:childTnLst>
                              <p:par>
                                <p:cTn id="27" presetID="3" presetClass="mediacall" presetSubtype="0" fill="hold" nodeType="afterEffect">
                                  <p:stCondLst>
                                    <p:cond delay="500"/>
                                  </p:stCondLst>
                                  <p:childTnLst>
                                    <p:cmd type="call" cmd="stop">
                                      <p:cBhvr>
                                        <p:cTn id="28" dur="1" fill="hold"/>
                                        <p:tgtEl>
                                          <p:spTgt spid="2"/>
                                        </p:tgtEl>
                                      </p:cBhvr>
                                    </p:cmd>
                                  </p:childTnLst>
                                </p:cTn>
                              </p:par>
                              <p:par>
                                <p:cTn id="29" presetID="10" presetClass="entr" presetSubtype="0" fill="hold" grpId="0" nodeType="with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35942" fill="hold"/>
                                        <p:tgtEl>
                                          <p:spTgt spid="5"/>
                                        </p:tgtEl>
                                      </p:cBhvr>
                                    </p:cmd>
                                  </p:childTnLst>
                                </p:cTn>
                              </p:par>
                            </p:childTnLst>
                          </p:cTn>
                        </p:par>
                        <p:par>
                          <p:cTn id="42" fill="hold">
                            <p:stCondLst>
                              <p:cond delay="36942"/>
                            </p:stCondLst>
                            <p:childTnLst>
                              <p:par>
                                <p:cTn id="43" presetID="3" presetClass="mediacall" presetSubtype="0" fill="hold" nodeType="afterEffect">
                                  <p:stCondLst>
                                    <p:cond delay="500"/>
                                  </p:stCondLst>
                                  <p:childTnLst>
                                    <p:cmd type="call" cmd="stop">
                                      <p:cBhvr>
                                        <p:cTn id="44" dur="1" fill="hold"/>
                                        <p:tgtEl>
                                          <p:spTgt spid="5"/>
                                        </p:tgtEl>
                                      </p:cBhvr>
                                    </p:cmd>
                                  </p:childTnLst>
                                </p:cTn>
                              </p:par>
                              <p:par>
                                <p:cTn id="45" presetID="10" presetClass="entr" presetSubtype="0" fill="hold" grpId="2" nodeType="with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2" end="2"/>
                                            </p:txEl>
                                          </p:spTgt>
                                        </p:tgtEl>
                                        <p:attrNameLst>
                                          <p:attrName>style.visibility</p:attrName>
                                        </p:attrNameLst>
                                      </p:cBhvr>
                                      <p:to>
                                        <p:strVal val="visible"/>
                                      </p:to>
                                    </p:set>
                                    <p:animEffect transition="in" filter="fade">
                                      <p:cBhvr>
                                        <p:cTn id="52" dur="500"/>
                                        <p:tgtEl>
                                          <p:spTgt spid="21">
                                            <p:txEl>
                                              <p:pRg st="2" end="2"/>
                                            </p:txEl>
                                          </p:spTgt>
                                        </p:tgtEl>
                                      </p:cBhvr>
                                    </p:animEffect>
                                  </p:childTnLst>
                                </p:cTn>
                              </p:par>
                              <p:par>
                                <p:cTn id="53" presetID="10" presetClass="exit" presetSubtype="0" fill="hold" grpId="3" nodeType="with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par>
                                <p:cTn id="56" presetID="10" presetClass="entr" presetSubtype="0" fill="hold" nodeType="withEffect">
                                  <p:stCondLst>
                                    <p:cond delay="50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22" presetClass="entr" presetSubtype="8" fill="hold" grpId="0" nodeType="withEffect">
                                  <p:stCondLst>
                                    <p:cond delay="1000"/>
                                  </p:stCondLst>
                                  <p:childTnLst>
                                    <p:set>
                                      <p:cBhvr>
                                        <p:cTn id="60" dur="1" fill="hold">
                                          <p:stCondLst>
                                            <p:cond delay="0"/>
                                          </p:stCondLst>
                                        </p:cTn>
                                        <p:tgtEl>
                                          <p:spTgt spid="57"/>
                                        </p:tgtEl>
                                        <p:attrNameLst>
                                          <p:attrName>style.visibility</p:attrName>
                                        </p:attrNameLst>
                                      </p:cBhvr>
                                      <p:to>
                                        <p:strVal val="visible"/>
                                      </p:to>
                                    </p:set>
                                    <p:animEffect transition="in" filter="wipe(left)">
                                      <p:cBhvr>
                                        <p:cTn id="61" dur="1500"/>
                                        <p:tgtEl>
                                          <p:spTgt spid="57"/>
                                        </p:tgtEl>
                                      </p:cBhvr>
                                    </p:animEffect>
                                  </p:childTnLst>
                                </p:cTn>
                              </p:par>
                              <p:par>
                                <p:cTn id="62" presetID="22" presetClass="entr" presetSubtype="2" fill="hold" grpId="0" nodeType="withEffect">
                                  <p:stCondLst>
                                    <p:cond delay="2500"/>
                                  </p:stCondLst>
                                  <p:childTnLst>
                                    <p:set>
                                      <p:cBhvr>
                                        <p:cTn id="63" dur="1" fill="hold">
                                          <p:stCondLst>
                                            <p:cond delay="0"/>
                                          </p:stCondLst>
                                        </p:cTn>
                                        <p:tgtEl>
                                          <p:spTgt spid="52"/>
                                        </p:tgtEl>
                                        <p:attrNameLst>
                                          <p:attrName>style.visibility</p:attrName>
                                        </p:attrNameLst>
                                      </p:cBhvr>
                                      <p:to>
                                        <p:strVal val="visible"/>
                                      </p:to>
                                    </p:set>
                                    <p:animEffect transition="in" filter="wipe(right)">
                                      <p:cBhvr>
                                        <p:cTn id="64" dur="500"/>
                                        <p:tgtEl>
                                          <p:spTgt spid="52"/>
                                        </p:tgtEl>
                                      </p:cBhvr>
                                    </p:animEffect>
                                  </p:childTnLst>
                                </p:cTn>
                              </p:par>
                              <p:par>
                                <p:cTn id="65" presetID="22" presetClass="entr" presetSubtype="2" fill="hold" grpId="0" nodeType="withEffect">
                                  <p:stCondLst>
                                    <p:cond delay="3000"/>
                                  </p:stCondLst>
                                  <p:childTnLst>
                                    <p:set>
                                      <p:cBhvr>
                                        <p:cTn id="66" dur="1" fill="hold">
                                          <p:stCondLst>
                                            <p:cond delay="0"/>
                                          </p:stCondLst>
                                        </p:cTn>
                                        <p:tgtEl>
                                          <p:spTgt spid="51"/>
                                        </p:tgtEl>
                                        <p:attrNameLst>
                                          <p:attrName>style.visibility</p:attrName>
                                        </p:attrNameLst>
                                      </p:cBhvr>
                                      <p:to>
                                        <p:strVal val="visible"/>
                                      </p:to>
                                    </p:set>
                                    <p:animEffect transition="in" filter="wipe(right)">
                                      <p:cBhvr>
                                        <p:cTn id="67" dur="500"/>
                                        <p:tgtEl>
                                          <p:spTgt spid="51"/>
                                        </p:tgtEl>
                                      </p:cBhvr>
                                    </p:animEffect>
                                  </p:childTnLst>
                                </p:cTn>
                              </p:par>
                              <p:par>
                                <p:cTn id="68" presetID="22" presetClass="entr" presetSubtype="2" fill="hold" grpId="0" nodeType="withEffect">
                                  <p:stCondLst>
                                    <p:cond delay="3500"/>
                                  </p:stCondLst>
                                  <p:childTnLst>
                                    <p:set>
                                      <p:cBhvr>
                                        <p:cTn id="69" dur="1" fill="hold">
                                          <p:stCondLst>
                                            <p:cond delay="0"/>
                                          </p:stCondLst>
                                        </p:cTn>
                                        <p:tgtEl>
                                          <p:spTgt spid="50"/>
                                        </p:tgtEl>
                                        <p:attrNameLst>
                                          <p:attrName>style.visibility</p:attrName>
                                        </p:attrNameLst>
                                      </p:cBhvr>
                                      <p:to>
                                        <p:strVal val="visible"/>
                                      </p:to>
                                    </p:set>
                                    <p:animEffect transition="in" filter="wipe(right)">
                                      <p:cBhvr>
                                        <p:cTn id="70" dur="500"/>
                                        <p:tgtEl>
                                          <p:spTgt spid="50"/>
                                        </p:tgtEl>
                                      </p:cBhvr>
                                    </p:animEffect>
                                  </p:childTnLst>
                                </p:cTn>
                              </p:par>
                              <p:par>
                                <p:cTn id="71" presetID="22" presetClass="entr" presetSubtype="2" fill="hold" grpId="0" nodeType="withEffect">
                                  <p:stCondLst>
                                    <p:cond delay="4000"/>
                                  </p:stCondLst>
                                  <p:childTnLst>
                                    <p:set>
                                      <p:cBhvr>
                                        <p:cTn id="72" dur="1" fill="hold">
                                          <p:stCondLst>
                                            <p:cond delay="0"/>
                                          </p:stCondLst>
                                        </p:cTn>
                                        <p:tgtEl>
                                          <p:spTgt spid="49"/>
                                        </p:tgtEl>
                                        <p:attrNameLst>
                                          <p:attrName>style.visibility</p:attrName>
                                        </p:attrNameLst>
                                      </p:cBhvr>
                                      <p:to>
                                        <p:strVal val="visible"/>
                                      </p:to>
                                    </p:set>
                                    <p:animEffect transition="in" filter="wipe(right)">
                                      <p:cBhvr>
                                        <p:cTn id="73" dur="500"/>
                                        <p:tgtEl>
                                          <p:spTgt spid="49"/>
                                        </p:tgtEl>
                                      </p:cBhvr>
                                    </p:animEffect>
                                  </p:childTnLst>
                                </p:cTn>
                              </p:par>
                              <p:par>
                                <p:cTn id="74" presetID="1" presetClass="mediacall" presetSubtype="0" fill="hold" nodeType="withEffect">
                                  <p:stCondLst>
                                    <p:cond delay="1000"/>
                                  </p:stCondLst>
                                  <p:childTnLst>
                                    <p:cmd type="call" cmd="playFrom(0.0)">
                                      <p:cBhvr>
                                        <p:cTn id="75" dur="31873" fill="hold"/>
                                        <p:tgtEl>
                                          <p:spTgt spid="6"/>
                                        </p:tgtEl>
                                      </p:cBhvr>
                                    </p:cmd>
                                  </p:childTnLst>
                                </p:cTn>
                              </p:par>
                            </p:childTnLst>
                          </p:cTn>
                        </p:par>
                        <p:par>
                          <p:cTn id="76" fill="hold">
                            <p:stCondLst>
                              <p:cond delay="32873"/>
                            </p:stCondLst>
                            <p:childTnLst>
                              <p:par>
                                <p:cTn id="77" presetID="3" presetClass="mediacall" presetSubtype="0" fill="hold" nodeType="afterEffect">
                                  <p:stCondLst>
                                    <p:cond delay="500"/>
                                  </p:stCondLst>
                                  <p:childTnLst>
                                    <p:cmd type="call" cmd="stop">
                                      <p:cBhvr>
                                        <p:cTn id="78" dur="1" fill="hold"/>
                                        <p:tgtEl>
                                          <p:spTgt spid="6"/>
                                        </p:tgtEl>
                                      </p:cBhvr>
                                    </p:cmd>
                                  </p:childTnLst>
                                </p:cTn>
                              </p:par>
                              <p:par>
                                <p:cTn id="79" presetID="10" presetClass="entr" presetSubtype="0" fill="hold" grpId="4" nodeType="withEffect">
                                  <p:stCondLst>
                                    <p:cond delay="50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6"/>
                </p:tgtEl>
              </p:cMediaNode>
            </p:audio>
          </p:childTnLst>
        </p:cTn>
      </p:par>
    </p:tnLst>
    <p:bldLst>
      <p:bldP spid="25" grpId="0" build="p"/>
      <p:bldP spid="28" grpId="0" animBg="1"/>
      <p:bldP spid="29" grpId="0"/>
      <p:bldP spid="49" grpId="0" animBg="1"/>
      <p:bldP spid="50" grpId="0" animBg="1"/>
      <p:bldP spid="51" grpId="0" animBg="1"/>
      <p:bldP spid="52" grpId="0" animBg="1"/>
      <p:bldP spid="57" grpId="0" animBg="1"/>
      <p:bldP spid="30" grpId="0" animBg="1"/>
      <p:bldP spid="30" grpId="1" animBg="1"/>
      <p:bldP spid="30" grpId="2" animBg="1"/>
      <p:bldP spid="30" grpId="3" animBg="1"/>
      <p:bldP spid="30"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6B2BD051-1411-42EE-9865-44C40DDAC5FB}"/>
              </a:ext>
            </a:extLst>
          </p:cNvPr>
          <p:cNvSpPr>
            <a:spLocks noGrp="1"/>
          </p:cNvSpPr>
          <p:nvPr>
            <p:ph idx="1"/>
          </p:nvPr>
        </p:nvSpPr>
        <p:spPr/>
        <p:txBody>
          <a:bodyPr/>
          <a:lstStyle/>
          <a:p>
            <a:pPr marL="285750" indent="-285750">
              <a:buFont typeface="Arial" panose="020B0604020202020204" pitchFamily="34" charset="0"/>
              <a:buChar char="•"/>
            </a:pPr>
            <a:r>
              <a:rPr lang="en-AU" dirty="0"/>
              <a:t>A transformation framework</a:t>
            </a:r>
          </a:p>
          <a:p>
            <a:pPr marL="285750" indent="-285750">
              <a:buFont typeface="Arial" panose="020B0604020202020204" pitchFamily="34" charset="0"/>
              <a:buChar char="•"/>
            </a:pPr>
            <a:r>
              <a:rPr lang="en-AU" dirty="0"/>
              <a:t>Sets a goal of zero harm by 2050</a:t>
            </a:r>
          </a:p>
          <a:p>
            <a:pPr marL="285750" indent="-285750">
              <a:buFont typeface="Arial" panose="020B0604020202020204" pitchFamily="34" charset="0"/>
              <a:buChar char="•"/>
            </a:pPr>
            <a:r>
              <a:rPr lang="en-AU" dirty="0"/>
              <a:t>Provides the tools for transformation</a:t>
            </a:r>
          </a:p>
          <a:p>
            <a:pPr marL="285750" indent="-285750">
              <a:buFont typeface="Arial" panose="020B0604020202020204" pitchFamily="34" charset="0"/>
              <a:buChar char="•"/>
            </a:pPr>
            <a:r>
              <a:rPr lang="en-AU" dirty="0"/>
              <a:t>Quantifies the magnitude of effort</a:t>
            </a:r>
          </a:p>
          <a:p>
            <a:pPr marL="285750" indent="-285750">
              <a:buFont typeface="Arial" panose="020B0604020202020204" pitchFamily="34" charset="0"/>
              <a:buChar char="•"/>
            </a:pPr>
            <a:endParaRPr lang="en-AU" dirty="0"/>
          </a:p>
        </p:txBody>
      </p:sp>
      <p:sp>
        <p:nvSpPr>
          <p:cNvPr id="10" name="Title 9">
            <a:extLst>
              <a:ext uri="{FF2B5EF4-FFF2-40B4-BE49-F238E27FC236}">
                <a16:creationId xmlns:a16="http://schemas.microsoft.com/office/drawing/2014/main" id="{C335BC5B-C5E3-4FDB-993C-2CD3185DD273}"/>
              </a:ext>
            </a:extLst>
          </p:cNvPr>
          <p:cNvSpPr>
            <a:spLocks noGrp="1"/>
          </p:cNvSpPr>
          <p:nvPr>
            <p:ph type="title"/>
          </p:nvPr>
        </p:nvSpPr>
        <p:spPr/>
        <p:txBody>
          <a:bodyPr/>
          <a:lstStyle/>
          <a:p>
            <a:r>
              <a:rPr lang="en-AU" dirty="0"/>
              <a:t>Zero 2050</a:t>
            </a:r>
          </a:p>
        </p:txBody>
      </p:sp>
      <p:sp>
        <p:nvSpPr>
          <p:cNvPr id="4" name="Footer Placeholder 3">
            <a:extLst>
              <a:ext uri="{FF2B5EF4-FFF2-40B4-BE49-F238E27FC236}">
                <a16:creationId xmlns:a16="http://schemas.microsoft.com/office/drawing/2014/main" id="{DAA68D9D-B01A-422E-89D8-5F4282FDD29C}"/>
              </a:ext>
            </a:extLst>
          </p:cNvPr>
          <p:cNvSpPr>
            <a:spLocks noGrp="1"/>
          </p:cNvSpPr>
          <p:nvPr>
            <p:ph type="ftr" sz="quarter" idx="10"/>
          </p:nvPr>
        </p:nvSpPr>
        <p:spPr/>
        <p:txBody>
          <a:bodyPr/>
          <a:lstStyle/>
          <a:p>
            <a:r>
              <a:rPr lang="en-US" dirty="0"/>
              <a:t>Module 4, Snippet 2</a:t>
            </a:r>
          </a:p>
        </p:txBody>
      </p:sp>
      <p:sp>
        <p:nvSpPr>
          <p:cNvPr id="12" name="Picture Placeholder 11">
            <a:extLst>
              <a:ext uri="{FF2B5EF4-FFF2-40B4-BE49-F238E27FC236}">
                <a16:creationId xmlns:a16="http://schemas.microsoft.com/office/drawing/2014/main" id="{86057DF5-932A-4DD6-9F36-592EAE11FCAB}"/>
              </a:ext>
            </a:extLst>
          </p:cNvPr>
          <p:cNvSpPr>
            <a:spLocks noGrp="1"/>
          </p:cNvSpPr>
          <p:nvPr>
            <p:ph type="pic" sz="quarter" idx="12"/>
          </p:nvPr>
        </p:nvSpPr>
        <p:spPr>
          <a:xfrm>
            <a:off x="4660903" y="1504068"/>
            <a:ext cx="4494212" cy="4351338"/>
          </a:xfrm>
        </p:spPr>
      </p:sp>
      <p:sp>
        <p:nvSpPr>
          <p:cNvPr id="13" name="Text Placeholder 12">
            <a:extLst>
              <a:ext uri="{FF2B5EF4-FFF2-40B4-BE49-F238E27FC236}">
                <a16:creationId xmlns:a16="http://schemas.microsoft.com/office/drawing/2014/main" id="{C20074A3-BE74-45D4-BA82-BFC3A621510B}"/>
              </a:ext>
            </a:extLst>
          </p:cNvPr>
          <p:cNvSpPr>
            <a:spLocks noGrp="1"/>
          </p:cNvSpPr>
          <p:nvPr>
            <p:ph type="body" sz="quarter" idx="13"/>
          </p:nvPr>
        </p:nvSpPr>
        <p:spPr/>
        <p:txBody>
          <a:bodyPr/>
          <a:lstStyle/>
          <a:p>
            <a:endParaRPr lang="en-AU"/>
          </a:p>
        </p:txBody>
      </p:sp>
      <p:sp>
        <p:nvSpPr>
          <p:cNvPr id="8" name="Slide Number Placeholder 7">
            <a:extLst>
              <a:ext uri="{FF2B5EF4-FFF2-40B4-BE49-F238E27FC236}">
                <a16:creationId xmlns:a16="http://schemas.microsoft.com/office/drawing/2014/main" id="{FD4FA2B8-58B9-4EAF-A8DA-887A6E53E467}"/>
              </a:ext>
            </a:extLst>
          </p:cNvPr>
          <p:cNvSpPr>
            <a:spLocks noGrp="1"/>
          </p:cNvSpPr>
          <p:nvPr>
            <p:ph type="sldNum" sz="quarter" idx="11"/>
          </p:nvPr>
        </p:nvSpPr>
        <p:spPr/>
        <p:txBody>
          <a:bodyPr/>
          <a:lstStyle/>
          <a:p>
            <a:fld id="{A9D36E53-D99A-0F41-B3E8-EF235B9A2E23}" type="slidenum">
              <a:rPr lang="en-US" smtClean="0"/>
              <a:pPr/>
              <a:t>15</a:t>
            </a:fld>
            <a:endParaRPr lang="en-US" dirty="0"/>
          </a:p>
        </p:txBody>
      </p:sp>
      <p:grpSp>
        <p:nvGrpSpPr>
          <p:cNvPr id="14" name="Group 13">
            <a:extLst>
              <a:ext uri="{FF2B5EF4-FFF2-40B4-BE49-F238E27FC236}">
                <a16:creationId xmlns:a16="http://schemas.microsoft.com/office/drawing/2014/main" id="{5210F06B-4F37-4A42-9CBC-30445B405051}"/>
              </a:ext>
            </a:extLst>
          </p:cNvPr>
          <p:cNvGrpSpPr/>
          <p:nvPr/>
        </p:nvGrpSpPr>
        <p:grpSpPr>
          <a:xfrm>
            <a:off x="3924324" y="2794148"/>
            <a:ext cx="5429802" cy="2342934"/>
            <a:chOff x="3924324" y="3774648"/>
            <a:chExt cx="5429802" cy="2342934"/>
          </a:xfrm>
        </p:grpSpPr>
        <p:sp>
          <p:nvSpPr>
            <p:cNvPr id="15" name="Trapezoid 14">
              <a:extLst>
                <a:ext uri="{FF2B5EF4-FFF2-40B4-BE49-F238E27FC236}">
                  <a16:creationId xmlns:a16="http://schemas.microsoft.com/office/drawing/2014/main" id="{FABE19C1-56AA-4572-A808-DCD1E8C3BFD2}"/>
                </a:ext>
              </a:extLst>
            </p:cNvPr>
            <p:cNvSpPr/>
            <p:nvPr/>
          </p:nvSpPr>
          <p:spPr>
            <a:xfrm rot="3843427">
              <a:off x="5347738" y="2597315"/>
              <a:ext cx="2096853" cy="4943681"/>
            </a:xfrm>
            <a:prstGeom prst="trapezoid">
              <a:avLst>
                <a:gd name="adj" fmla="val 4660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sosceles Triangle 15">
              <a:extLst>
                <a:ext uri="{FF2B5EF4-FFF2-40B4-BE49-F238E27FC236}">
                  <a16:creationId xmlns:a16="http://schemas.microsoft.com/office/drawing/2014/main" id="{D9977716-4F4D-429C-A2E6-6AEE3C424885}"/>
                </a:ext>
              </a:extLst>
            </p:cNvPr>
            <p:cNvSpPr>
              <a:spLocks noChangeAspect="1"/>
            </p:cNvSpPr>
            <p:nvPr/>
          </p:nvSpPr>
          <p:spPr>
            <a:xfrm rot="7908250">
              <a:off x="8450444" y="3803651"/>
              <a:ext cx="288000" cy="345676"/>
            </a:xfrm>
            <a:prstGeom prs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AA7E60D1-B654-4B0B-AC58-D41B2A470BE0}"/>
                </a:ext>
              </a:extLst>
            </p:cNvPr>
            <p:cNvSpPr txBox="1"/>
            <p:nvPr/>
          </p:nvSpPr>
          <p:spPr>
            <a:xfrm>
              <a:off x="8295452" y="3774648"/>
              <a:ext cx="1058674" cy="276999"/>
            </a:xfrm>
            <a:prstGeom prst="rect">
              <a:avLst/>
            </a:prstGeom>
            <a:noFill/>
          </p:spPr>
          <p:txBody>
            <a:bodyPr wrap="square" rtlCol="0">
              <a:spAutoFit/>
            </a:bodyPr>
            <a:lstStyle/>
            <a:p>
              <a:pPr algn="ctr"/>
              <a:r>
                <a:rPr lang="en-AU" sz="1200" b="1" i="1" dirty="0">
                  <a:solidFill>
                    <a:srgbClr val="01A0DF"/>
                  </a:solidFill>
                </a:rPr>
                <a:t>Future</a:t>
              </a:r>
            </a:p>
          </p:txBody>
        </p:sp>
        <p:sp>
          <p:nvSpPr>
            <p:cNvPr id="18" name="TextBox 17">
              <a:extLst>
                <a:ext uri="{FF2B5EF4-FFF2-40B4-BE49-F238E27FC236}">
                  <a16:creationId xmlns:a16="http://schemas.microsoft.com/office/drawing/2014/main" id="{DDD7D2ED-0009-4BB7-85F3-5AFD331C8828}"/>
                </a:ext>
              </a:extLst>
            </p:cNvPr>
            <p:cNvSpPr txBox="1"/>
            <p:nvPr/>
          </p:nvSpPr>
          <p:spPr>
            <a:xfrm>
              <a:off x="5203380" y="5286095"/>
              <a:ext cx="1058674" cy="430887"/>
            </a:xfrm>
            <a:prstGeom prst="rect">
              <a:avLst/>
            </a:prstGeom>
            <a:noFill/>
          </p:spPr>
          <p:txBody>
            <a:bodyPr wrap="square" rtlCol="0">
              <a:spAutoFit/>
            </a:bodyPr>
            <a:lstStyle/>
            <a:p>
              <a:pPr algn="ctr"/>
              <a:r>
                <a:rPr lang="en-AU" sz="2200" i="1" dirty="0">
                  <a:solidFill>
                    <a:srgbClr val="01A0DF"/>
                  </a:solidFill>
                  <a:effectLst>
                    <a:outerShdw blurRad="25400" dist="25400" dir="2700000" algn="tl" rotWithShape="0">
                      <a:prstClr val="black">
                        <a:alpha val="40000"/>
                      </a:prstClr>
                    </a:outerShdw>
                  </a:effectLst>
                </a:rPr>
                <a:t>Present</a:t>
              </a:r>
            </a:p>
          </p:txBody>
        </p:sp>
      </p:grpSp>
      <p:sp>
        <p:nvSpPr>
          <p:cNvPr id="19" name="Isosceles Triangle 18">
            <a:extLst>
              <a:ext uri="{FF2B5EF4-FFF2-40B4-BE49-F238E27FC236}">
                <a16:creationId xmlns:a16="http://schemas.microsoft.com/office/drawing/2014/main" id="{EC593A55-2962-4C7C-978A-00CDC3ED7375}"/>
              </a:ext>
            </a:extLst>
          </p:cNvPr>
          <p:cNvSpPr>
            <a:spLocks noChangeAspect="1"/>
          </p:cNvSpPr>
          <p:nvPr/>
        </p:nvSpPr>
        <p:spPr>
          <a:xfrm rot="18687530">
            <a:off x="3582984" y="3784056"/>
            <a:ext cx="2009549" cy="2412000"/>
          </a:xfrm>
          <a:prstGeom prs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Arrow: Down 19">
            <a:extLst>
              <a:ext uri="{FF2B5EF4-FFF2-40B4-BE49-F238E27FC236}">
                <a16:creationId xmlns:a16="http://schemas.microsoft.com/office/drawing/2014/main" id="{9AC65DB2-F6C4-4E7E-820E-E1ADC91F9701}"/>
              </a:ext>
            </a:extLst>
          </p:cNvPr>
          <p:cNvSpPr/>
          <p:nvPr/>
        </p:nvSpPr>
        <p:spPr>
          <a:xfrm rot="14730451">
            <a:off x="7183841" y="2361963"/>
            <a:ext cx="209186" cy="2601174"/>
          </a:xfrm>
          <a:prstGeom prst="downArrow">
            <a:avLst/>
          </a:prstGeom>
          <a:solidFill>
            <a:srgbClr val="01A0DF"/>
          </a:solidFill>
          <a:ln>
            <a:noFill/>
          </a:ln>
          <a:scene3d>
            <a:camera prst="orthographicFront">
              <a:rot lat="180000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C806F39B-AE76-4D2F-A786-6F48FB604B41}"/>
              </a:ext>
            </a:extLst>
          </p:cNvPr>
          <p:cNvSpPr txBox="1"/>
          <p:nvPr/>
        </p:nvSpPr>
        <p:spPr>
          <a:xfrm>
            <a:off x="8515350" y="2788346"/>
            <a:ext cx="607842" cy="246221"/>
          </a:xfrm>
          <a:prstGeom prst="rect">
            <a:avLst/>
          </a:prstGeom>
          <a:solidFill>
            <a:srgbClr val="0E1429"/>
          </a:solidFill>
        </p:spPr>
        <p:txBody>
          <a:bodyPr wrap="square" tIns="0" bIns="0" rtlCol="0">
            <a:spAutoFit/>
          </a:bodyPr>
          <a:lstStyle/>
          <a:p>
            <a:pPr algn="ctr"/>
            <a:r>
              <a:rPr lang="en-AU" sz="1600" b="1" i="1" dirty="0">
                <a:solidFill>
                  <a:srgbClr val="01A0DF"/>
                </a:solidFill>
              </a:rPr>
              <a:t>2050</a:t>
            </a:r>
          </a:p>
        </p:txBody>
      </p:sp>
      <p:grpSp>
        <p:nvGrpSpPr>
          <p:cNvPr id="34" name="Group 33">
            <a:extLst>
              <a:ext uri="{FF2B5EF4-FFF2-40B4-BE49-F238E27FC236}">
                <a16:creationId xmlns:a16="http://schemas.microsoft.com/office/drawing/2014/main" id="{BF50D15A-FD17-45BA-B49C-6C94810F1796}"/>
              </a:ext>
            </a:extLst>
          </p:cNvPr>
          <p:cNvGrpSpPr/>
          <p:nvPr/>
        </p:nvGrpSpPr>
        <p:grpSpPr>
          <a:xfrm>
            <a:off x="4991410" y="1504068"/>
            <a:ext cx="3293025" cy="2175669"/>
            <a:chOff x="4991410" y="1504068"/>
            <a:chExt cx="3293025" cy="2175669"/>
          </a:xfrm>
        </p:grpSpPr>
        <p:cxnSp>
          <p:nvCxnSpPr>
            <p:cNvPr id="24" name="Straight Connector 23">
              <a:extLst>
                <a:ext uri="{FF2B5EF4-FFF2-40B4-BE49-F238E27FC236}">
                  <a16:creationId xmlns:a16="http://schemas.microsoft.com/office/drawing/2014/main" id="{80AAFD7E-F45B-4944-9527-50FD67669A24}"/>
                </a:ext>
              </a:extLst>
            </p:cNvPr>
            <p:cNvCxnSpPr>
              <a:cxnSpLocks/>
            </p:cNvCxnSpPr>
            <p:nvPr/>
          </p:nvCxnSpPr>
          <p:spPr>
            <a:xfrm>
              <a:off x="5002427" y="1504068"/>
              <a:ext cx="0" cy="2175669"/>
            </a:xfrm>
            <a:prstGeom prst="line">
              <a:avLst/>
            </a:prstGeom>
            <a:ln w="25400">
              <a:solidFill>
                <a:srgbClr val="01A0D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C60AFA-1917-4FF3-9E37-2D0790CD528C}"/>
                </a:ext>
              </a:extLst>
            </p:cNvPr>
            <p:cNvCxnSpPr>
              <a:cxnSpLocks/>
            </p:cNvCxnSpPr>
            <p:nvPr/>
          </p:nvCxnSpPr>
          <p:spPr>
            <a:xfrm flipH="1">
              <a:off x="4991410" y="2932648"/>
              <a:ext cx="3293025" cy="747089"/>
            </a:xfrm>
            <a:prstGeom prst="line">
              <a:avLst/>
            </a:prstGeom>
            <a:ln w="25400">
              <a:solidFill>
                <a:srgbClr val="01A0DF"/>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B91206F-7E04-49E8-A2A0-7590447C19F6}"/>
                </a:ext>
              </a:extLst>
            </p:cNvPr>
            <p:cNvSpPr txBox="1"/>
            <p:nvPr/>
          </p:nvSpPr>
          <p:spPr>
            <a:xfrm>
              <a:off x="5190442" y="1698763"/>
              <a:ext cx="763351" cy="400110"/>
            </a:xfrm>
            <a:prstGeom prst="rect">
              <a:avLst/>
            </a:prstGeom>
            <a:noFill/>
          </p:spPr>
          <p:txBody>
            <a:bodyPr wrap="none" rtlCol="0">
              <a:spAutoFit/>
            </a:bodyPr>
            <a:lstStyle/>
            <a:p>
              <a:r>
                <a:rPr lang="en-AU" sz="2000" dirty="0">
                  <a:solidFill>
                    <a:schemeClr val="bg1"/>
                  </a:solidFill>
                </a:rPr>
                <a:t>Harm</a:t>
              </a:r>
            </a:p>
          </p:txBody>
        </p:sp>
        <p:cxnSp>
          <p:nvCxnSpPr>
            <p:cNvPr id="33" name="Straight Connector 32">
              <a:extLst>
                <a:ext uri="{FF2B5EF4-FFF2-40B4-BE49-F238E27FC236}">
                  <a16:creationId xmlns:a16="http://schemas.microsoft.com/office/drawing/2014/main" id="{B79506F6-D0F7-4984-9C88-AA5D6ADD0593}"/>
                </a:ext>
              </a:extLst>
            </p:cNvPr>
            <p:cNvCxnSpPr/>
            <p:nvPr/>
          </p:nvCxnSpPr>
          <p:spPr>
            <a:xfrm>
              <a:off x="5002427" y="2075090"/>
              <a:ext cx="3172089" cy="846541"/>
            </a:xfrm>
            <a:prstGeom prst="line">
              <a:avLst/>
            </a:prstGeom>
            <a:ln w="25400">
              <a:solidFill>
                <a:schemeClr val="bg1">
                  <a:lumMod val="75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0906B125-4474-4A02-95B9-C3B499E78D04}"/>
              </a:ext>
            </a:extLst>
          </p:cNvPr>
          <p:cNvCxnSpPr>
            <a:cxnSpLocks/>
          </p:cNvCxnSpPr>
          <p:nvPr/>
        </p:nvCxnSpPr>
        <p:spPr>
          <a:xfrm>
            <a:off x="5002427" y="2075090"/>
            <a:ext cx="825496" cy="8884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448A3C1-D1C2-4962-A55A-82ECAE10695E}"/>
              </a:ext>
            </a:extLst>
          </p:cNvPr>
          <p:cNvCxnSpPr>
            <a:cxnSpLocks/>
          </p:cNvCxnSpPr>
          <p:nvPr/>
        </p:nvCxnSpPr>
        <p:spPr>
          <a:xfrm flipH="1" flipV="1">
            <a:off x="5823160" y="2163931"/>
            <a:ext cx="478960" cy="39195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D33C6A-1CD6-4FC2-9521-44A610F4DA74}"/>
              </a:ext>
            </a:extLst>
          </p:cNvPr>
          <p:cNvCxnSpPr>
            <a:cxnSpLocks/>
          </p:cNvCxnSpPr>
          <p:nvPr/>
        </p:nvCxnSpPr>
        <p:spPr>
          <a:xfrm flipH="1" flipV="1">
            <a:off x="6299429" y="2551123"/>
            <a:ext cx="576285" cy="12413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BCBCCA-1D89-4564-B303-82788FA4D8AD}"/>
              </a:ext>
            </a:extLst>
          </p:cNvPr>
          <p:cNvCxnSpPr>
            <a:cxnSpLocks/>
          </p:cNvCxnSpPr>
          <p:nvPr/>
        </p:nvCxnSpPr>
        <p:spPr>
          <a:xfrm flipH="1">
            <a:off x="6872287" y="2613188"/>
            <a:ext cx="479696" cy="616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3FA40C7-D221-4056-A8EA-DA5514262C11}"/>
              </a:ext>
            </a:extLst>
          </p:cNvPr>
          <p:cNvCxnSpPr>
            <a:cxnSpLocks/>
          </p:cNvCxnSpPr>
          <p:nvPr/>
        </p:nvCxnSpPr>
        <p:spPr>
          <a:xfrm flipH="1" flipV="1">
            <a:off x="7336253" y="2609633"/>
            <a:ext cx="266073" cy="2585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158DCDA-C80F-4E6C-843A-811DC1AF779A}"/>
              </a:ext>
            </a:extLst>
          </p:cNvPr>
          <p:cNvCxnSpPr>
            <a:cxnSpLocks/>
          </p:cNvCxnSpPr>
          <p:nvPr/>
        </p:nvCxnSpPr>
        <p:spPr>
          <a:xfrm flipH="1">
            <a:off x="7597563" y="2800729"/>
            <a:ext cx="262698" cy="627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CFBA7F-6596-4958-93C2-6DD6C1A4DC8C}"/>
              </a:ext>
            </a:extLst>
          </p:cNvPr>
          <p:cNvCxnSpPr>
            <a:cxnSpLocks/>
          </p:cNvCxnSpPr>
          <p:nvPr/>
        </p:nvCxnSpPr>
        <p:spPr>
          <a:xfrm flipH="1" flipV="1">
            <a:off x="7855499" y="2800729"/>
            <a:ext cx="296033" cy="12090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Arrow: Left-Right 60">
            <a:extLst>
              <a:ext uri="{FF2B5EF4-FFF2-40B4-BE49-F238E27FC236}">
                <a16:creationId xmlns:a16="http://schemas.microsoft.com/office/drawing/2014/main" id="{A4776C4B-5B89-4D69-A733-DDA7F899D884}"/>
              </a:ext>
            </a:extLst>
          </p:cNvPr>
          <p:cNvSpPr/>
          <p:nvPr/>
        </p:nvSpPr>
        <p:spPr>
          <a:xfrm>
            <a:off x="4941308" y="2429468"/>
            <a:ext cx="3210224" cy="416641"/>
          </a:xfrm>
          <a:prstGeom prst="leftRightArrow">
            <a:avLst/>
          </a:prstGeom>
          <a:solidFill>
            <a:schemeClr val="accent2"/>
          </a:solidFill>
          <a:ln>
            <a:noFill/>
          </a:ln>
          <a:scene3d>
            <a:camera prst="isometricRightUp">
              <a:rot lat="1800000" lon="20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a:extLst>
              <a:ext uri="{FF2B5EF4-FFF2-40B4-BE49-F238E27FC236}">
                <a16:creationId xmlns:a16="http://schemas.microsoft.com/office/drawing/2014/main" id="{5E25088F-FA25-4B2E-A829-33F53EBB3BE2}"/>
              </a:ext>
            </a:extLst>
          </p:cNvPr>
          <p:cNvSpPr txBox="1"/>
          <p:nvPr/>
        </p:nvSpPr>
        <p:spPr>
          <a:xfrm>
            <a:off x="6357750" y="1614173"/>
            <a:ext cx="461443" cy="1015663"/>
          </a:xfrm>
          <a:prstGeom prst="rect">
            <a:avLst/>
          </a:prstGeom>
          <a:noFill/>
        </p:spPr>
        <p:txBody>
          <a:bodyPr wrap="square" rtlCol="0">
            <a:spAutoFit/>
          </a:bodyPr>
          <a:lstStyle/>
          <a:p>
            <a:pPr algn="ctr"/>
            <a:r>
              <a:rPr lang="en-AU" sz="6000" dirty="0">
                <a:solidFill>
                  <a:schemeClr val="accent2"/>
                </a:solidFill>
                <a:latin typeface="Britannic Bold" panose="020B0903060703020204" pitchFamily="34" charset="0"/>
                <a:ea typeface="Adobe Gothic Std B" panose="020B0800000000000000" pitchFamily="34" charset="-128"/>
              </a:rPr>
              <a:t>$</a:t>
            </a:r>
          </a:p>
        </p:txBody>
      </p:sp>
      <p:sp>
        <p:nvSpPr>
          <p:cNvPr id="30" name="Arrow: Chevron 29">
            <a:extLst>
              <a:ext uri="{FF2B5EF4-FFF2-40B4-BE49-F238E27FC236}">
                <a16:creationId xmlns:a16="http://schemas.microsoft.com/office/drawing/2014/main" id="{1C5D41B8-9887-42AD-BABC-88EC7C945A1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2_SLIDE_15_PARA_A">
            <a:hlinkClick r:id="" action="ppaction://media"/>
            <a:extLst>
              <a:ext uri="{FF2B5EF4-FFF2-40B4-BE49-F238E27FC236}">
                <a16:creationId xmlns:a16="http://schemas.microsoft.com/office/drawing/2014/main" id="{BC383B36-E8EA-4D47-9BFA-D9F58C5B18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35048" y="0"/>
            <a:ext cx="609600" cy="609600"/>
          </a:xfrm>
          <a:prstGeom prst="rect">
            <a:avLst/>
          </a:prstGeom>
        </p:spPr>
      </p:pic>
      <p:pic>
        <p:nvPicPr>
          <p:cNvPr id="5" name="TAC_MOD4_SNIP2_SLIDE_15_PARA_C">
            <a:hlinkClick r:id="" action="ppaction://media"/>
            <a:extLst>
              <a:ext uri="{FF2B5EF4-FFF2-40B4-BE49-F238E27FC236}">
                <a16:creationId xmlns:a16="http://schemas.microsoft.com/office/drawing/2014/main" id="{E8F348E1-420D-4C19-9FC3-2FBF8815EDE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35048" y="1727166"/>
            <a:ext cx="609600" cy="609600"/>
          </a:xfrm>
          <a:prstGeom prst="rect">
            <a:avLst/>
          </a:prstGeom>
        </p:spPr>
      </p:pic>
      <p:pic>
        <p:nvPicPr>
          <p:cNvPr id="6" name="TAC_MOD4_SNIP2_SLIDE_15_PARA_D">
            <a:hlinkClick r:id="" action="ppaction://media"/>
            <a:extLst>
              <a:ext uri="{FF2B5EF4-FFF2-40B4-BE49-F238E27FC236}">
                <a16:creationId xmlns:a16="http://schemas.microsoft.com/office/drawing/2014/main" id="{6C1D7919-68F5-418A-8EE0-E30883969A6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35048" y="2590749"/>
            <a:ext cx="609600" cy="609600"/>
          </a:xfrm>
          <a:prstGeom prst="rect">
            <a:avLst/>
          </a:prstGeom>
        </p:spPr>
      </p:pic>
      <p:pic>
        <p:nvPicPr>
          <p:cNvPr id="7" name="TAC_MOD4_SNIP2_SLIDE_15_PARA_B">
            <a:hlinkClick r:id="" action="ppaction://media"/>
            <a:extLst>
              <a:ext uri="{FF2B5EF4-FFF2-40B4-BE49-F238E27FC236}">
                <a16:creationId xmlns:a16="http://schemas.microsoft.com/office/drawing/2014/main" id="{D75F3227-92DE-4CBD-B84F-BDC3F2E0078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435048" y="863583"/>
            <a:ext cx="609600" cy="609600"/>
          </a:xfrm>
          <a:prstGeom prst="rect">
            <a:avLst/>
          </a:prstGeom>
        </p:spPr>
      </p:pic>
    </p:spTree>
    <p:extLst>
      <p:ext uri="{BB962C8B-B14F-4D97-AF65-F5344CB8AC3E}">
        <p14:creationId xmlns:p14="http://schemas.microsoft.com/office/powerpoint/2010/main" val="36511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1500"/>
                                        <p:tgtEl>
                                          <p:spTgt spid="20"/>
                                        </p:tgtEl>
                                      </p:cBhvr>
                                    </p:animEffect>
                                  </p:childTnLst>
                                </p:cTn>
                              </p:par>
                              <p:par>
                                <p:cTn id="14" presetID="1" presetClass="mediacall" presetSubtype="0" fill="hold" nodeType="withEffect">
                                  <p:stCondLst>
                                    <p:cond delay="1000"/>
                                  </p:stCondLst>
                                  <p:childTnLst>
                                    <p:cmd type="call" cmd="playFrom(0.0)">
                                      <p:cBhvr>
                                        <p:cTn id="15" dur="24700" fill="hold"/>
                                        <p:tgtEl>
                                          <p:spTgt spid="2"/>
                                        </p:tgtEl>
                                      </p:cBhvr>
                                    </p:cmd>
                                  </p:childTnLst>
                                </p:cTn>
                              </p:par>
                            </p:childTnLst>
                          </p:cTn>
                        </p:par>
                        <p:par>
                          <p:cTn id="16" fill="hold">
                            <p:stCondLst>
                              <p:cond delay="25700"/>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500"/>
                                        <p:tgtEl>
                                          <p:spTgt spid="11">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2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1500"/>
                                        <p:tgtEl>
                                          <p:spTgt spid="34"/>
                                        </p:tgtEl>
                                      </p:cBhvr>
                                    </p:animEffect>
                                  </p:childTnLst>
                                </p:cTn>
                              </p:par>
                              <p:par>
                                <p:cTn id="33" presetID="10" presetClass="entr" presetSubtype="0" fill="hold" grpId="0" nodeType="withEffect">
                                  <p:stCondLst>
                                    <p:cond delay="20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 presetClass="mediacall" presetSubtype="0" fill="hold" nodeType="withEffect">
                                  <p:stCondLst>
                                    <p:cond delay="1000"/>
                                  </p:stCondLst>
                                  <p:childTnLst>
                                    <p:cmd type="call" cmd="playFrom(0.0)">
                                      <p:cBhvr>
                                        <p:cTn id="37" dur="31456" fill="hold"/>
                                        <p:tgtEl>
                                          <p:spTgt spid="7"/>
                                        </p:tgtEl>
                                      </p:cBhvr>
                                    </p:cmd>
                                  </p:childTnLst>
                                </p:cTn>
                              </p:par>
                            </p:childTnLst>
                          </p:cTn>
                        </p:par>
                        <p:par>
                          <p:cTn id="38" fill="hold">
                            <p:stCondLst>
                              <p:cond delay="32456"/>
                            </p:stCondLst>
                            <p:childTnLst>
                              <p:par>
                                <p:cTn id="39" presetID="3" presetClass="mediacall" presetSubtype="0" fill="hold" nodeType="afterEffect">
                                  <p:stCondLst>
                                    <p:cond delay="0"/>
                                  </p:stCondLst>
                                  <p:childTnLst>
                                    <p:cmd type="call" cmd="stop">
                                      <p:cBhvr>
                                        <p:cTn id="40" dur="1" fill="hold"/>
                                        <p:tgtEl>
                                          <p:spTgt spid="7"/>
                                        </p:tgtEl>
                                      </p:cBhvr>
                                    </p:cmd>
                                  </p:childTnLst>
                                </p:cTn>
                              </p:par>
                              <p:par>
                                <p:cTn id="41" presetID="10" presetClass="entr" presetSubtype="0" fill="hold" grpId="2" nodeType="withEffect">
                                  <p:stCondLst>
                                    <p:cond delay="5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fade">
                                      <p:cBhvr>
                                        <p:cTn id="48" dur="500"/>
                                        <p:tgtEl>
                                          <p:spTgt spid="11">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10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10" presetClass="entr" presetSubtype="0" fill="hold" nodeType="withEffect">
                                  <p:stCondLst>
                                    <p:cond delay="150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nodeType="withEffect">
                                  <p:stCondLst>
                                    <p:cond delay="200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par>
                                <p:cTn id="64" presetID="10" presetClass="entr" presetSubtype="0" fill="hold" nodeType="withEffect">
                                  <p:stCondLst>
                                    <p:cond delay="250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nodeType="withEffect">
                                  <p:stCondLst>
                                    <p:cond delay="300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nodeType="withEffect">
                                  <p:stCondLst>
                                    <p:cond delay="350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 presetClass="mediacall" presetSubtype="0" fill="hold" nodeType="withEffect">
                                  <p:stCondLst>
                                    <p:cond delay="1000"/>
                                  </p:stCondLst>
                                  <p:childTnLst>
                                    <p:cmd type="call" cmd="playFrom(0.0)">
                                      <p:cBhvr>
                                        <p:cTn id="74" dur="26057" fill="hold"/>
                                        <p:tgtEl>
                                          <p:spTgt spid="5"/>
                                        </p:tgtEl>
                                      </p:cBhvr>
                                    </p:cmd>
                                  </p:childTnLst>
                                </p:cTn>
                              </p:par>
                            </p:childTnLst>
                          </p:cTn>
                        </p:par>
                        <p:par>
                          <p:cTn id="75" fill="hold">
                            <p:stCondLst>
                              <p:cond delay="27057"/>
                            </p:stCondLst>
                            <p:childTnLst>
                              <p:par>
                                <p:cTn id="76" presetID="3" presetClass="mediacall" presetSubtype="0" fill="hold" nodeType="afterEffect">
                                  <p:stCondLst>
                                    <p:cond delay="500"/>
                                  </p:stCondLst>
                                  <p:childTnLst>
                                    <p:cmd type="call" cmd="stop">
                                      <p:cBhvr>
                                        <p:cTn id="77" dur="1" fill="hold"/>
                                        <p:tgtEl>
                                          <p:spTgt spid="5"/>
                                        </p:tgtEl>
                                      </p:cBhvr>
                                    </p:cmd>
                                  </p:childTnLst>
                                </p:cTn>
                              </p:par>
                              <p:par>
                                <p:cTn id="78" presetID="10" presetClass="entr" presetSubtype="0" fill="hold" grpId="4" nodeType="withEffect">
                                  <p:stCondLst>
                                    <p:cond delay="50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1">
                                            <p:txEl>
                                              <p:pRg st="3" end="3"/>
                                            </p:txEl>
                                          </p:spTgt>
                                        </p:tgtEl>
                                        <p:attrNameLst>
                                          <p:attrName>style.visibility</p:attrName>
                                        </p:attrNameLst>
                                      </p:cBhvr>
                                      <p:to>
                                        <p:strVal val="visible"/>
                                      </p:to>
                                    </p:set>
                                    <p:animEffect transition="in" filter="fade">
                                      <p:cBhvr>
                                        <p:cTn id="85" dur="500"/>
                                        <p:tgtEl>
                                          <p:spTgt spid="11">
                                            <p:txEl>
                                              <p:pRg st="3" end="3"/>
                                            </p:txEl>
                                          </p:spTgt>
                                        </p:tgtEl>
                                      </p:cBhvr>
                                    </p:animEffect>
                                  </p:childTnLst>
                                </p:cTn>
                              </p:par>
                              <p:par>
                                <p:cTn id="86" presetID="10" presetClass="exit" presetSubtype="0" fill="hold" nodeType="with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5"/>
                                        </p:tgtEl>
                                      </p:cBhvr>
                                    </p:animEffect>
                                    <p:set>
                                      <p:cBhvr>
                                        <p:cTn id="100" dur="1" fill="hold">
                                          <p:stCondLst>
                                            <p:cond delay="499"/>
                                          </p:stCondLst>
                                        </p:cTn>
                                        <p:tgtEl>
                                          <p:spTgt spid="4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4"/>
                                        </p:tgtEl>
                                      </p:cBhvr>
                                    </p:animEffect>
                                    <p:set>
                                      <p:cBhvr>
                                        <p:cTn id="106" dur="1" fill="hold">
                                          <p:stCondLst>
                                            <p:cond delay="499"/>
                                          </p:stCondLst>
                                        </p:cTn>
                                        <p:tgtEl>
                                          <p:spTgt spid="5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7"/>
                                        </p:tgtEl>
                                      </p:cBhvr>
                                    </p:animEffect>
                                    <p:set>
                                      <p:cBhvr>
                                        <p:cTn id="109" dur="1" fill="hold">
                                          <p:stCondLst>
                                            <p:cond delay="499"/>
                                          </p:stCondLst>
                                        </p:cTn>
                                        <p:tgtEl>
                                          <p:spTgt spid="57"/>
                                        </p:tgtEl>
                                        <p:attrNameLst>
                                          <p:attrName>style.visibility</p:attrName>
                                        </p:attrNameLst>
                                      </p:cBhvr>
                                      <p:to>
                                        <p:strVal val="hidden"/>
                                      </p:to>
                                    </p:set>
                                  </p:childTnLst>
                                </p:cTn>
                              </p:par>
                              <p:par>
                                <p:cTn id="110" presetID="10" presetClass="exit" presetSubtype="0" fill="hold" grpId="5" nodeType="withEffect">
                                  <p:stCondLst>
                                    <p:cond delay="0"/>
                                  </p:stCondLst>
                                  <p:childTnLst>
                                    <p:animEffect transition="out" filter="fade">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par>
                                <p:cTn id="113" presetID="10" presetClass="entr" presetSubtype="0" fill="hold" grpId="0" nodeType="withEffect">
                                  <p:stCondLst>
                                    <p:cond delay="50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500"/>
                                        <p:tgtEl>
                                          <p:spTgt spid="61"/>
                                        </p:tgtEl>
                                      </p:cBhvr>
                                    </p:animEffect>
                                  </p:childTnLst>
                                </p:cTn>
                              </p:par>
                              <p:par>
                                <p:cTn id="116" presetID="10" presetClass="entr" presetSubtype="0" fill="hold" grpId="0" nodeType="withEffect">
                                  <p:stCondLst>
                                    <p:cond delay="50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par>
                                <p:cTn id="119" presetID="1" presetClass="mediacall" presetSubtype="0" fill="hold" nodeType="withEffect">
                                  <p:stCondLst>
                                    <p:cond delay="1000"/>
                                  </p:stCondLst>
                                  <p:childTnLst>
                                    <p:cmd type="call" cmd="playFrom(0.0)">
                                      <p:cBhvr>
                                        <p:cTn id="120" dur="28613" fill="hold"/>
                                        <p:tgtEl>
                                          <p:spTgt spid="6"/>
                                        </p:tgtEl>
                                      </p:cBhvr>
                                    </p:cmd>
                                  </p:childTnLst>
                                </p:cTn>
                              </p:par>
                            </p:childTnLst>
                          </p:cTn>
                        </p:par>
                        <p:par>
                          <p:cTn id="121" fill="hold">
                            <p:stCondLst>
                              <p:cond delay="29613"/>
                            </p:stCondLst>
                            <p:childTnLst>
                              <p:par>
                                <p:cTn id="122" presetID="3" presetClass="mediacall" presetSubtype="0" fill="hold" nodeType="afterEffect">
                                  <p:stCondLst>
                                    <p:cond delay="500"/>
                                  </p:stCondLst>
                                  <p:childTnLst>
                                    <p:cmd type="call" cmd="stop">
                                      <p:cBhvr>
                                        <p:cTn id="123" dur="1" fill="hold"/>
                                        <p:tgtEl>
                                          <p:spTgt spid="6"/>
                                        </p:tgtEl>
                                      </p:cBhvr>
                                    </p:cmd>
                                  </p:childTnLst>
                                </p:cTn>
                              </p:par>
                              <p:par>
                                <p:cTn id="124" presetID="10" presetClass="entr" presetSubtype="0" fill="hold" grpId="6" nodeType="withEffect">
                                  <p:stCondLst>
                                    <p:cond delay="50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2"/>
                </p:tgtEl>
              </p:cMediaNode>
            </p:audio>
            <p:audio>
              <p:cMediaNode vol="80000">
                <p:cTn id="128" fill="hold" display="0">
                  <p:stCondLst>
                    <p:cond delay="indefinite"/>
                  </p:stCondLst>
                  <p:endCondLst>
                    <p:cond evt="onStopAudio" delay="0">
                      <p:tgtEl>
                        <p:sldTgt/>
                      </p:tgtEl>
                    </p:cond>
                  </p:endCondLst>
                </p:cTn>
                <p:tgtEl>
                  <p:spTgt spid="5"/>
                </p:tgtEl>
              </p:cMediaNode>
            </p:audio>
            <p:audio>
              <p:cMediaNode vol="80000">
                <p:cTn id="129" fill="hold" display="0">
                  <p:stCondLst>
                    <p:cond delay="indefinite"/>
                  </p:stCondLst>
                  <p:endCondLst>
                    <p:cond evt="onStopAudio" delay="0">
                      <p:tgtEl>
                        <p:sldTgt/>
                      </p:tgtEl>
                    </p:cond>
                  </p:endCondLst>
                </p:cTn>
                <p:tgtEl>
                  <p:spTgt spid="6"/>
                </p:tgtEl>
              </p:cMediaNode>
            </p:audio>
            <p:audio>
              <p:cMediaNode vol="80000">
                <p:cTn id="130" fill="hold" display="0">
                  <p:stCondLst>
                    <p:cond delay="indefinite"/>
                  </p:stCondLst>
                  <p:endCondLst>
                    <p:cond evt="onStopAudio" delay="0">
                      <p:tgtEl>
                        <p:sldTgt/>
                      </p:tgtEl>
                    </p:cond>
                  </p:endCondLst>
                </p:cTn>
                <p:tgtEl>
                  <p:spTgt spid="7"/>
                </p:tgtEl>
              </p:cMediaNode>
            </p:audio>
          </p:childTnLst>
        </p:cTn>
      </p:par>
    </p:tnLst>
    <p:bldLst>
      <p:bldP spid="20" grpId="0" animBg="1"/>
      <p:bldP spid="21" grpId="0" animBg="1"/>
      <p:bldP spid="61" grpId="0" animBg="1"/>
      <p:bldP spid="62" grpId="0"/>
      <p:bldP spid="30" grpId="0" animBg="1"/>
      <p:bldP spid="30" grpId="1" animBg="1"/>
      <p:bldP spid="30" grpId="2" animBg="1"/>
      <p:bldP spid="30" grpId="3" animBg="1"/>
      <p:bldP spid="30" grpId="4" animBg="1"/>
      <p:bldP spid="30" grpId="5" animBg="1"/>
      <p:bldP spid="30" grpId="6"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4, Snippet 2</a:t>
            </a:r>
          </a:p>
        </p:txBody>
      </p:sp>
      <p:sp>
        <p:nvSpPr>
          <p:cNvPr id="6" name="Arrow: Chevron 5">
            <a:extLst>
              <a:ext uri="{FF2B5EF4-FFF2-40B4-BE49-F238E27FC236}">
                <a16:creationId xmlns:a16="http://schemas.microsoft.com/office/drawing/2014/main" id="{04EA9B68-F033-4FBE-AD08-22F87CEF5D4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4, Snippet 2</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From safer to safe</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487048" y="482970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Safe System first</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326143"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When we think about safety</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57821" y="4232479"/>
            <a:ext cx="1208057" cy="850398"/>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142373" y="3645938"/>
            <a:ext cx="1536445" cy="83109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6251276" y="487640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A transformative approach</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5001137" y="4058267"/>
            <a:ext cx="1583145" cy="917133"/>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4_SNIP2_SLIDE_03_PARA_A">
            <a:hlinkClick r:id="" action="ppaction://media"/>
            <a:extLst>
              <a:ext uri="{FF2B5EF4-FFF2-40B4-BE49-F238E27FC236}">
                <a16:creationId xmlns:a16="http://schemas.microsoft.com/office/drawing/2014/main" id="{8DA3FD2D-9251-4403-A91D-54AC8098AD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338"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005" fill="hold"/>
                                        <p:tgtEl>
                                          <p:spTgt spid="2"/>
                                        </p:tgtEl>
                                      </p:cBhvr>
                                    </p:cmd>
                                  </p:childTnLst>
                                </p:cTn>
                              </p:par>
                            </p:childTnLst>
                          </p:cTn>
                        </p:par>
                        <p:par>
                          <p:cTn id="7" fill="hold">
                            <p:stCondLst>
                              <p:cond delay="21005"/>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77D3FF-4E61-48D3-AB53-830BC668E447}"/>
              </a:ext>
            </a:extLst>
          </p:cNvPr>
          <p:cNvSpPr>
            <a:spLocks noGrp="1"/>
          </p:cNvSpPr>
          <p:nvPr>
            <p:ph type="body" sz="quarter" idx="10"/>
          </p:nvPr>
        </p:nvSpPr>
        <p:spPr/>
        <p:txBody>
          <a:bodyPr/>
          <a:lstStyle/>
          <a:p>
            <a:r>
              <a:rPr lang="en-AU" dirty="0"/>
              <a:t>From safer to safe</a:t>
            </a:r>
          </a:p>
        </p:txBody>
      </p:sp>
      <p:sp>
        <p:nvSpPr>
          <p:cNvPr id="5" name="Slide Number Placeholder 4">
            <a:extLst>
              <a:ext uri="{FF2B5EF4-FFF2-40B4-BE49-F238E27FC236}">
                <a16:creationId xmlns:a16="http://schemas.microsoft.com/office/drawing/2014/main" id="{0D298962-40F6-4CCF-8D58-5DC0908AC428}"/>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4" name="Footer Placeholder 3">
            <a:extLst>
              <a:ext uri="{FF2B5EF4-FFF2-40B4-BE49-F238E27FC236}">
                <a16:creationId xmlns:a16="http://schemas.microsoft.com/office/drawing/2014/main" id="{A8596D11-FFC4-4A3D-879A-ECE79C0BB99D}"/>
              </a:ext>
            </a:extLst>
          </p:cNvPr>
          <p:cNvSpPr>
            <a:spLocks noGrp="1"/>
          </p:cNvSpPr>
          <p:nvPr>
            <p:ph type="ftr" sz="quarter" idx="12"/>
          </p:nvPr>
        </p:nvSpPr>
        <p:spPr/>
        <p:txBody>
          <a:bodyPr/>
          <a:lstStyle/>
          <a:p>
            <a:r>
              <a:rPr lang="en-US" dirty="0"/>
              <a:t>Module 4, Snippet 2</a:t>
            </a:r>
          </a:p>
        </p:txBody>
      </p:sp>
      <p:pic>
        <p:nvPicPr>
          <p:cNvPr id="2" name="TAC_MOD4_SNIP2_SLIDE_04_PARA_A">
            <a:hlinkClick r:id="" action="ppaction://media"/>
            <a:extLst>
              <a:ext uri="{FF2B5EF4-FFF2-40B4-BE49-F238E27FC236}">
                <a16:creationId xmlns:a16="http://schemas.microsoft.com/office/drawing/2014/main" id="{977336EB-BAEB-4226-9249-0178F5A7D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230" y="0"/>
            <a:ext cx="609600" cy="609600"/>
          </a:xfrm>
          <a:prstGeom prst="rect">
            <a:avLst/>
          </a:prstGeom>
        </p:spPr>
      </p:pic>
    </p:spTree>
    <p:extLst>
      <p:ext uri="{BB962C8B-B14F-4D97-AF65-F5344CB8AC3E}">
        <p14:creationId xmlns:p14="http://schemas.microsoft.com/office/powerpoint/2010/main" val="1227953960"/>
      </p:ext>
    </p:extLst>
  </p:cSld>
  <p:clrMapOvr>
    <a:masterClrMapping/>
  </p:clrMapOvr>
  <mc:AlternateContent xmlns:mc="http://schemas.openxmlformats.org/markup-compatibility/2006" xmlns:p14="http://schemas.microsoft.com/office/powerpoint/2010/main">
    <mc:Choice Requires="p14">
      <p:transition spd="slow" p14:dur="2000" advTm="13790"/>
    </mc:Choice>
    <mc:Fallback xmlns="">
      <p:transition spd="slow" advTm="1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294" fill="hold"/>
                                        <p:tgtEl>
                                          <p:spTgt spid="2"/>
                                        </p:tgtEl>
                                      </p:cBhvr>
                                    </p:cmd>
                                  </p:childTnLst>
                                </p:cTn>
                              </p:par>
                            </p:childTnLst>
                          </p:cTn>
                        </p:par>
                        <p:par>
                          <p:cTn id="7" fill="hold">
                            <p:stCondLst>
                              <p:cond delay="1229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36CFEAE0-62F0-4E48-9C38-99843053217E}"/>
              </a:ext>
            </a:extLst>
          </p:cNvPr>
          <p:cNvSpPr>
            <a:spLocks noGrp="1"/>
          </p:cNvSpPr>
          <p:nvPr>
            <p:ph idx="1"/>
          </p:nvPr>
        </p:nvSpPr>
        <p:spPr/>
        <p:txBody>
          <a:bodyPr/>
          <a:lstStyle/>
          <a:p>
            <a:pPr marL="285750" indent="-285750">
              <a:buFont typeface="Arial" panose="020B0604020202020204" pitchFamily="34" charset="0"/>
              <a:buChar char="•"/>
            </a:pPr>
            <a:r>
              <a:rPr lang="en-AU" dirty="0"/>
              <a:t>Road safety has greatly improved…</a:t>
            </a:r>
          </a:p>
          <a:p>
            <a:pPr marL="285750" indent="-285750">
              <a:buFont typeface="Arial" panose="020B0604020202020204" pitchFamily="34" charset="0"/>
              <a:buChar char="•"/>
            </a:pPr>
            <a:r>
              <a:rPr lang="en-AU" dirty="0"/>
              <a:t>…but this improvement has slowed</a:t>
            </a:r>
          </a:p>
          <a:p>
            <a:pPr marL="285750" indent="-285750">
              <a:buFont typeface="Arial" panose="020B0604020202020204" pitchFamily="34" charset="0"/>
              <a:buChar char="•"/>
            </a:pPr>
            <a:r>
              <a:rPr lang="en-AU" dirty="0"/>
              <a:t>We are good at making roads safer</a:t>
            </a:r>
          </a:p>
        </p:txBody>
      </p:sp>
      <p:sp>
        <p:nvSpPr>
          <p:cNvPr id="5" name="Title 4">
            <a:extLst>
              <a:ext uri="{FF2B5EF4-FFF2-40B4-BE49-F238E27FC236}">
                <a16:creationId xmlns:a16="http://schemas.microsoft.com/office/drawing/2014/main" id="{AE14C97B-35E6-487E-93C6-CA848D9746D3}"/>
              </a:ext>
            </a:extLst>
          </p:cNvPr>
          <p:cNvSpPr>
            <a:spLocks noGrp="1"/>
          </p:cNvSpPr>
          <p:nvPr>
            <p:ph type="title"/>
          </p:nvPr>
        </p:nvSpPr>
        <p:spPr/>
        <p:txBody>
          <a:bodyPr/>
          <a:lstStyle/>
          <a:p>
            <a:r>
              <a:rPr lang="en-AU" dirty="0"/>
              <a:t>From safer…</a:t>
            </a:r>
          </a:p>
        </p:txBody>
      </p:sp>
      <p:sp>
        <p:nvSpPr>
          <p:cNvPr id="4" name="Footer Placeholder 3">
            <a:extLst>
              <a:ext uri="{FF2B5EF4-FFF2-40B4-BE49-F238E27FC236}">
                <a16:creationId xmlns:a16="http://schemas.microsoft.com/office/drawing/2014/main" id="{4C6DFE55-6A00-4530-9D3F-ACD0D0BF8B67}"/>
              </a:ext>
            </a:extLst>
          </p:cNvPr>
          <p:cNvSpPr>
            <a:spLocks noGrp="1"/>
          </p:cNvSpPr>
          <p:nvPr>
            <p:ph type="ftr" sz="quarter" idx="10"/>
          </p:nvPr>
        </p:nvSpPr>
        <p:spPr/>
        <p:txBody>
          <a:bodyPr/>
          <a:lstStyle/>
          <a:p>
            <a:r>
              <a:rPr lang="en-US" dirty="0"/>
              <a:t>Module 4, Snippet 2</a:t>
            </a:r>
          </a:p>
        </p:txBody>
      </p:sp>
      <p:pic>
        <p:nvPicPr>
          <p:cNvPr id="30" name="Picture Placeholder 29">
            <a:extLst>
              <a:ext uri="{FF2B5EF4-FFF2-40B4-BE49-F238E27FC236}">
                <a16:creationId xmlns:a16="http://schemas.microsoft.com/office/drawing/2014/main" id="{8E7E5EDD-EA58-4A55-A40E-C1DB6563B2E1}"/>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a:prstGeom prst="rect">
            <a:avLst/>
          </a:prstGeom>
        </p:spPr>
      </p:pic>
      <p:pic>
        <p:nvPicPr>
          <p:cNvPr id="32" name="Picture Placeholder 31" descr="A truck driving down a street next to a traffic light&#10;&#10;Description automatically generated">
            <a:extLst>
              <a:ext uri="{FF2B5EF4-FFF2-40B4-BE49-F238E27FC236}">
                <a16:creationId xmlns:a16="http://schemas.microsoft.com/office/drawing/2014/main" id="{05D71FBF-7C70-437D-BC49-8E972F91CC4B}"/>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27" name="Text Placeholder 26">
            <a:extLst>
              <a:ext uri="{FF2B5EF4-FFF2-40B4-BE49-F238E27FC236}">
                <a16:creationId xmlns:a16="http://schemas.microsoft.com/office/drawing/2014/main" id="{F60870D6-0A94-405F-8B92-189183A3C861}"/>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6FD42C18-783B-40CD-8C56-EBECBCCD5DB2}"/>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28" name="Text Placeholder 27">
            <a:extLst>
              <a:ext uri="{FF2B5EF4-FFF2-40B4-BE49-F238E27FC236}">
                <a16:creationId xmlns:a16="http://schemas.microsoft.com/office/drawing/2014/main" id="{DE6182A4-A365-4872-9D81-7A528E6D05E5}"/>
              </a:ext>
            </a:extLst>
          </p:cNvPr>
          <p:cNvSpPr>
            <a:spLocks noGrp="1"/>
          </p:cNvSpPr>
          <p:nvPr>
            <p:ph type="body" sz="quarter" idx="15"/>
          </p:nvPr>
        </p:nvSpPr>
        <p:spPr>
          <a:xfrm>
            <a:off x="4649787" y="3464852"/>
            <a:ext cx="4494211" cy="179387"/>
          </a:xfrm>
        </p:spPr>
        <p:txBody>
          <a:bodyPr/>
          <a:lstStyle/>
          <a:p>
            <a:r>
              <a:rPr lang="en-AU" dirty="0"/>
              <a:t>Source: based on ATSB and BITRE data</a:t>
            </a:r>
          </a:p>
        </p:txBody>
      </p:sp>
      <p:sp>
        <p:nvSpPr>
          <p:cNvPr id="2" name="Rectangle 1">
            <a:extLst>
              <a:ext uri="{FF2B5EF4-FFF2-40B4-BE49-F238E27FC236}">
                <a16:creationId xmlns:a16="http://schemas.microsoft.com/office/drawing/2014/main" id="{0446537A-BFBE-4D95-8CDE-B64C166EDE7A}"/>
              </a:ext>
            </a:extLst>
          </p:cNvPr>
          <p:cNvSpPr/>
          <p:nvPr/>
        </p:nvSpPr>
        <p:spPr>
          <a:xfrm>
            <a:off x="7777908" y="2445745"/>
            <a:ext cx="1145755" cy="473725"/>
          </a:xfrm>
          <a:prstGeom prst="rect">
            <a:avLst/>
          </a:prstGeom>
          <a:noFill/>
          <a:ln w="19050">
            <a:solidFill>
              <a:srgbClr val="01A0D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Chevron 10">
            <a:extLst>
              <a:ext uri="{FF2B5EF4-FFF2-40B4-BE49-F238E27FC236}">
                <a16:creationId xmlns:a16="http://schemas.microsoft.com/office/drawing/2014/main" id="{922A502E-2BC9-4A8E-90DB-63C7F396D11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4_SNIP2_SLIDE_05_PARA_A">
            <a:hlinkClick r:id="" action="ppaction://media"/>
            <a:extLst>
              <a:ext uri="{FF2B5EF4-FFF2-40B4-BE49-F238E27FC236}">
                <a16:creationId xmlns:a16="http://schemas.microsoft.com/office/drawing/2014/main" id="{F85CAB9E-B368-40A7-8F4A-D3BA305573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90598" y="0"/>
            <a:ext cx="609600" cy="609600"/>
          </a:xfrm>
          <a:prstGeom prst="rect">
            <a:avLst/>
          </a:prstGeom>
        </p:spPr>
      </p:pic>
      <p:pic>
        <p:nvPicPr>
          <p:cNvPr id="7" name="TAC_MOD4_SNIP2_SLIDE_05_PARA_B">
            <a:hlinkClick r:id="" action="ppaction://media"/>
            <a:extLst>
              <a:ext uri="{FF2B5EF4-FFF2-40B4-BE49-F238E27FC236}">
                <a16:creationId xmlns:a16="http://schemas.microsoft.com/office/drawing/2014/main" id="{F57A6EC2-3D2E-44FD-8C6C-D62D4C606AB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90598" y="877019"/>
            <a:ext cx="609600" cy="609600"/>
          </a:xfrm>
          <a:prstGeom prst="rect">
            <a:avLst/>
          </a:prstGeom>
        </p:spPr>
      </p:pic>
      <p:pic>
        <p:nvPicPr>
          <p:cNvPr id="8" name="TAC_MOD4_SNIP2_SLIDE_05_PARA_C">
            <a:hlinkClick r:id="" action="ppaction://media"/>
            <a:extLst>
              <a:ext uri="{FF2B5EF4-FFF2-40B4-BE49-F238E27FC236}">
                <a16:creationId xmlns:a16="http://schemas.microsoft.com/office/drawing/2014/main" id="{F80CA066-1A5C-4D2B-AF0F-CDAE42C8426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90598" y="1754038"/>
            <a:ext cx="609600" cy="609600"/>
          </a:xfrm>
          <a:prstGeom prst="rect">
            <a:avLst/>
          </a:prstGeom>
        </p:spPr>
      </p:pic>
    </p:spTree>
    <p:extLst>
      <p:ext uri="{BB962C8B-B14F-4D97-AF65-F5344CB8AC3E}">
        <p14:creationId xmlns:p14="http://schemas.microsoft.com/office/powerpoint/2010/main" val="162254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fade">
                                      <p:cBhvr>
                                        <p:cTn id="13" dur="500"/>
                                        <p:tgtEl>
                                          <p:spTgt spid="28">
                                            <p:txEl>
                                              <p:pRg st="0" end="0"/>
                                            </p:txEl>
                                          </p:spTgt>
                                        </p:tgtEl>
                                      </p:cBhvr>
                                    </p:animEffect>
                                  </p:childTnLst>
                                </p:cTn>
                              </p:par>
                              <p:par>
                                <p:cTn id="14" presetID="1" presetClass="mediacall" presetSubtype="0" fill="hold" nodeType="withEffect">
                                  <p:stCondLst>
                                    <p:cond delay="1000"/>
                                  </p:stCondLst>
                                  <p:childTnLst>
                                    <p:cmd type="call" cmd="playFrom(0.0)">
                                      <p:cBhvr>
                                        <p:cTn id="15" dur="42124" fill="hold"/>
                                        <p:tgtEl>
                                          <p:spTgt spid="6"/>
                                        </p:tgtEl>
                                      </p:cBhvr>
                                    </p:cmd>
                                  </p:childTnLst>
                                </p:cTn>
                              </p:par>
                            </p:childTnLst>
                          </p:cTn>
                        </p:par>
                        <p:par>
                          <p:cTn id="16" fill="hold">
                            <p:stCondLst>
                              <p:cond delay="43124"/>
                            </p:stCondLst>
                            <p:childTnLst>
                              <p:par>
                                <p:cTn id="17" presetID="3" presetClass="mediacall" presetSubtype="0" fill="hold" nodeType="afterEffect">
                                  <p:stCondLst>
                                    <p:cond delay="500"/>
                                  </p:stCondLst>
                                  <p:childTnLst>
                                    <p:cmd type="call" cmd="stop">
                                      <p:cBhvr>
                                        <p:cTn id="18" dur="1" fill="hold"/>
                                        <p:tgtEl>
                                          <p:spTgt spid="6"/>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 presetClass="mediacall" presetSubtype="0" fill="hold" nodeType="withEffect">
                                  <p:stCondLst>
                                    <p:cond delay="1000"/>
                                  </p:stCondLst>
                                  <p:childTnLst>
                                    <p:cmd type="call" cmd="playFrom(0.0)">
                                      <p:cBhvr>
                                        <p:cTn id="34" dur="33256" fill="hold"/>
                                        <p:tgtEl>
                                          <p:spTgt spid="7"/>
                                        </p:tgtEl>
                                      </p:cBhvr>
                                    </p:cmd>
                                  </p:childTnLst>
                                </p:cTn>
                              </p:par>
                            </p:childTnLst>
                          </p:cTn>
                        </p:par>
                        <p:par>
                          <p:cTn id="35" fill="hold">
                            <p:stCondLst>
                              <p:cond delay="34256"/>
                            </p:stCondLst>
                            <p:childTnLst>
                              <p:par>
                                <p:cTn id="36" presetID="3" presetClass="mediacall" presetSubtype="0" fill="hold" nodeType="afterEffect">
                                  <p:stCondLst>
                                    <p:cond delay="500"/>
                                  </p:stCondLst>
                                  <p:childTnLst>
                                    <p:cmd type="call" cmd="stop">
                                      <p:cBhvr>
                                        <p:cTn id="37" dur="1" fill="hold"/>
                                        <p:tgtEl>
                                          <p:spTgt spid="7"/>
                                        </p:tgtEl>
                                      </p:cBhvr>
                                    </p:cmd>
                                  </p:childTnLst>
                                </p:cTn>
                              </p:par>
                              <p:par>
                                <p:cTn id="38" presetID="10" presetClass="entr" presetSubtype="0" fill="hold" grpId="2" nodeType="with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xEl>
                                              <p:pRg st="2" end="2"/>
                                            </p:txEl>
                                          </p:spTgt>
                                        </p:tgtEl>
                                        <p:attrNameLst>
                                          <p:attrName>style.visibility</p:attrName>
                                        </p:attrNameLst>
                                      </p:cBhvr>
                                      <p:to>
                                        <p:strVal val="visible"/>
                                      </p:to>
                                    </p:set>
                                    <p:animEffect transition="in" filter="fade">
                                      <p:cBhvr>
                                        <p:cTn id="45" dur="500"/>
                                        <p:tgtEl>
                                          <p:spTgt spid="24">
                                            <p:txEl>
                                              <p:pRg st="2" end="2"/>
                                            </p:txEl>
                                          </p:spTgt>
                                        </p:tgtEl>
                                      </p:cBhvr>
                                    </p:animEffect>
                                  </p:childTnLst>
                                </p:cTn>
                              </p:par>
                              <p:par>
                                <p:cTn id="46" presetID="10" presetClass="exit" presetSubtype="0" fill="hold" grpId="3"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ntr" presetSubtype="0"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7">
                                            <p:txEl>
                                              <p:pRg st="0" end="0"/>
                                            </p:txEl>
                                          </p:spTgt>
                                        </p:tgtEl>
                                        <p:attrNameLst>
                                          <p:attrName>style.visibility</p:attrName>
                                        </p:attrNameLst>
                                      </p:cBhvr>
                                      <p:to>
                                        <p:strVal val="visible"/>
                                      </p:to>
                                    </p:set>
                                    <p:animEffect transition="in" filter="fade">
                                      <p:cBhvr>
                                        <p:cTn id="54" dur="500"/>
                                        <p:tgtEl>
                                          <p:spTgt spid="27">
                                            <p:txEl>
                                              <p:pRg st="0" end="0"/>
                                            </p:txEl>
                                          </p:spTgt>
                                        </p:tgtEl>
                                      </p:cBhvr>
                                    </p:animEffect>
                                  </p:childTnLst>
                                </p:cTn>
                              </p:par>
                              <p:par>
                                <p:cTn id="55" presetID="1" presetClass="mediacall" presetSubtype="0" fill="hold" nodeType="withEffect">
                                  <p:stCondLst>
                                    <p:cond delay="1000"/>
                                  </p:stCondLst>
                                  <p:childTnLst>
                                    <p:cmd type="call" cmd="playFrom(0.0)">
                                      <p:cBhvr>
                                        <p:cTn id="56" dur="54644" fill="hold"/>
                                        <p:tgtEl>
                                          <p:spTgt spid="8"/>
                                        </p:tgtEl>
                                      </p:cBhvr>
                                    </p:cmd>
                                  </p:childTnLst>
                                </p:cTn>
                              </p:par>
                            </p:childTnLst>
                          </p:cTn>
                        </p:par>
                        <p:par>
                          <p:cTn id="57" fill="hold">
                            <p:stCondLst>
                              <p:cond delay="55644"/>
                            </p:stCondLst>
                            <p:childTnLst>
                              <p:par>
                                <p:cTn id="58" presetID="3" presetClass="mediacall" presetSubtype="0" fill="hold" nodeType="afterEffect">
                                  <p:stCondLst>
                                    <p:cond delay="500"/>
                                  </p:stCondLst>
                                  <p:childTnLst>
                                    <p:cmd type="call" cmd="stop">
                                      <p:cBhvr>
                                        <p:cTn id="59" dur="1" fill="hold"/>
                                        <p:tgtEl>
                                          <p:spTgt spid="8"/>
                                        </p:tgtEl>
                                      </p:cBhvr>
                                    </p:cmd>
                                  </p:childTnLst>
                                </p:cTn>
                              </p:par>
                              <p:par>
                                <p:cTn id="60" presetID="10" presetClass="entr" presetSubtype="0" fill="hold" grpId="4" nodeType="withEffect">
                                  <p:stCondLst>
                                    <p:cond delay="5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8"/>
                </p:tgtEl>
              </p:cMediaNode>
            </p:audio>
          </p:childTnLst>
        </p:cTn>
      </p:par>
    </p:tnLst>
    <p:bldLst>
      <p:bldP spid="27" grpId="0" build="p"/>
      <p:bldP spid="28" grpId="0" build="p"/>
      <p:bldP spid="2" grpId="0" animBg="1"/>
      <p:bldP spid="11" grpId="0" animBg="1"/>
      <p:bldP spid="11" grpId="1" animBg="1"/>
      <p:bldP spid="11" grpId="2" animBg="1"/>
      <p:bldP spid="11" grpId="3" animBg="1"/>
      <p:bldP spid="11"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Placeholder 51" descr="A car driving on a city street&#10;&#10;Description automatically generated">
            <a:extLst>
              <a:ext uri="{FF2B5EF4-FFF2-40B4-BE49-F238E27FC236}">
                <a16:creationId xmlns:a16="http://schemas.microsoft.com/office/drawing/2014/main" id="{34DA4B2A-46DD-4DC3-91A0-DE46F9FB2E6B}"/>
              </a:ext>
            </a:extLst>
          </p:cNvPr>
          <p:cNvPicPr>
            <a:picLocks noGrp="1" noChangeAspect="1"/>
          </p:cNvPicPr>
          <p:nvPr>
            <p:ph type="pic" sz="quarter" idx="17"/>
          </p:nvPr>
        </p:nvPicPr>
        <p:blipFill>
          <a:blip r:embed="rId9" cstate="screen">
            <a:extLst>
              <a:ext uri="{28A0092B-C50C-407E-A947-70E740481C1C}">
                <a14:useLocalDpi xmlns:a14="http://schemas.microsoft.com/office/drawing/2010/main"/>
              </a:ext>
            </a:extLst>
          </a:blip>
          <a:srcRect/>
          <a:stretch>
            <a:fillRect/>
          </a:stretch>
        </p:blipFill>
        <p:spPr/>
      </p:pic>
      <p:sp>
        <p:nvSpPr>
          <p:cNvPr id="2" name="Content Placeholder 1">
            <a:extLst>
              <a:ext uri="{FF2B5EF4-FFF2-40B4-BE49-F238E27FC236}">
                <a16:creationId xmlns:a16="http://schemas.microsoft.com/office/drawing/2014/main" id="{AF70B250-247D-4966-AC43-CAD86547E554}"/>
              </a:ext>
            </a:extLst>
          </p:cNvPr>
          <p:cNvSpPr>
            <a:spLocks noGrp="1"/>
          </p:cNvSpPr>
          <p:nvPr>
            <p:ph idx="1"/>
          </p:nvPr>
        </p:nvSpPr>
        <p:spPr/>
        <p:txBody>
          <a:bodyPr/>
          <a:lstStyle/>
          <a:p>
            <a:pPr marL="285750" indent="-285750">
              <a:buFont typeface="Arial" panose="020B0604020202020204" pitchFamily="34" charset="0"/>
              <a:buChar char="•"/>
            </a:pPr>
            <a:r>
              <a:rPr lang="en-AU" dirty="0"/>
              <a:t>Making a distinction between safer and safe</a:t>
            </a:r>
          </a:p>
          <a:p>
            <a:pPr marL="285750" indent="-285750">
              <a:buFont typeface="Arial" panose="020B0604020202020204" pitchFamily="34" charset="0"/>
              <a:buChar char="•"/>
            </a:pPr>
            <a:r>
              <a:rPr lang="en-AU" dirty="0"/>
              <a:t>Safe ensures survivability</a:t>
            </a:r>
          </a:p>
          <a:p>
            <a:pPr marL="285750" indent="-285750">
              <a:buFont typeface="Arial" panose="020B0604020202020204" pitchFamily="34" charset="0"/>
              <a:buChar char="•"/>
            </a:pPr>
            <a:r>
              <a:rPr lang="en-AU" dirty="0"/>
              <a:t>Safe pursued first</a:t>
            </a:r>
          </a:p>
        </p:txBody>
      </p:sp>
      <p:sp>
        <p:nvSpPr>
          <p:cNvPr id="3" name="Title 2">
            <a:extLst>
              <a:ext uri="{FF2B5EF4-FFF2-40B4-BE49-F238E27FC236}">
                <a16:creationId xmlns:a16="http://schemas.microsoft.com/office/drawing/2014/main" id="{81B92007-25D6-485C-8D32-2BA933FF7893}"/>
              </a:ext>
            </a:extLst>
          </p:cNvPr>
          <p:cNvSpPr>
            <a:spLocks noGrp="1"/>
          </p:cNvSpPr>
          <p:nvPr>
            <p:ph type="title"/>
          </p:nvPr>
        </p:nvSpPr>
        <p:spPr/>
        <p:txBody>
          <a:bodyPr/>
          <a:lstStyle/>
          <a:p>
            <a:r>
              <a:rPr lang="en-AU" dirty="0"/>
              <a:t>…to safe</a:t>
            </a:r>
          </a:p>
        </p:txBody>
      </p:sp>
      <p:sp>
        <p:nvSpPr>
          <p:cNvPr id="4" name="Footer Placeholder 3">
            <a:extLst>
              <a:ext uri="{FF2B5EF4-FFF2-40B4-BE49-F238E27FC236}">
                <a16:creationId xmlns:a16="http://schemas.microsoft.com/office/drawing/2014/main" id="{50082AA9-4778-4835-8BD5-450D289DD863}"/>
              </a:ext>
            </a:extLst>
          </p:cNvPr>
          <p:cNvSpPr>
            <a:spLocks noGrp="1"/>
          </p:cNvSpPr>
          <p:nvPr>
            <p:ph type="ftr" sz="quarter" idx="10"/>
          </p:nvPr>
        </p:nvSpPr>
        <p:spPr/>
        <p:txBody>
          <a:bodyPr/>
          <a:lstStyle/>
          <a:p>
            <a:r>
              <a:rPr lang="en-US" dirty="0"/>
              <a:t>Module 4, Snippet 2</a:t>
            </a:r>
          </a:p>
        </p:txBody>
      </p:sp>
      <p:sp>
        <p:nvSpPr>
          <p:cNvPr id="15" name="Text Placeholder 14">
            <a:extLst>
              <a:ext uri="{FF2B5EF4-FFF2-40B4-BE49-F238E27FC236}">
                <a16:creationId xmlns:a16="http://schemas.microsoft.com/office/drawing/2014/main" id="{536CAB8B-F0DA-42CC-A93D-98C869299441}"/>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B9A3D023-316B-4F92-9BEF-3715A4E446FF}"/>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6" name="Text Placeholder 15">
            <a:extLst>
              <a:ext uri="{FF2B5EF4-FFF2-40B4-BE49-F238E27FC236}">
                <a16:creationId xmlns:a16="http://schemas.microsoft.com/office/drawing/2014/main" id="{91AE243E-44CD-47D5-8B97-0DC8EA0BA69E}"/>
              </a:ext>
            </a:extLst>
          </p:cNvPr>
          <p:cNvSpPr>
            <a:spLocks noGrp="1"/>
          </p:cNvSpPr>
          <p:nvPr>
            <p:ph type="body" sz="quarter" idx="15"/>
          </p:nvPr>
        </p:nvSpPr>
        <p:spPr>
          <a:xfrm>
            <a:off x="4649788" y="3464852"/>
            <a:ext cx="4339976" cy="218166"/>
          </a:xfrm>
        </p:spPr>
        <p:txBody>
          <a:bodyPr/>
          <a:lstStyle/>
          <a:p>
            <a:r>
              <a:rPr lang="en-AU" dirty="0"/>
              <a:t>Source: Centre for Automotive Safety Research (left) Safe System Solutions (right)</a:t>
            </a:r>
          </a:p>
        </p:txBody>
      </p:sp>
      <p:pic>
        <p:nvPicPr>
          <p:cNvPr id="23" name="Picture Placeholder 22" descr="A path with trees on the side of a road&#10;&#10;Description automatically generated">
            <a:extLst>
              <a:ext uri="{FF2B5EF4-FFF2-40B4-BE49-F238E27FC236}">
                <a16:creationId xmlns:a16="http://schemas.microsoft.com/office/drawing/2014/main" id="{0F014861-3864-4D2C-AB87-A8391B62156D}"/>
              </a:ext>
            </a:extLst>
          </p:cNvPr>
          <p:cNvPicPr>
            <a:picLocks noGrp="1" noChangeAspect="1"/>
          </p:cNvPicPr>
          <p:nvPr>
            <p:ph type="pic" sz="quarter" idx="16"/>
          </p:nvPr>
        </p:nvPicPr>
        <p:blipFill rotWithShape="1">
          <a:blip r:embed="rId10" cstate="screen">
            <a:extLst>
              <a:ext uri="{28A0092B-C50C-407E-A947-70E740481C1C}">
                <a14:useLocalDpi xmlns:a14="http://schemas.microsoft.com/office/drawing/2010/main"/>
              </a:ext>
            </a:extLst>
          </a:blip>
          <a:srcRect b="-439"/>
          <a:stretch/>
        </p:blipFill>
        <p:spPr>
          <a:xfrm>
            <a:off x="6897600" y="1216257"/>
            <a:ext cx="2246400" cy="2232000"/>
          </a:xfrm>
        </p:spPr>
      </p:pic>
      <p:pic>
        <p:nvPicPr>
          <p:cNvPr id="25" name="Picture Placeholder 24" descr="A narrow road&#10;&#10;Description automatically generated">
            <a:extLst>
              <a:ext uri="{FF2B5EF4-FFF2-40B4-BE49-F238E27FC236}">
                <a16:creationId xmlns:a16="http://schemas.microsoft.com/office/drawing/2014/main" id="{7FBA90D7-FDD4-43EA-8895-C7247431439F}"/>
              </a:ext>
            </a:extLst>
          </p:cNvPr>
          <p:cNvPicPr>
            <a:picLocks noGrp="1" noChangeAspect="1"/>
          </p:cNvPicPr>
          <p:nvPr>
            <p:ph type="pic" sz="quarter" idx="12"/>
          </p:nvPr>
        </p:nvPicPr>
        <p:blipFill rotWithShape="1">
          <a:blip r:embed="rId11" cstate="screen">
            <a:extLst>
              <a:ext uri="{28A0092B-C50C-407E-A947-70E740481C1C}">
                <a14:useLocalDpi xmlns:a14="http://schemas.microsoft.com/office/drawing/2010/main"/>
              </a:ext>
            </a:extLst>
          </a:blip>
          <a:srcRect b="-439"/>
          <a:stretch/>
        </p:blipFill>
        <p:spPr>
          <a:xfrm>
            <a:off x="4649788" y="1216257"/>
            <a:ext cx="2246400" cy="2232000"/>
          </a:xfrm>
        </p:spPr>
      </p:pic>
      <p:sp>
        <p:nvSpPr>
          <p:cNvPr id="26" name="Arrow: Right 25">
            <a:extLst>
              <a:ext uri="{FF2B5EF4-FFF2-40B4-BE49-F238E27FC236}">
                <a16:creationId xmlns:a16="http://schemas.microsoft.com/office/drawing/2014/main" id="{17A4D7BA-F449-42EB-878E-BE88625F88D7}"/>
              </a:ext>
            </a:extLst>
          </p:cNvPr>
          <p:cNvSpPr/>
          <p:nvPr/>
        </p:nvSpPr>
        <p:spPr>
          <a:xfrm>
            <a:off x="6621137" y="1979718"/>
            <a:ext cx="694062" cy="705079"/>
          </a:xfrm>
          <a:prstGeom prst="rightArrow">
            <a:avLst/>
          </a:prstGeom>
          <a:solidFill>
            <a:srgbClr val="0E1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Placeholder 37" descr="A picture containing outdoor, road, basketball, street&#10;&#10;Description automatically generated">
            <a:extLst>
              <a:ext uri="{FF2B5EF4-FFF2-40B4-BE49-F238E27FC236}">
                <a16:creationId xmlns:a16="http://schemas.microsoft.com/office/drawing/2014/main" id="{09230988-9BF0-41EB-91A3-4ED46CF1EE47}"/>
              </a:ext>
            </a:extLst>
          </p:cNvPr>
          <p:cNvPicPr>
            <a:picLocks noGrp="1" noChangeAspect="1"/>
          </p:cNvPicPr>
          <p:nvPr>
            <p:ph type="pic" sz="quarter" idx="18"/>
          </p:nvPr>
        </p:nvPicPr>
        <p:blipFill rotWithShape="1">
          <a:blip r:embed="rId12" cstate="screen">
            <a:extLst>
              <a:ext uri="{28A0092B-C50C-407E-A947-70E740481C1C}">
                <a14:useLocalDpi xmlns:a14="http://schemas.microsoft.com/office/drawing/2010/main"/>
              </a:ext>
            </a:extLst>
          </a:blip>
          <a:srcRect/>
          <a:stretch/>
        </p:blipFill>
        <p:spPr>
          <a:xfrm>
            <a:off x="6897600" y="3644239"/>
            <a:ext cx="2246400" cy="2232000"/>
          </a:xfrm>
        </p:spPr>
      </p:pic>
      <p:sp>
        <p:nvSpPr>
          <p:cNvPr id="39" name="Arrow: Right 38">
            <a:extLst>
              <a:ext uri="{FF2B5EF4-FFF2-40B4-BE49-F238E27FC236}">
                <a16:creationId xmlns:a16="http://schemas.microsoft.com/office/drawing/2014/main" id="{A2F71A03-48BA-4502-B591-1F4DD4FA359C}"/>
              </a:ext>
            </a:extLst>
          </p:cNvPr>
          <p:cNvSpPr/>
          <p:nvPr/>
        </p:nvSpPr>
        <p:spPr>
          <a:xfrm>
            <a:off x="6621137" y="4407700"/>
            <a:ext cx="694062" cy="705079"/>
          </a:xfrm>
          <a:prstGeom prst="rightArrow">
            <a:avLst/>
          </a:prstGeom>
          <a:solidFill>
            <a:srgbClr val="0E1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451D8BC4-40DC-42F9-AFC9-DEE49AD06C69}"/>
              </a:ext>
            </a:extLst>
          </p:cNvPr>
          <p:cNvSpPr txBox="1"/>
          <p:nvPr/>
        </p:nvSpPr>
        <p:spPr>
          <a:xfrm>
            <a:off x="4649788" y="1221737"/>
            <a:ext cx="2246400" cy="523220"/>
          </a:xfrm>
          <a:prstGeom prst="rect">
            <a:avLst/>
          </a:prstGeom>
          <a:noFill/>
        </p:spPr>
        <p:txBody>
          <a:bodyPr wrap="square" rtlCol="0">
            <a:spAutoFit/>
          </a:bodyPr>
          <a:lstStyle/>
          <a:p>
            <a:pPr algn="ctr"/>
            <a:r>
              <a:rPr lang="en-AU" sz="2800" b="1" dirty="0">
                <a:solidFill>
                  <a:schemeClr val="bg1"/>
                </a:solidFill>
              </a:rPr>
              <a:t>Safer</a:t>
            </a:r>
          </a:p>
        </p:txBody>
      </p:sp>
      <p:sp>
        <p:nvSpPr>
          <p:cNvPr id="42" name="TextBox 41">
            <a:extLst>
              <a:ext uri="{FF2B5EF4-FFF2-40B4-BE49-F238E27FC236}">
                <a16:creationId xmlns:a16="http://schemas.microsoft.com/office/drawing/2014/main" id="{CFD677CB-0755-439F-9A0E-6B1FE9BEE0FD}"/>
              </a:ext>
            </a:extLst>
          </p:cNvPr>
          <p:cNvSpPr txBox="1"/>
          <p:nvPr/>
        </p:nvSpPr>
        <p:spPr>
          <a:xfrm>
            <a:off x="6896188" y="1221737"/>
            <a:ext cx="2246400" cy="523220"/>
          </a:xfrm>
          <a:prstGeom prst="rect">
            <a:avLst/>
          </a:prstGeom>
          <a:noFill/>
        </p:spPr>
        <p:txBody>
          <a:bodyPr wrap="square" rtlCol="0">
            <a:spAutoFit/>
          </a:bodyPr>
          <a:lstStyle/>
          <a:p>
            <a:pPr algn="ctr"/>
            <a:r>
              <a:rPr lang="en-AU" sz="2800" b="1" dirty="0">
                <a:solidFill>
                  <a:schemeClr val="bg1"/>
                </a:solidFill>
              </a:rPr>
              <a:t>SAFE</a:t>
            </a:r>
          </a:p>
        </p:txBody>
      </p:sp>
      <p:sp>
        <p:nvSpPr>
          <p:cNvPr id="43" name="TextBox 42">
            <a:extLst>
              <a:ext uri="{FF2B5EF4-FFF2-40B4-BE49-F238E27FC236}">
                <a16:creationId xmlns:a16="http://schemas.microsoft.com/office/drawing/2014/main" id="{D74865A7-842F-46DC-9C1B-859FCFB28E28}"/>
              </a:ext>
            </a:extLst>
          </p:cNvPr>
          <p:cNvSpPr txBox="1"/>
          <p:nvPr/>
        </p:nvSpPr>
        <p:spPr>
          <a:xfrm>
            <a:off x="4658967" y="3643617"/>
            <a:ext cx="2246400" cy="523220"/>
          </a:xfrm>
          <a:prstGeom prst="rect">
            <a:avLst/>
          </a:prstGeom>
          <a:noFill/>
        </p:spPr>
        <p:txBody>
          <a:bodyPr wrap="square" rtlCol="0">
            <a:spAutoFit/>
          </a:bodyPr>
          <a:lstStyle/>
          <a:p>
            <a:pPr algn="ctr"/>
            <a:r>
              <a:rPr lang="en-AU" sz="2800" b="1" dirty="0">
                <a:solidFill>
                  <a:schemeClr val="bg1"/>
                </a:solidFill>
              </a:rPr>
              <a:t>Safer</a:t>
            </a:r>
          </a:p>
        </p:txBody>
      </p:sp>
      <p:sp>
        <p:nvSpPr>
          <p:cNvPr id="44" name="TextBox 43">
            <a:extLst>
              <a:ext uri="{FF2B5EF4-FFF2-40B4-BE49-F238E27FC236}">
                <a16:creationId xmlns:a16="http://schemas.microsoft.com/office/drawing/2014/main" id="{8307CEB2-2FFD-4326-8A7F-60A738E01E66}"/>
              </a:ext>
            </a:extLst>
          </p:cNvPr>
          <p:cNvSpPr txBox="1"/>
          <p:nvPr/>
        </p:nvSpPr>
        <p:spPr>
          <a:xfrm>
            <a:off x="6905367" y="3643617"/>
            <a:ext cx="2246400" cy="523220"/>
          </a:xfrm>
          <a:prstGeom prst="rect">
            <a:avLst/>
          </a:prstGeom>
          <a:noFill/>
        </p:spPr>
        <p:txBody>
          <a:bodyPr wrap="square" rtlCol="0">
            <a:spAutoFit/>
          </a:bodyPr>
          <a:lstStyle/>
          <a:p>
            <a:pPr algn="ctr"/>
            <a:r>
              <a:rPr lang="en-AU" sz="2800" b="1" dirty="0">
                <a:solidFill>
                  <a:schemeClr val="bg1"/>
                </a:solidFill>
              </a:rPr>
              <a:t>SAFE</a:t>
            </a:r>
          </a:p>
        </p:txBody>
      </p:sp>
      <p:sp>
        <p:nvSpPr>
          <p:cNvPr id="18" name="Arrow: Chevron 17">
            <a:extLst>
              <a:ext uri="{FF2B5EF4-FFF2-40B4-BE49-F238E27FC236}">
                <a16:creationId xmlns:a16="http://schemas.microsoft.com/office/drawing/2014/main" id="{5F0947E8-39A4-4BD5-AC1B-3A547E89C42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4_SNIP2_SLIDE_06_PARA_A">
            <a:hlinkClick r:id="" action="ppaction://media"/>
            <a:extLst>
              <a:ext uri="{FF2B5EF4-FFF2-40B4-BE49-F238E27FC236}">
                <a16:creationId xmlns:a16="http://schemas.microsoft.com/office/drawing/2014/main" id="{9FC57E65-C783-4162-A44A-29BD075B761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74200" y="0"/>
            <a:ext cx="609600" cy="609600"/>
          </a:xfrm>
          <a:prstGeom prst="rect">
            <a:avLst/>
          </a:prstGeom>
        </p:spPr>
      </p:pic>
      <p:pic>
        <p:nvPicPr>
          <p:cNvPr id="6" name="TAC_MOD4_SNIP2_SLIDE_06_PARA_B">
            <a:hlinkClick r:id="" action="ppaction://media"/>
            <a:extLst>
              <a:ext uri="{FF2B5EF4-FFF2-40B4-BE49-F238E27FC236}">
                <a16:creationId xmlns:a16="http://schemas.microsoft.com/office/drawing/2014/main" id="{18464825-134D-4A85-8A9C-221CAE1D5F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74200" y="877019"/>
            <a:ext cx="609600" cy="609600"/>
          </a:xfrm>
          <a:prstGeom prst="rect">
            <a:avLst/>
          </a:prstGeom>
        </p:spPr>
      </p:pic>
      <p:pic>
        <p:nvPicPr>
          <p:cNvPr id="7" name="TAC_MOD4_SNIP2_SLIDE_06_PARA_C">
            <a:hlinkClick r:id="" action="ppaction://media"/>
            <a:extLst>
              <a:ext uri="{FF2B5EF4-FFF2-40B4-BE49-F238E27FC236}">
                <a16:creationId xmlns:a16="http://schemas.microsoft.com/office/drawing/2014/main" id="{F7B0EAC6-4727-4D10-A4BB-0A7DD43F790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74200" y="1754038"/>
            <a:ext cx="609600" cy="609600"/>
          </a:xfrm>
          <a:prstGeom prst="rect">
            <a:avLst/>
          </a:prstGeom>
        </p:spPr>
      </p:pic>
    </p:spTree>
    <p:extLst>
      <p:ext uri="{BB962C8B-B14F-4D97-AF65-F5344CB8AC3E}">
        <p14:creationId xmlns:p14="http://schemas.microsoft.com/office/powerpoint/2010/main" val="22923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par>
                                <p:cTn id="29" presetID="10" presetClass="entr" presetSubtype="0" fill="hold" nodeType="withEffect">
                                  <p:stCondLst>
                                    <p:cond delay="125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nodeType="withEffect">
                                  <p:stCondLst>
                                    <p:cond delay="175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17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 presetClass="mediacall" presetSubtype="0" fill="hold" nodeType="withEffect">
                                  <p:stCondLst>
                                    <p:cond delay="1000"/>
                                  </p:stCondLst>
                                  <p:childTnLst>
                                    <p:cmd type="call" cmd="playFrom(0.0)">
                                      <p:cBhvr>
                                        <p:cTn id="45" dur="30465" fill="hold"/>
                                        <p:tgtEl>
                                          <p:spTgt spid="5"/>
                                        </p:tgtEl>
                                      </p:cBhvr>
                                    </p:cmd>
                                  </p:childTnLst>
                                </p:cTn>
                              </p:par>
                            </p:childTnLst>
                          </p:cTn>
                        </p:par>
                        <p:par>
                          <p:cTn id="46" fill="hold">
                            <p:stCondLst>
                              <p:cond delay="31465"/>
                            </p:stCondLst>
                            <p:childTnLst>
                              <p:par>
                                <p:cTn id="47" presetID="3" presetClass="mediacall" presetSubtype="0" fill="hold" nodeType="afterEffect">
                                  <p:stCondLst>
                                    <p:cond delay="500"/>
                                  </p:stCondLst>
                                  <p:childTnLst>
                                    <p:cmd type="call" cmd="stop">
                                      <p:cBhvr>
                                        <p:cTn id="48" dur="1" fill="hold"/>
                                        <p:tgtEl>
                                          <p:spTgt spid="5"/>
                                        </p:tgtEl>
                                      </p:cBhvr>
                                    </p:cmd>
                                  </p:childTnLst>
                                </p:cTn>
                              </p:par>
                              <p:par>
                                <p:cTn id="49" presetID="10" presetClass="entr" presetSubtype="0" fill="hold" grpId="0"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fade">
                                      <p:cBhvr>
                                        <p:cTn id="56" dur="500"/>
                                        <p:tgtEl>
                                          <p:spTgt spid="2">
                                            <p:txEl>
                                              <p:pRg st="1" end="1"/>
                                            </p:txEl>
                                          </p:spTgt>
                                        </p:tgtEl>
                                      </p:cBhvr>
                                    </p:animEffect>
                                  </p:childTnLst>
                                </p:cTn>
                              </p:par>
                              <p:par>
                                <p:cTn id="57" presetID="10" presetClass="exit" presetSubtype="0" fill="hold" grpId="1"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 presetClass="mediacall" presetSubtype="0" fill="hold" nodeType="withEffect">
                                  <p:stCondLst>
                                    <p:cond delay="1000"/>
                                  </p:stCondLst>
                                  <p:childTnLst>
                                    <p:cmd type="call" cmd="playFrom(0.0)">
                                      <p:cBhvr>
                                        <p:cTn id="61" dur="35264" fill="hold"/>
                                        <p:tgtEl>
                                          <p:spTgt spid="6"/>
                                        </p:tgtEl>
                                      </p:cBhvr>
                                    </p:cmd>
                                  </p:childTnLst>
                                </p:cTn>
                              </p:par>
                            </p:childTnLst>
                          </p:cTn>
                        </p:par>
                        <p:par>
                          <p:cTn id="62" fill="hold">
                            <p:stCondLst>
                              <p:cond delay="36264"/>
                            </p:stCondLst>
                            <p:childTnLst>
                              <p:par>
                                <p:cTn id="63" presetID="3" presetClass="mediacall" presetSubtype="0" fill="hold" nodeType="afterEffect">
                                  <p:stCondLst>
                                    <p:cond delay="500"/>
                                  </p:stCondLst>
                                  <p:childTnLst>
                                    <p:cmd type="call" cmd="stop">
                                      <p:cBhvr>
                                        <p:cTn id="64" dur="1" fill="hold"/>
                                        <p:tgtEl>
                                          <p:spTgt spid="6"/>
                                        </p:tgtEl>
                                      </p:cBhvr>
                                    </p:cmd>
                                  </p:childTnLst>
                                </p:cTn>
                              </p:par>
                              <p:par>
                                <p:cTn id="65" presetID="10" presetClass="entr" presetSubtype="0" fill="hold" grpId="2"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fade">
                                      <p:cBhvr>
                                        <p:cTn id="72" dur="500"/>
                                        <p:tgtEl>
                                          <p:spTgt spid="2">
                                            <p:txEl>
                                              <p:pRg st="2" end="2"/>
                                            </p:txEl>
                                          </p:spTgt>
                                        </p:tgtEl>
                                      </p:cBhvr>
                                    </p:animEffect>
                                  </p:childTnLst>
                                </p:cTn>
                              </p:par>
                              <p:par>
                                <p:cTn id="73" presetID="10" presetClass="exit" presetSubtype="0" fill="hold" grpId="3"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 presetClass="mediacall" presetSubtype="0" fill="hold" nodeType="withEffect">
                                  <p:stCondLst>
                                    <p:cond delay="1000"/>
                                  </p:stCondLst>
                                  <p:childTnLst>
                                    <p:cmd type="call" cmd="playFrom(0.0)">
                                      <p:cBhvr>
                                        <p:cTn id="77" dur="54722" fill="hold"/>
                                        <p:tgtEl>
                                          <p:spTgt spid="7"/>
                                        </p:tgtEl>
                                      </p:cBhvr>
                                    </p:cmd>
                                  </p:childTnLst>
                                </p:cTn>
                              </p:par>
                            </p:childTnLst>
                          </p:cTn>
                        </p:par>
                        <p:par>
                          <p:cTn id="78" fill="hold">
                            <p:stCondLst>
                              <p:cond delay="55722"/>
                            </p:stCondLst>
                            <p:childTnLst>
                              <p:par>
                                <p:cTn id="79" presetID="3" presetClass="mediacall" presetSubtype="0" fill="hold" nodeType="afterEffect">
                                  <p:stCondLst>
                                    <p:cond delay="500"/>
                                  </p:stCondLst>
                                  <p:childTnLst>
                                    <p:cmd type="call" cmd="stop">
                                      <p:cBhvr>
                                        <p:cTn id="80" dur="1" fill="hold"/>
                                        <p:tgtEl>
                                          <p:spTgt spid="7"/>
                                        </p:tgtEl>
                                      </p:cBhvr>
                                    </p:cmd>
                                  </p:childTnLst>
                                </p:cTn>
                              </p:par>
                              <p:par>
                                <p:cTn id="81" presetID="10" presetClass="entr" presetSubtype="0" fill="hold" grpId="4" nodeType="withEffect">
                                  <p:stCondLst>
                                    <p:cond delay="50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5"/>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7"/>
                </p:tgtEl>
              </p:cMediaNode>
            </p:audio>
          </p:childTnLst>
        </p:cTn>
      </p:par>
    </p:tnLst>
    <p:bldLst>
      <p:bldP spid="15" grpId="0" build="p"/>
      <p:bldP spid="16" grpId="0" build="p"/>
      <p:bldP spid="26" grpId="0" animBg="1"/>
      <p:bldP spid="39" grpId="0" animBg="1"/>
      <p:bldP spid="40" grpId="0"/>
      <p:bldP spid="42" grpId="0"/>
      <p:bldP spid="43" grpId="0"/>
      <p:bldP spid="44" grpId="0"/>
      <p:bldP spid="18" grpId="0" animBg="1"/>
      <p:bldP spid="18" grpId="1" animBg="1"/>
      <p:bldP spid="18" grpId="2" animBg="1"/>
      <p:bldP spid="18" grpId="3" animBg="1"/>
      <p:bldP spid="18"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B35D6C-C879-4460-BB15-729D62297629}"/>
              </a:ext>
            </a:extLst>
          </p:cNvPr>
          <p:cNvSpPr>
            <a:spLocks noGrp="1"/>
          </p:cNvSpPr>
          <p:nvPr>
            <p:ph type="body" sz="quarter" idx="10"/>
          </p:nvPr>
        </p:nvSpPr>
        <p:spPr/>
        <p:txBody>
          <a:bodyPr/>
          <a:lstStyle/>
          <a:p>
            <a:r>
              <a:rPr lang="en-AU" dirty="0"/>
              <a:t>Safe System first</a:t>
            </a:r>
          </a:p>
        </p:txBody>
      </p:sp>
      <p:sp>
        <p:nvSpPr>
          <p:cNvPr id="3" name="Slide Number Placeholder 2">
            <a:extLst>
              <a:ext uri="{FF2B5EF4-FFF2-40B4-BE49-F238E27FC236}">
                <a16:creationId xmlns:a16="http://schemas.microsoft.com/office/drawing/2014/main" id="{E1B90EB8-BFB0-46EE-8901-61BBB9BDAE83}"/>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DBB770E5-9287-4512-8D58-01C1D50459A8}"/>
              </a:ext>
            </a:extLst>
          </p:cNvPr>
          <p:cNvSpPr>
            <a:spLocks noGrp="1"/>
          </p:cNvSpPr>
          <p:nvPr>
            <p:ph type="ftr" sz="quarter" idx="12"/>
          </p:nvPr>
        </p:nvSpPr>
        <p:spPr/>
        <p:txBody>
          <a:bodyPr/>
          <a:lstStyle/>
          <a:p>
            <a:r>
              <a:rPr lang="en-US" dirty="0"/>
              <a:t>Module 4, Snippet 2</a:t>
            </a:r>
          </a:p>
        </p:txBody>
      </p:sp>
      <p:pic>
        <p:nvPicPr>
          <p:cNvPr id="5" name="TAC_MOD4_SNIP2_SLIDE_07_PARA_A">
            <a:hlinkClick r:id="" action="ppaction://media"/>
            <a:extLst>
              <a:ext uri="{FF2B5EF4-FFF2-40B4-BE49-F238E27FC236}">
                <a16:creationId xmlns:a16="http://schemas.microsoft.com/office/drawing/2014/main" id="{016B85EF-DE6D-445F-9FDD-D3AA75C9F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7850" y="0"/>
            <a:ext cx="609600" cy="609600"/>
          </a:xfrm>
          <a:prstGeom prst="rect">
            <a:avLst/>
          </a:prstGeom>
        </p:spPr>
      </p:pic>
    </p:spTree>
    <p:extLst>
      <p:ext uri="{BB962C8B-B14F-4D97-AF65-F5344CB8AC3E}">
        <p14:creationId xmlns:p14="http://schemas.microsoft.com/office/powerpoint/2010/main" val="487588313"/>
      </p:ext>
    </p:extLst>
  </p:cSld>
  <p:clrMapOvr>
    <a:masterClrMapping/>
  </p:clrMapOvr>
  <mc:AlternateContent xmlns:mc="http://schemas.openxmlformats.org/markup-compatibility/2006" xmlns:p14="http://schemas.microsoft.com/office/powerpoint/2010/main">
    <mc:Choice Requires="p14">
      <p:transition spd="slow" p14:dur="2000" advTm="16920"/>
    </mc:Choice>
    <mc:Fallback xmlns="">
      <p:transition spd="slow" advTm="1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424" fill="hold"/>
                                        <p:tgtEl>
                                          <p:spTgt spid="5"/>
                                        </p:tgtEl>
                                      </p:cBhvr>
                                    </p:cmd>
                                  </p:childTnLst>
                                </p:cTn>
                              </p:par>
                            </p:childTnLst>
                          </p:cTn>
                        </p:par>
                        <p:par>
                          <p:cTn id="7" fill="hold">
                            <p:stCondLst>
                              <p:cond delay="15424"/>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343F67-B441-4642-BF96-15C0974B8DF4}"/>
              </a:ext>
            </a:extLst>
          </p:cNvPr>
          <p:cNvSpPr>
            <a:spLocks noGrp="1"/>
          </p:cNvSpPr>
          <p:nvPr>
            <p:ph idx="1"/>
          </p:nvPr>
        </p:nvSpPr>
        <p:spPr/>
        <p:txBody>
          <a:bodyPr/>
          <a:lstStyle/>
          <a:p>
            <a:pPr marL="285750" indent="-285750">
              <a:buFont typeface="Arial" panose="020B0604020202020204" pitchFamily="34" charset="0"/>
              <a:buChar char="•"/>
            </a:pPr>
            <a:r>
              <a:rPr lang="en-AU" dirty="0"/>
              <a:t>Prioritising safe solutions</a:t>
            </a:r>
          </a:p>
          <a:p>
            <a:pPr marL="285750" indent="-285750">
              <a:buFont typeface="Arial" panose="020B0604020202020204" pitchFamily="34" charset="0"/>
              <a:buChar char="•"/>
            </a:pPr>
            <a:r>
              <a:rPr lang="en-AU" dirty="0"/>
              <a:t>Tools to inform decision making</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73088820-6105-4553-A91F-516CC4AD7D03}"/>
              </a:ext>
            </a:extLst>
          </p:cNvPr>
          <p:cNvSpPr>
            <a:spLocks noGrp="1"/>
          </p:cNvSpPr>
          <p:nvPr>
            <p:ph type="title"/>
          </p:nvPr>
        </p:nvSpPr>
        <p:spPr/>
        <p:txBody>
          <a:bodyPr/>
          <a:lstStyle/>
          <a:p>
            <a:r>
              <a:rPr lang="en-AU" dirty="0"/>
              <a:t>Prioritising the Safe System</a:t>
            </a:r>
          </a:p>
        </p:txBody>
      </p:sp>
      <p:sp>
        <p:nvSpPr>
          <p:cNvPr id="4" name="Footer Placeholder 3">
            <a:extLst>
              <a:ext uri="{FF2B5EF4-FFF2-40B4-BE49-F238E27FC236}">
                <a16:creationId xmlns:a16="http://schemas.microsoft.com/office/drawing/2014/main" id="{167976FF-57D6-48E9-9580-3EE2CA114B57}"/>
              </a:ext>
            </a:extLst>
          </p:cNvPr>
          <p:cNvSpPr>
            <a:spLocks noGrp="1"/>
          </p:cNvSpPr>
          <p:nvPr>
            <p:ph type="ftr" sz="quarter" idx="10"/>
          </p:nvPr>
        </p:nvSpPr>
        <p:spPr/>
        <p:txBody>
          <a:bodyPr/>
          <a:lstStyle/>
          <a:p>
            <a:r>
              <a:rPr lang="en-US" dirty="0"/>
              <a:t>Module 4, Snippet 2</a:t>
            </a:r>
          </a:p>
        </p:txBody>
      </p:sp>
      <p:sp>
        <p:nvSpPr>
          <p:cNvPr id="7" name="Picture Placeholder 6">
            <a:extLst>
              <a:ext uri="{FF2B5EF4-FFF2-40B4-BE49-F238E27FC236}">
                <a16:creationId xmlns:a16="http://schemas.microsoft.com/office/drawing/2014/main" id="{01DD1B43-414E-4F71-969C-3359BD345A6C}"/>
              </a:ext>
            </a:extLst>
          </p:cNvPr>
          <p:cNvSpPr>
            <a:spLocks noGrp="1"/>
          </p:cNvSpPr>
          <p:nvPr>
            <p:ph type="pic" sz="quarter" idx="12"/>
          </p:nvPr>
        </p:nvSpPr>
        <p:spPr/>
      </p:sp>
      <p:sp>
        <p:nvSpPr>
          <p:cNvPr id="8" name="Picture Placeholder 7">
            <a:extLst>
              <a:ext uri="{FF2B5EF4-FFF2-40B4-BE49-F238E27FC236}">
                <a16:creationId xmlns:a16="http://schemas.microsoft.com/office/drawing/2014/main" id="{90C81627-580D-4502-BCE9-2B5AD823F733}"/>
              </a:ext>
            </a:extLst>
          </p:cNvPr>
          <p:cNvSpPr>
            <a:spLocks noGrp="1"/>
          </p:cNvSpPr>
          <p:nvPr>
            <p:ph type="pic" sz="quarter" idx="13"/>
          </p:nvPr>
        </p:nvSpPr>
        <p:spPr/>
      </p:sp>
      <p:sp>
        <p:nvSpPr>
          <p:cNvPr id="9" name="Text Placeholder 8">
            <a:extLst>
              <a:ext uri="{FF2B5EF4-FFF2-40B4-BE49-F238E27FC236}">
                <a16:creationId xmlns:a16="http://schemas.microsoft.com/office/drawing/2014/main" id="{0DC254BE-C840-437D-9965-22A2BFA9CA96}"/>
              </a:ext>
            </a:extLst>
          </p:cNvPr>
          <p:cNvSpPr>
            <a:spLocks noGrp="1"/>
          </p:cNvSpPr>
          <p:nvPr>
            <p:ph type="body" sz="quarter" idx="14"/>
          </p:nvPr>
        </p:nvSpPr>
        <p:spPr/>
        <p:txBody>
          <a:bodyPr/>
          <a:lstStyle/>
          <a:p>
            <a:endParaRPr lang="en-AU"/>
          </a:p>
        </p:txBody>
      </p:sp>
      <p:sp>
        <p:nvSpPr>
          <p:cNvPr id="3" name="Slide Number Placeholder 2">
            <a:extLst>
              <a:ext uri="{FF2B5EF4-FFF2-40B4-BE49-F238E27FC236}">
                <a16:creationId xmlns:a16="http://schemas.microsoft.com/office/drawing/2014/main" id="{9AA7BDE0-16A9-4185-9912-E16BB332F75A}"/>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10" name="Text Placeholder 9">
            <a:extLst>
              <a:ext uri="{FF2B5EF4-FFF2-40B4-BE49-F238E27FC236}">
                <a16:creationId xmlns:a16="http://schemas.microsoft.com/office/drawing/2014/main" id="{18D0749D-7620-434C-BD16-7AE53E8A1585}"/>
              </a:ext>
            </a:extLst>
          </p:cNvPr>
          <p:cNvSpPr>
            <a:spLocks noGrp="1"/>
          </p:cNvSpPr>
          <p:nvPr>
            <p:ph type="body" sz="quarter" idx="15"/>
          </p:nvPr>
        </p:nvSpPr>
        <p:spPr/>
        <p:txBody>
          <a:bodyPr/>
          <a:lstStyle/>
          <a:p>
            <a:endParaRPr lang="en-AU"/>
          </a:p>
        </p:txBody>
      </p:sp>
      <p:sp>
        <p:nvSpPr>
          <p:cNvPr id="11" name="Rectangle 10">
            <a:extLst>
              <a:ext uri="{FF2B5EF4-FFF2-40B4-BE49-F238E27FC236}">
                <a16:creationId xmlns:a16="http://schemas.microsoft.com/office/drawing/2014/main" id="{B1F47560-A39D-46C3-B713-AE33E51BB87B}"/>
              </a:ext>
            </a:extLst>
          </p:cNvPr>
          <p:cNvSpPr/>
          <p:nvPr/>
        </p:nvSpPr>
        <p:spPr>
          <a:xfrm>
            <a:off x="4651199" y="5185608"/>
            <a:ext cx="44928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ea typeface="Verdana" panose="020B0604030504040204" pitchFamily="34" charset="0"/>
              </a:rPr>
              <a:t>Supporting</a:t>
            </a:r>
          </a:p>
        </p:txBody>
      </p:sp>
      <p:sp>
        <p:nvSpPr>
          <p:cNvPr id="12" name="Callout: Down Arrow 17">
            <a:extLst>
              <a:ext uri="{FF2B5EF4-FFF2-40B4-BE49-F238E27FC236}">
                <a16:creationId xmlns:a16="http://schemas.microsoft.com/office/drawing/2014/main" id="{037E6913-16F8-46D2-A754-248A90AF7B5A}"/>
              </a:ext>
            </a:extLst>
          </p:cNvPr>
          <p:cNvSpPr/>
          <p:nvPr/>
        </p:nvSpPr>
        <p:spPr>
          <a:xfrm>
            <a:off x="4651199" y="4426134"/>
            <a:ext cx="4492800" cy="936000"/>
          </a:xfrm>
          <a:prstGeom prst="downArrowCallout">
            <a:avLst>
              <a:gd name="adj1" fmla="val 34815"/>
              <a:gd name="adj2" fmla="val 26840"/>
              <a:gd name="adj3" fmla="val 17025"/>
              <a:gd name="adj4" fmla="val 760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300"/>
              </a:spcAft>
            </a:pPr>
            <a:r>
              <a:rPr lang="en-AU" sz="2400" dirty="0"/>
              <a:t>Supporting – step towards</a:t>
            </a:r>
            <a:endParaRPr lang="en-AU" dirty="0"/>
          </a:p>
        </p:txBody>
      </p:sp>
      <p:sp>
        <p:nvSpPr>
          <p:cNvPr id="13" name="Callout: Down Arrow 15">
            <a:extLst>
              <a:ext uri="{FF2B5EF4-FFF2-40B4-BE49-F238E27FC236}">
                <a16:creationId xmlns:a16="http://schemas.microsoft.com/office/drawing/2014/main" id="{8BFD42C3-6AFF-4688-BFD6-75C5864FC792}"/>
              </a:ext>
            </a:extLst>
          </p:cNvPr>
          <p:cNvSpPr/>
          <p:nvPr/>
        </p:nvSpPr>
        <p:spPr>
          <a:xfrm>
            <a:off x="4651199" y="3666660"/>
            <a:ext cx="4492800" cy="936000"/>
          </a:xfrm>
          <a:prstGeom prst="downArrowCallout">
            <a:avLst>
              <a:gd name="adj1" fmla="val 34815"/>
              <a:gd name="adj2" fmla="val 26840"/>
              <a:gd name="adj3" fmla="val 17025"/>
              <a:gd name="adj4" fmla="val 76019"/>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300"/>
              </a:spcAft>
            </a:pPr>
            <a:r>
              <a:rPr lang="en-AU" sz="2400" dirty="0"/>
              <a:t>Primary</a:t>
            </a:r>
            <a:endParaRPr lang="en-AU" sz="2000" dirty="0"/>
          </a:p>
        </p:txBody>
      </p:sp>
      <p:sp>
        <p:nvSpPr>
          <p:cNvPr id="16" name="Arrow: Right 15">
            <a:extLst>
              <a:ext uri="{FF2B5EF4-FFF2-40B4-BE49-F238E27FC236}">
                <a16:creationId xmlns:a16="http://schemas.microsoft.com/office/drawing/2014/main" id="{51047CD3-E0F2-4D45-A76B-A900B3FAF080}"/>
              </a:ext>
            </a:extLst>
          </p:cNvPr>
          <p:cNvSpPr/>
          <p:nvPr/>
        </p:nvSpPr>
        <p:spPr>
          <a:xfrm>
            <a:off x="5640636" y="1368544"/>
            <a:ext cx="2567645" cy="1958292"/>
          </a:xfrm>
          <a:prstGeom prst="rightArrow">
            <a:avLst>
              <a:gd name="adj1" fmla="val 51903"/>
              <a:gd name="adj2" fmla="val 50000"/>
            </a:avLst>
          </a:prstGeom>
          <a:solidFill>
            <a:srgbClr val="0E1429"/>
          </a:solidFill>
          <a:ln w="381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gn="ctr"/>
            <a:r>
              <a:rPr lang="en-AU" sz="2400" dirty="0"/>
              <a:t>Safe </a:t>
            </a:r>
            <a:br>
              <a:rPr lang="en-AU" sz="2400" dirty="0"/>
            </a:br>
            <a:r>
              <a:rPr lang="en-AU" sz="2400" dirty="0"/>
              <a:t>System</a:t>
            </a:r>
          </a:p>
        </p:txBody>
      </p:sp>
      <p:sp>
        <p:nvSpPr>
          <p:cNvPr id="14" name="Oval 13">
            <a:extLst>
              <a:ext uri="{FF2B5EF4-FFF2-40B4-BE49-F238E27FC236}">
                <a16:creationId xmlns:a16="http://schemas.microsoft.com/office/drawing/2014/main" id="{39D256B8-7AE4-4D64-92A1-0F4DF48E5A32}"/>
              </a:ext>
            </a:extLst>
          </p:cNvPr>
          <p:cNvSpPr/>
          <p:nvPr/>
        </p:nvSpPr>
        <p:spPr>
          <a:xfrm>
            <a:off x="7746050" y="1699690"/>
            <a:ext cx="1296000" cy="1296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Safe</a:t>
            </a:r>
          </a:p>
        </p:txBody>
      </p:sp>
      <p:sp>
        <p:nvSpPr>
          <p:cNvPr id="2" name="Oval 1">
            <a:extLst>
              <a:ext uri="{FF2B5EF4-FFF2-40B4-BE49-F238E27FC236}">
                <a16:creationId xmlns:a16="http://schemas.microsoft.com/office/drawing/2014/main" id="{D93D32E6-302B-4AD1-BB50-FD50CA631329}"/>
              </a:ext>
            </a:extLst>
          </p:cNvPr>
          <p:cNvSpPr/>
          <p:nvPr/>
        </p:nvSpPr>
        <p:spPr>
          <a:xfrm>
            <a:off x="4759764" y="1699690"/>
            <a:ext cx="1296000" cy="129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Safer</a:t>
            </a:r>
          </a:p>
        </p:txBody>
      </p:sp>
      <p:sp>
        <p:nvSpPr>
          <p:cNvPr id="17" name="Arrow: Chevron 16">
            <a:extLst>
              <a:ext uri="{FF2B5EF4-FFF2-40B4-BE49-F238E27FC236}">
                <a16:creationId xmlns:a16="http://schemas.microsoft.com/office/drawing/2014/main" id="{368D6831-3D47-4B41-BE08-69819C4FFFC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5" name="TAC_MOD4_SNIP2_SLIDE_08_PARA_A">
            <a:hlinkClick r:id="" action="ppaction://media"/>
            <a:extLst>
              <a:ext uri="{FF2B5EF4-FFF2-40B4-BE49-F238E27FC236}">
                <a16:creationId xmlns:a16="http://schemas.microsoft.com/office/drawing/2014/main" id="{99397BCB-6B7E-420A-BC8C-EA595E6E87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90063" y="0"/>
            <a:ext cx="609600" cy="609600"/>
          </a:xfrm>
          <a:prstGeom prst="rect">
            <a:avLst/>
          </a:prstGeom>
        </p:spPr>
      </p:pic>
      <p:pic>
        <p:nvPicPr>
          <p:cNvPr id="18" name="TAC_MOD4_SNIP2_SLIDE_08_PARA_B">
            <a:hlinkClick r:id="" action="ppaction://media"/>
            <a:extLst>
              <a:ext uri="{FF2B5EF4-FFF2-40B4-BE49-F238E27FC236}">
                <a16:creationId xmlns:a16="http://schemas.microsoft.com/office/drawing/2014/main" id="{A06DF170-6F73-4D36-BCBF-99765812B91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90063" y="773472"/>
            <a:ext cx="609600" cy="609600"/>
          </a:xfrm>
          <a:prstGeom prst="rect">
            <a:avLst/>
          </a:prstGeom>
        </p:spPr>
      </p:pic>
    </p:spTree>
    <p:extLst>
      <p:ext uri="{BB962C8B-B14F-4D97-AF65-F5344CB8AC3E}">
        <p14:creationId xmlns:p14="http://schemas.microsoft.com/office/powerpoint/2010/main" val="14866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500"/>
                                        <p:tgtEl>
                                          <p:spTgt spid="16"/>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 presetClass="mediacall" presetSubtype="0" fill="hold" nodeType="withEffect">
                                  <p:stCondLst>
                                    <p:cond delay="1000"/>
                                  </p:stCondLst>
                                  <p:childTnLst>
                                    <p:cmd type="call" cmd="playFrom(0.0)">
                                      <p:cBhvr>
                                        <p:cTn id="18" dur="37325" fill="hold"/>
                                        <p:tgtEl>
                                          <p:spTgt spid="15"/>
                                        </p:tgtEl>
                                      </p:cBhvr>
                                    </p:cmd>
                                  </p:childTnLst>
                                </p:cTn>
                              </p:par>
                            </p:childTnLst>
                          </p:cTn>
                        </p:par>
                        <p:par>
                          <p:cTn id="19" fill="hold">
                            <p:stCondLst>
                              <p:cond delay="38325"/>
                            </p:stCondLst>
                            <p:childTnLst>
                              <p:par>
                                <p:cTn id="20" presetID="3" presetClass="mediacall" presetSubtype="0" fill="hold" nodeType="afterEffect">
                                  <p:stCondLst>
                                    <p:cond delay="500"/>
                                  </p:stCondLst>
                                  <p:childTnLst>
                                    <p:cmd type="call" cmd="stop">
                                      <p:cBhvr>
                                        <p:cTn id="21" dur="1" fill="hold"/>
                                        <p:tgtEl>
                                          <p:spTgt spid="15"/>
                                        </p:tgtEl>
                                      </p:cBhvr>
                                    </p:cmd>
                                  </p:childTnLst>
                                </p:cTn>
                              </p:par>
                              <p:par>
                                <p:cTn id="22" presetID="10"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par>
                                <p:cTn id="30" presetID="10" presetClass="exit" presetSubtype="0" fill="hold" grpId="1" nodeType="with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ntr" presetSubtype="0" fill="hold" grpId="0" nodeType="with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15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 presetClass="mediacall" presetSubtype="0" fill="hold" nodeType="withEffect">
                                  <p:stCondLst>
                                    <p:cond delay="1000"/>
                                  </p:stCondLst>
                                  <p:childTnLst>
                                    <p:cmd type="call" cmd="playFrom(0.0)">
                                      <p:cBhvr>
                                        <p:cTn id="43" dur="50914" fill="hold"/>
                                        <p:tgtEl>
                                          <p:spTgt spid="18"/>
                                        </p:tgtEl>
                                      </p:cBhvr>
                                    </p:cmd>
                                  </p:childTnLst>
                                </p:cTn>
                              </p:par>
                            </p:childTnLst>
                          </p:cTn>
                        </p:par>
                        <p:par>
                          <p:cTn id="44" fill="hold">
                            <p:stCondLst>
                              <p:cond delay="51914"/>
                            </p:stCondLst>
                            <p:childTnLst>
                              <p:par>
                                <p:cTn id="45" presetID="3" presetClass="mediacall" presetSubtype="0" fill="hold" nodeType="afterEffect">
                                  <p:stCondLst>
                                    <p:cond delay="500"/>
                                  </p:stCondLst>
                                  <p:childTnLst>
                                    <p:cmd type="call" cmd="stop">
                                      <p:cBhvr>
                                        <p:cTn id="46" dur="1" fill="hold"/>
                                        <p:tgtEl>
                                          <p:spTgt spid="18"/>
                                        </p:tgtEl>
                                      </p:cBhvr>
                                    </p:cmd>
                                  </p:childTnLst>
                                </p:cTn>
                              </p:par>
                              <p:par>
                                <p:cTn id="47" presetID="10" presetClass="entr" presetSubtype="0" fill="hold" grpId="2" nodeType="withEffect">
                                  <p:stCondLst>
                                    <p:cond delay="5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8"/>
                </p:tgtEl>
              </p:cMediaNode>
            </p:audio>
          </p:childTnLst>
        </p:cTn>
      </p:par>
    </p:tnLst>
    <p:bldLst>
      <p:bldP spid="11" grpId="0" animBg="1"/>
      <p:bldP spid="12" grpId="0" animBg="1"/>
      <p:bldP spid="13" grpId="0" animBg="1"/>
      <p:bldP spid="16" grpId="0" animBg="1"/>
      <p:bldP spid="14" grpId="0" animBg="1"/>
      <p:bldP spid="2" grpId="0" animBg="1"/>
      <p:bldP spid="17" grpId="0" animBg="1"/>
      <p:bldP spid="17" grpId="1" animBg="1"/>
      <p:bldP spid="17"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8DA292-9A60-43A7-9C93-DED158B17961}"/>
              </a:ext>
            </a:extLst>
          </p:cNvPr>
          <p:cNvSpPr>
            <a:spLocks noGrp="1"/>
          </p:cNvSpPr>
          <p:nvPr>
            <p:ph idx="1"/>
          </p:nvPr>
        </p:nvSpPr>
        <p:spPr/>
        <p:txBody>
          <a:bodyPr/>
          <a:lstStyle/>
          <a:p>
            <a:pPr marL="285750" indent="-285750">
              <a:buFont typeface="Arial" panose="020B0604020202020204" pitchFamily="34" charset="0"/>
              <a:buChar char="•"/>
            </a:pPr>
            <a:r>
              <a:rPr lang="en-AU" dirty="0"/>
              <a:t>Most road investments don’t focus on safety</a:t>
            </a:r>
          </a:p>
          <a:p>
            <a:pPr marL="285750" indent="-285750">
              <a:buFont typeface="Arial" panose="020B0604020202020204" pitchFamily="34" charset="0"/>
              <a:buChar char="•"/>
            </a:pPr>
            <a:r>
              <a:rPr lang="en-AU" dirty="0"/>
              <a:t>Safety as a core component</a:t>
            </a:r>
          </a:p>
          <a:p>
            <a:pPr marL="285750" indent="-285750">
              <a:buFont typeface="Arial" panose="020B0604020202020204" pitchFamily="34" charset="0"/>
              <a:buChar char="•"/>
            </a:pPr>
            <a:r>
              <a:rPr lang="en-AU" dirty="0"/>
              <a:t>Ultimate goal is no need for safety specific investment</a:t>
            </a:r>
          </a:p>
        </p:txBody>
      </p:sp>
      <p:sp>
        <p:nvSpPr>
          <p:cNvPr id="3" name="Title 2">
            <a:extLst>
              <a:ext uri="{FF2B5EF4-FFF2-40B4-BE49-F238E27FC236}">
                <a16:creationId xmlns:a16="http://schemas.microsoft.com/office/drawing/2014/main" id="{21A8151C-42A9-401F-AC4A-E217CBB14CC9}"/>
              </a:ext>
            </a:extLst>
          </p:cNvPr>
          <p:cNvSpPr>
            <a:spLocks noGrp="1"/>
          </p:cNvSpPr>
          <p:nvPr>
            <p:ph type="title"/>
          </p:nvPr>
        </p:nvSpPr>
        <p:spPr/>
        <p:txBody>
          <a:bodyPr/>
          <a:lstStyle/>
          <a:p>
            <a:r>
              <a:rPr lang="en-AU" dirty="0"/>
              <a:t>Placing safety at the core</a:t>
            </a:r>
          </a:p>
        </p:txBody>
      </p:sp>
      <p:sp>
        <p:nvSpPr>
          <p:cNvPr id="4" name="Footer Placeholder 3">
            <a:extLst>
              <a:ext uri="{FF2B5EF4-FFF2-40B4-BE49-F238E27FC236}">
                <a16:creationId xmlns:a16="http://schemas.microsoft.com/office/drawing/2014/main" id="{B7975BAA-1C4F-4AE2-9330-EC5DB6637623}"/>
              </a:ext>
            </a:extLst>
          </p:cNvPr>
          <p:cNvSpPr>
            <a:spLocks noGrp="1"/>
          </p:cNvSpPr>
          <p:nvPr>
            <p:ph type="ftr" sz="quarter" idx="10"/>
          </p:nvPr>
        </p:nvSpPr>
        <p:spPr/>
        <p:txBody>
          <a:bodyPr/>
          <a:lstStyle/>
          <a:p>
            <a:r>
              <a:rPr lang="en-US" dirty="0"/>
              <a:t>Module 4, Snippet 2</a:t>
            </a:r>
          </a:p>
        </p:txBody>
      </p:sp>
      <p:sp>
        <p:nvSpPr>
          <p:cNvPr id="10" name="Picture Placeholder 9">
            <a:extLst>
              <a:ext uri="{FF2B5EF4-FFF2-40B4-BE49-F238E27FC236}">
                <a16:creationId xmlns:a16="http://schemas.microsoft.com/office/drawing/2014/main" id="{65FC0B3B-48C6-4CBE-811C-D9C296A5C033}"/>
              </a:ext>
            </a:extLst>
          </p:cNvPr>
          <p:cNvSpPr>
            <a:spLocks noGrp="1"/>
          </p:cNvSpPr>
          <p:nvPr>
            <p:ph type="pic" sz="quarter" idx="12"/>
          </p:nvPr>
        </p:nvSpPr>
        <p:spPr/>
      </p:sp>
      <p:sp>
        <p:nvSpPr>
          <p:cNvPr id="12" name="Oval 11">
            <a:extLst>
              <a:ext uri="{FF2B5EF4-FFF2-40B4-BE49-F238E27FC236}">
                <a16:creationId xmlns:a16="http://schemas.microsoft.com/office/drawing/2014/main" id="{0949BD23-1740-4AE7-9D2C-2778D23C00D9}"/>
              </a:ext>
            </a:extLst>
          </p:cNvPr>
          <p:cNvSpPr/>
          <p:nvPr/>
        </p:nvSpPr>
        <p:spPr>
          <a:xfrm>
            <a:off x="4941400" y="1912407"/>
            <a:ext cx="3888000" cy="38880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Road investment</a:t>
            </a:r>
          </a:p>
        </p:txBody>
      </p:sp>
      <p:sp>
        <p:nvSpPr>
          <p:cNvPr id="21" name="Oval 20">
            <a:extLst>
              <a:ext uri="{FF2B5EF4-FFF2-40B4-BE49-F238E27FC236}">
                <a16:creationId xmlns:a16="http://schemas.microsoft.com/office/drawing/2014/main" id="{6B2197A3-9B7E-43A0-B6AB-A2B0CC3DCDE1}"/>
              </a:ext>
            </a:extLst>
          </p:cNvPr>
          <p:cNvSpPr/>
          <p:nvPr/>
        </p:nvSpPr>
        <p:spPr>
          <a:xfrm>
            <a:off x="4905400" y="1876407"/>
            <a:ext cx="3960000" cy="3960000"/>
          </a:xfrm>
          <a:prstGeom prst="ellipse">
            <a:avLst/>
          </a:prstGeom>
          <a:noFill/>
          <a:ln w="25400">
            <a:solidFill>
              <a:srgbClr val="01A0D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09160B44-1CEE-4E81-B922-97B117F57A47}"/>
              </a:ext>
            </a:extLst>
          </p:cNvPr>
          <p:cNvSpPr/>
          <p:nvPr/>
        </p:nvSpPr>
        <p:spPr>
          <a:xfrm>
            <a:off x="4941400" y="1912407"/>
            <a:ext cx="3888000" cy="3888000"/>
          </a:xfrm>
          <a:prstGeom prst="ellipse">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road investment</a:t>
            </a:r>
            <a:br>
              <a:rPr lang="en-AU" dirty="0"/>
            </a:br>
            <a:r>
              <a:rPr lang="en-AU" dirty="0"/>
              <a:t>(safe mobility)</a:t>
            </a:r>
          </a:p>
        </p:txBody>
      </p:sp>
      <p:sp>
        <p:nvSpPr>
          <p:cNvPr id="11" name="Text Placeholder 10">
            <a:extLst>
              <a:ext uri="{FF2B5EF4-FFF2-40B4-BE49-F238E27FC236}">
                <a16:creationId xmlns:a16="http://schemas.microsoft.com/office/drawing/2014/main" id="{7EFE11E3-749D-47D4-982D-1DF724F88F76}"/>
              </a:ext>
            </a:extLst>
          </p:cNvPr>
          <p:cNvSpPr>
            <a:spLocks noGrp="1"/>
          </p:cNvSpPr>
          <p:nvPr>
            <p:ph type="body" sz="quarter" idx="13"/>
          </p:nvPr>
        </p:nvSpPr>
        <p:spPr/>
        <p:txBody>
          <a:bodyPr/>
          <a:lstStyle/>
          <a:p>
            <a:endParaRPr lang="en-AU"/>
          </a:p>
        </p:txBody>
      </p:sp>
      <p:sp>
        <p:nvSpPr>
          <p:cNvPr id="8" name="Slide Number Placeholder 7">
            <a:extLst>
              <a:ext uri="{FF2B5EF4-FFF2-40B4-BE49-F238E27FC236}">
                <a16:creationId xmlns:a16="http://schemas.microsoft.com/office/drawing/2014/main" id="{785058D3-D4A8-4C73-A170-0C4C012B6753}"/>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13" name="Oval 12">
            <a:extLst>
              <a:ext uri="{FF2B5EF4-FFF2-40B4-BE49-F238E27FC236}">
                <a16:creationId xmlns:a16="http://schemas.microsoft.com/office/drawing/2014/main" id="{FD56631A-CB88-42BF-B19C-53084CADD2A6}"/>
              </a:ext>
            </a:extLst>
          </p:cNvPr>
          <p:cNvSpPr/>
          <p:nvPr/>
        </p:nvSpPr>
        <p:spPr>
          <a:xfrm>
            <a:off x="7283772" y="2321262"/>
            <a:ext cx="936000" cy="936000"/>
          </a:xfrm>
          <a:prstGeom prst="ellipse">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400" dirty="0"/>
              <a:t>Safety </a:t>
            </a:r>
            <a:br>
              <a:rPr lang="en-AU" sz="1400" dirty="0"/>
            </a:br>
            <a:r>
              <a:rPr lang="en-AU" sz="1400" dirty="0"/>
              <a:t>investment</a:t>
            </a:r>
          </a:p>
        </p:txBody>
      </p:sp>
      <p:sp>
        <p:nvSpPr>
          <p:cNvPr id="22" name="TextBox 21">
            <a:extLst>
              <a:ext uri="{FF2B5EF4-FFF2-40B4-BE49-F238E27FC236}">
                <a16:creationId xmlns:a16="http://schemas.microsoft.com/office/drawing/2014/main" id="{4650DD37-D008-42BC-9F0C-6C549005AC88}"/>
              </a:ext>
            </a:extLst>
          </p:cNvPr>
          <p:cNvSpPr txBox="1"/>
          <p:nvPr/>
        </p:nvSpPr>
        <p:spPr>
          <a:xfrm>
            <a:off x="6214801" y="1734680"/>
            <a:ext cx="1399142" cy="755132"/>
          </a:xfrm>
          <a:prstGeom prst="rect">
            <a:avLst/>
          </a:prstGeom>
          <a:noFill/>
        </p:spPr>
        <p:txBody>
          <a:bodyPr wrap="square" rtlCol="0">
            <a:prstTxWarp prst="textArchUp">
              <a:avLst/>
            </a:prstTxWarp>
            <a:spAutoFit/>
          </a:bodyPr>
          <a:lstStyle/>
          <a:p>
            <a:pPr algn="ctr"/>
            <a:r>
              <a:rPr lang="en-AU" sz="2000" dirty="0">
                <a:solidFill>
                  <a:srgbClr val="01A0DF"/>
                </a:solidFill>
              </a:rPr>
              <a:t>Safety</a:t>
            </a:r>
          </a:p>
        </p:txBody>
      </p:sp>
      <p:sp>
        <p:nvSpPr>
          <p:cNvPr id="14" name="Arrow: Chevron 13">
            <a:extLst>
              <a:ext uri="{FF2B5EF4-FFF2-40B4-BE49-F238E27FC236}">
                <a16:creationId xmlns:a16="http://schemas.microsoft.com/office/drawing/2014/main" id="{D19141DB-2D9C-4E22-9591-C35E6AF15C5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4_SNIP2_SLIDE_09_PARA_B">
            <a:hlinkClick r:id="" action="ppaction://media"/>
            <a:extLst>
              <a:ext uri="{FF2B5EF4-FFF2-40B4-BE49-F238E27FC236}">
                <a16:creationId xmlns:a16="http://schemas.microsoft.com/office/drawing/2014/main" id="{801AB7E7-E698-41D9-8762-0702D95AC0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01500" y="939993"/>
            <a:ext cx="609600" cy="609600"/>
          </a:xfrm>
          <a:prstGeom prst="rect">
            <a:avLst/>
          </a:prstGeom>
        </p:spPr>
      </p:pic>
      <p:pic>
        <p:nvPicPr>
          <p:cNvPr id="7" name="TAC_MOD4_SNIP2_SLIDE_09_PARA_C">
            <a:hlinkClick r:id="" action="ppaction://media"/>
            <a:extLst>
              <a:ext uri="{FF2B5EF4-FFF2-40B4-BE49-F238E27FC236}">
                <a16:creationId xmlns:a16="http://schemas.microsoft.com/office/drawing/2014/main" id="{7821B1F5-1A86-4F53-82D2-AD7106BA2A0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99612" y="1876407"/>
            <a:ext cx="609600" cy="609600"/>
          </a:xfrm>
          <a:prstGeom prst="rect">
            <a:avLst/>
          </a:prstGeom>
        </p:spPr>
      </p:pic>
      <p:pic>
        <p:nvPicPr>
          <p:cNvPr id="9" name="TAC_MOD4_SNIP2_SLIDE_09_PARA_A">
            <a:hlinkClick r:id="" action="ppaction://media"/>
            <a:extLst>
              <a:ext uri="{FF2B5EF4-FFF2-40B4-BE49-F238E27FC236}">
                <a16:creationId xmlns:a16="http://schemas.microsoft.com/office/drawing/2014/main" id="{307CE59B-4F12-4F6E-8710-994FFA0A730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01500" y="3579"/>
            <a:ext cx="609600" cy="609600"/>
          </a:xfrm>
          <a:prstGeom prst="rect">
            <a:avLst/>
          </a:prstGeom>
        </p:spPr>
      </p:pic>
    </p:spTree>
    <p:extLst>
      <p:ext uri="{BB962C8B-B14F-4D97-AF65-F5344CB8AC3E}">
        <p14:creationId xmlns:p14="http://schemas.microsoft.com/office/powerpoint/2010/main" val="30759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 presetClass="mediacall" presetSubtype="0" fill="hold" nodeType="withEffect">
                                  <p:stCondLst>
                                    <p:cond delay="1000"/>
                                  </p:stCondLst>
                                  <p:childTnLst>
                                    <p:cmd type="call" cmd="playFrom(0.0)">
                                      <p:cBhvr>
                                        <p:cTn id="15" dur="46115" fill="hold"/>
                                        <p:tgtEl>
                                          <p:spTgt spid="9"/>
                                        </p:tgtEl>
                                      </p:cBhvr>
                                    </p:cmd>
                                  </p:childTnLst>
                                </p:cTn>
                              </p:par>
                            </p:childTnLst>
                          </p:cTn>
                        </p:par>
                        <p:par>
                          <p:cTn id="16" fill="hold">
                            <p:stCondLst>
                              <p:cond delay="47115"/>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 presetClass="mediacall" presetSubtype="0" fill="hold" nodeType="withEffect">
                                  <p:stCondLst>
                                    <p:cond delay="1000"/>
                                  </p:stCondLst>
                                  <p:childTnLst>
                                    <p:cmd type="call" cmd="playFrom(0.0)">
                                      <p:cBhvr>
                                        <p:cTn id="37" dur="24727" fill="hold"/>
                                        <p:tgtEl>
                                          <p:spTgt spid="6"/>
                                        </p:tgtEl>
                                      </p:cBhvr>
                                    </p:cmd>
                                  </p:childTnLst>
                                </p:cTn>
                              </p:par>
                            </p:childTnLst>
                          </p:cTn>
                        </p:par>
                        <p:par>
                          <p:cTn id="38" fill="hold">
                            <p:stCondLst>
                              <p:cond delay="25727"/>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xit" presetSubtype="0" fill="hold" grpId="1" nodeType="withEffect">
                                  <p:stCondLst>
                                    <p:cond delay="5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grpId="1" nodeType="withEffect">
                                  <p:stCondLst>
                                    <p:cond delay="50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grpId="1" nodeType="withEffect">
                                  <p:stCondLst>
                                    <p:cond delay="50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 presetClass="mediacall" presetSubtype="0" fill="hold" nodeType="withEffect">
                                  <p:stCondLst>
                                    <p:cond delay="1000"/>
                                  </p:stCondLst>
                                  <p:childTnLst>
                                    <p:cmd type="call" cmd="playFrom(0.0)">
                                      <p:cBhvr>
                                        <p:cTn id="68" dur="30126" fill="hold"/>
                                        <p:tgtEl>
                                          <p:spTgt spid="7"/>
                                        </p:tgtEl>
                                      </p:cBhvr>
                                    </p:cmd>
                                  </p:childTnLst>
                                </p:cTn>
                              </p:par>
                            </p:childTnLst>
                          </p:cTn>
                        </p:par>
                        <p:par>
                          <p:cTn id="69" fill="hold">
                            <p:stCondLst>
                              <p:cond delay="31126"/>
                            </p:stCondLst>
                            <p:childTnLst>
                              <p:par>
                                <p:cTn id="70" presetID="3" presetClass="mediacall" presetSubtype="0" fill="hold" nodeType="afterEffect">
                                  <p:stCondLst>
                                    <p:cond delay="500"/>
                                  </p:stCondLst>
                                  <p:childTnLst>
                                    <p:cmd type="call" cmd="stop">
                                      <p:cBhvr>
                                        <p:cTn id="71" dur="1" fill="hold"/>
                                        <p:tgtEl>
                                          <p:spTgt spid="7"/>
                                        </p:tgtEl>
                                      </p:cBhvr>
                                    </p:cmd>
                                  </p:childTnLst>
                                </p:cTn>
                              </p:par>
                              <p:par>
                                <p:cTn id="72" presetID="10" presetClass="entr" presetSubtype="0" fill="hold" grpId="4" nodeType="withEffect">
                                  <p:stCondLst>
                                    <p:cond delay="50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6"/>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9"/>
                </p:tgtEl>
              </p:cMediaNode>
            </p:audio>
          </p:childTnLst>
        </p:cTn>
      </p:par>
    </p:tnLst>
    <p:bldLst>
      <p:bldP spid="12" grpId="0" animBg="1"/>
      <p:bldP spid="12" grpId="1" animBg="1"/>
      <p:bldP spid="21" grpId="0" animBg="1"/>
      <p:bldP spid="21" grpId="1" animBg="1"/>
      <p:bldP spid="23" grpId="0" animBg="1"/>
      <p:bldP spid="13" grpId="0" animBg="1"/>
      <p:bldP spid="13" grpId="1" animBg="1"/>
      <p:bldP spid="22" grpId="0"/>
      <p:bldP spid="22" grpId="1"/>
      <p:bldP spid="14" grpId="0" animBg="1"/>
      <p:bldP spid="14" grpId="1" animBg="1"/>
      <p:bldP spid="14" grpId="2" animBg="1"/>
      <p:bldP spid="14" grpId="3" animBg="1"/>
      <p:bldP spid="14" grpId="4"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6064</TotalTime>
  <Words>3333</Words>
  <Application>Microsoft Office PowerPoint</Application>
  <PresentationFormat>On-screen Show (4:3)</PresentationFormat>
  <Paragraphs>188</Paragraphs>
  <Slides>16</Slides>
  <Notes>14</Notes>
  <HiddenSlides>0</HiddenSlides>
  <MMClips>33</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16</vt:i4>
      </vt:variant>
      <vt:variant>
        <vt:lpstr>Custom Shows</vt:lpstr>
      </vt:variant>
      <vt:variant>
        <vt:i4>5</vt:i4>
      </vt:variant>
    </vt:vector>
  </HeadingPairs>
  <TitlesOfParts>
    <vt:vector size="28" baseType="lpstr">
      <vt:lpstr>Adobe Gothic Std B</vt:lpstr>
      <vt:lpstr>Arial</vt:lpstr>
      <vt:lpstr>Britannic Bold</vt:lpstr>
      <vt:lpstr>Calibri</vt:lpstr>
      <vt:lpstr>Calibri Light</vt:lpstr>
      <vt:lpstr>Verdana</vt:lpstr>
      <vt:lpstr>Office Theme</vt:lpstr>
      <vt:lpstr>PowerPoint Presentation</vt:lpstr>
      <vt:lpstr>PowerPoint Presentation</vt:lpstr>
      <vt:lpstr>About this snippet</vt:lpstr>
      <vt:lpstr>PowerPoint Presentation</vt:lpstr>
      <vt:lpstr>From safer…</vt:lpstr>
      <vt:lpstr>…to safe</vt:lpstr>
      <vt:lpstr>PowerPoint Presentation</vt:lpstr>
      <vt:lpstr>Prioritising the Safe System</vt:lpstr>
      <vt:lpstr>Placing safety at the core</vt:lpstr>
      <vt:lpstr>PowerPoint Presentation</vt:lpstr>
      <vt:lpstr>The project pathway</vt:lpstr>
      <vt:lpstr>Where does safety come in?</vt:lpstr>
      <vt:lpstr>PowerPoint Presentation</vt:lpstr>
      <vt:lpstr>What is a transformative approach?</vt:lpstr>
      <vt:lpstr>Zero 2050</vt:lpstr>
      <vt:lpstr>PowerPoint Presentation</vt:lpstr>
      <vt:lpstr>Opening sequence</vt:lpstr>
      <vt:lpstr>From safer to safe</vt:lpstr>
      <vt:lpstr>Safe System first</vt:lpstr>
      <vt:lpstr>When we think about safety</vt:lpstr>
      <vt:lpstr>A transformative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388</cp:revision>
  <dcterms:created xsi:type="dcterms:W3CDTF">2018-02-23T04:31:11Z</dcterms:created>
  <dcterms:modified xsi:type="dcterms:W3CDTF">2020-09-09T10:18:49Z</dcterms:modified>
</cp:coreProperties>
</file>