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9"/>
  </p:notesMasterIdLst>
  <p:handoutMasterIdLst>
    <p:handoutMasterId r:id="rId20"/>
  </p:handoutMasterIdLst>
  <p:sldIdLst>
    <p:sldId id="263" r:id="rId2"/>
    <p:sldId id="264" r:id="rId3"/>
    <p:sldId id="283" r:id="rId4"/>
    <p:sldId id="293" r:id="rId5"/>
    <p:sldId id="294" r:id="rId6"/>
    <p:sldId id="284" r:id="rId7"/>
    <p:sldId id="299" r:id="rId8"/>
    <p:sldId id="295" r:id="rId9"/>
    <p:sldId id="296" r:id="rId10"/>
    <p:sldId id="297" r:id="rId11"/>
    <p:sldId id="298" r:id="rId12"/>
    <p:sldId id="285" r:id="rId13"/>
    <p:sldId id="304" r:id="rId14"/>
    <p:sldId id="291" r:id="rId15"/>
    <p:sldId id="300" r:id="rId16"/>
    <p:sldId id="290" r:id="rId17"/>
    <p:sldId id="258" r:id="rId18"/>
  </p:sldIdLst>
  <p:sldSz cx="9144000" cy="6858000" type="screen4x3"/>
  <p:notesSz cx="6858000" cy="9144000"/>
  <p:custShowLst>
    <p:custShow name="Opening sequence" id="0">
      <p:sldLst>
        <p:sld r:id="rId2"/>
        <p:sld r:id="rId3"/>
        <p:sld r:id="rId4"/>
        <p:sld r:id="rId18"/>
      </p:sldLst>
    </p:custShow>
    <p:custShow name="Zero 2050" id="1">
      <p:sldLst>
        <p:sld r:id="rId5"/>
        <p:sld r:id="rId6"/>
        <p:sld r:id="rId4"/>
        <p:sld r:id="rId18"/>
      </p:sldLst>
    </p:custShow>
    <p:custShow name="Defining the future" id="2">
      <p:sldLst>
        <p:sld r:id="rId7"/>
        <p:sld r:id="rId8"/>
        <p:sld r:id="rId9"/>
        <p:sld r:id="rId10"/>
        <p:sld r:id="rId11"/>
        <p:sld r:id="rId12"/>
        <p:sld r:id="rId4"/>
        <p:sld r:id="rId18"/>
      </p:sldLst>
    </p:custShow>
    <p:custShow name="Mapping the current state" id="3">
      <p:sldLst>
        <p:sld r:id="rId13"/>
        <p:sld r:id="rId14"/>
        <p:sld r:id="rId15"/>
        <p:sld r:id="rId16"/>
        <p:sld r:id="rId17"/>
        <p:sld r:id="rId4"/>
        <p:sld r:id="rId18"/>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63"/>
            <p14:sldId id="264"/>
            <p14:sldId id="283"/>
            <p14:sldId id="293"/>
            <p14:sldId id="294"/>
            <p14:sldId id="284"/>
            <p14:sldId id="299"/>
            <p14:sldId id="295"/>
            <p14:sldId id="296"/>
            <p14:sldId id="297"/>
            <p14:sldId id="298"/>
            <p14:sldId id="285"/>
            <p14:sldId id="304"/>
            <p14:sldId id="291"/>
            <p14:sldId id="300"/>
            <p14:sldId id="290"/>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0DF"/>
    <a:srgbClr val="4472C4"/>
    <a:srgbClr val="0E1429"/>
    <a:srgbClr val="050C24"/>
    <a:srgbClr val="8AD1EF"/>
    <a:srgbClr val="FF3300"/>
    <a:srgbClr val="2D5E77"/>
    <a:srgbClr val="9CC4D8"/>
    <a:srgbClr val="F8801C"/>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2"/>
    <p:restoredTop sz="74736" autoAdjust="0"/>
  </p:normalViewPr>
  <p:slideViewPr>
    <p:cSldViewPr snapToGrid="0" snapToObjects="1">
      <p:cViewPr varScale="1">
        <p:scale>
          <a:sx n="53" d="100"/>
          <a:sy n="53" d="100"/>
        </p:scale>
        <p:origin x="1588" y="4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112"/>
    </p:cViewPr>
  </p:sorterViewPr>
  <p:notesViewPr>
    <p:cSldViewPr snapToGrid="0" snapToObjects="1">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9/09/2020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9/9/2020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Welcome to Module 4, Snippet 3 of Safe System for Universities. In Snippet 2, we concluded with the discussion of Victoria’s zero twenty-fifty transformation framework. In this snippet, we will detail what the zero twenty-fifty framework is and how it is being used to operationalise the Safe System objective of harm elimination.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1995771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main challenge for those managing the road transportation network is to consider what a safe road may look like in the year 2050, within the bounding definitions of a safe vehicle and safe road user. For zero twenty-fifty, rural roads have been defined into three categories based on their cross-sections. Roads of adequate quality will be allowed to operate at higher speeds. For those where the level of quality cannot be maintained, speed limits and speed management will be corrected to ensure survivability. </a:t>
            </a:r>
          </a:p>
          <a:p>
            <a:pPr marL="228600" indent="-228600">
              <a:buFont typeface="+mj-lt"/>
              <a:buAutoNum type="arabicPeriod"/>
            </a:pPr>
            <a:endParaRPr lang="en-AU" dirty="0"/>
          </a:p>
          <a:p>
            <a:pPr marL="228600" indent="-228600">
              <a:buFont typeface="+mj-lt"/>
              <a:buAutoNum type="arabicPeriod"/>
            </a:pPr>
            <a:r>
              <a:rPr lang="en-AU" dirty="0"/>
              <a:t>This is not the only way in which a safe road can be defined. However, any way in which a safe road is defined should be predicated on Safe System theories of survivability. In other words, energy needs to be managed so that any crashes that do occur are survivable.</a:t>
            </a:r>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4199671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Once the future has been defined, we need to know where we are in order to determine what needs to be done. Next, we will look at how we can map the current state of the road network.</a:t>
            </a:r>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2149668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Mapping the current state of the road transportation network is an essential part of the transportation process, as it gives insight into the quantum of effort that is required to achieve a safe road transportation system. It also allows us to direct discussion towards Safe System speak. By mapping the current network our in Safe System language, we can more easily understand the changes that are required, and more easily disseminate this information to decision makers and the wider community.</a:t>
            </a:r>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3258594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first step along this journey is to map the road network. While this may seem a trivial task, it is often not that easy. Not all roads are controlled by the same entity. Some roads are federally controlled, some controlled by the state government and some are controlled by local entities, such as with local government roads. In most states around Australia, state and local government roads constitute the majority of road kilometres. In Victoria, forestry roads also constitute a substantial proportion of the network. This can make sourcing basic data, such as traffic volumes and basic asset data, a challenge.</a:t>
            </a:r>
          </a:p>
          <a:p>
            <a:pPr marL="228600" indent="-228600">
              <a:buFont typeface="+mj-lt"/>
              <a:buAutoNum type="arabicPeriod"/>
            </a:pPr>
            <a:endParaRPr lang="en-AU" dirty="0"/>
          </a:p>
          <a:p>
            <a:pPr marL="228600" indent="-228600">
              <a:buFont typeface="+mj-lt"/>
              <a:buAutoNum type="arabicPeriod"/>
            </a:pPr>
            <a:r>
              <a:rPr lang="en-AU" dirty="0"/>
              <a:t>Once the road network has been mapped, the level of safety that each road affords can also be mapped. One way to achieve this is to contextualise each road against Safe System theories of survivability. For example, this could mean mapping out the extent of primary Safe System treatments such as road safety barriers and roundabouts. Such direct measures can be hard to ascertain in detail, but are good for giving a direct comparison as to the level of investment that is needed in order to achieve harm elimination.</a:t>
            </a:r>
          </a:p>
          <a:p>
            <a:pPr marL="228600" indent="-228600">
              <a:buFont typeface="+mj-lt"/>
              <a:buAutoNum type="arabicPeriod"/>
            </a:pPr>
            <a:endParaRPr lang="en-AU" dirty="0"/>
          </a:p>
          <a:p>
            <a:pPr marL="228600" indent="-228600">
              <a:buFont typeface="+mj-lt"/>
              <a:buAutoNum type="arabicPeriod"/>
            </a:pPr>
            <a:r>
              <a:rPr lang="en-AU" dirty="0"/>
              <a:t>Another way to map the current state of the network is through the use of network risk assessment tools, such as the Australian Road Assessment Program. Such information is likely to already exist for state and federal roads and so can make a good way to start contextualising the current network. However, such data is less likely to be obtainable for local government roads, where the cost of data collection is prohibitively expensive. Another </a:t>
            </a:r>
            <a:r>
              <a:rPr lang="en-AU"/>
              <a:t>consideration, it </a:t>
            </a:r>
            <a:r>
              <a:rPr lang="en-AU" dirty="0"/>
              <a:t>is also important to remember that network risk assessments may not be as well aligned to Safe System principles as is desired.</a:t>
            </a:r>
          </a:p>
        </p:txBody>
      </p:sp>
      <p:sp>
        <p:nvSpPr>
          <p:cNvPr id="4" name="Slide Number Placeholder 3"/>
          <p:cNvSpPr>
            <a:spLocks noGrp="1"/>
          </p:cNvSpPr>
          <p:nvPr>
            <p:ph type="sldNum" sz="quarter" idx="5"/>
          </p:nvPr>
        </p:nvSpPr>
        <p:spPr/>
        <p:txBody>
          <a:bodyPr/>
          <a:lstStyle/>
          <a:p>
            <a:fld id="{50E59ED5-2685-A749-A30B-E5DC3B170F8E}" type="slidenum">
              <a:rPr lang="en-US" smtClean="0"/>
              <a:pPr/>
              <a:t>14</a:t>
            </a:fld>
            <a:endParaRPr lang="en-US"/>
          </a:p>
        </p:txBody>
      </p:sp>
    </p:spTree>
    <p:extLst>
      <p:ext uri="{BB962C8B-B14F-4D97-AF65-F5344CB8AC3E}">
        <p14:creationId xmlns:p14="http://schemas.microsoft.com/office/powerpoint/2010/main" val="1453430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Mapping the current state of the road network gives good insight into the general state of affairs. As this map shows for state controlled roads throughout the state of Victoria, most roads are poorly aligned to Safe System principles. This does not mean that these roads are sub-standard in the context of road design standards and guidelines, but instead highlights the inconsistencies between current design standards and what level of design actually ensures crash survivability.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15</a:t>
            </a:fld>
            <a:endParaRPr lang="en-US"/>
          </a:p>
        </p:txBody>
      </p:sp>
    </p:spTree>
    <p:extLst>
      <p:ext uri="{BB962C8B-B14F-4D97-AF65-F5344CB8AC3E}">
        <p14:creationId xmlns:p14="http://schemas.microsoft.com/office/powerpoint/2010/main" val="1578807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key step in the process is to understand the ways in which the network is utilised, and how this utilisation is likely to change into the future. Such information is vitally important when it comes time to decide how investments will be distributed. Some roads may be little utilised and so will attract little future funding, relying more heavily on speed limit corrections. At the other end, some roads will form key strategic parts of the road network. These may be for reasons of mobility, such as with freeways, or they may be important for economic reasons, such as the roads that support substantial freight movements. Knowing what roads serve which functions will help to inform the quantum of investment that needs to be made.</a:t>
            </a:r>
          </a:p>
          <a:p>
            <a:pPr marL="228600" indent="-228600">
              <a:buFont typeface="+mj-lt"/>
              <a:buAutoNum type="arabicPeriod"/>
            </a:pPr>
            <a:endParaRPr lang="en-AU" dirty="0"/>
          </a:p>
          <a:p>
            <a:pPr marL="228600" indent="-228600">
              <a:buFont typeface="+mj-lt"/>
              <a:buAutoNum type="arabicPeriod"/>
            </a:pPr>
            <a:r>
              <a:rPr lang="en-AU" dirty="0"/>
              <a:t>Another task is to assess what has been done so far to improve the road network. While this may seem like a trivial matter, even understanding the locations of major infrastructure assets can be a challenging task. As previously discussed, different parts of the road network are controlled by different levels of government and even different organisations within government, making the task of data collection a challenging process.</a:t>
            </a:r>
          </a:p>
          <a:p>
            <a:pPr marL="228600" indent="-228600">
              <a:buFont typeface="+mj-lt"/>
              <a:buAutoNum type="arabicPeriod"/>
            </a:pPr>
            <a:endParaRPr lang="en-AU" dirty="0"/>
          </a:p>
          <a:p>
            <a:pPr marL="228600" indent="-228600">
              <a:buFont typeface="+mj-lt"/>
              <a:buAutoNum type="arabicPeriod"/>
            </a:pPr>
            <a:r>
              <a:rPr lang="en-AU" dirty="0"/>
              <a:t>Controlling entities also have varying and often relatively poor knowledge of what is contained on their network. For example, the locations of recently installed road safety barriers may be well documented, but knowledge of older barriers is often missing or lost in outdated databases. Compounding this issue is that of maintenance records, as even the safest infrastructure is no good if it is not maintained to operable levels. Again, new infrastructure may be well documented but older parts of the network are likely to be under-documented. </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16</a:t>
            </a:fld>
            <a:endParaRPr lang="en-US"/>
          </a:p>
        </p:txBody>
      </p:sp>
    </p:spTree>
    <p:extLst>
      <p:ext uri="{BB962C8B-B14F-4D97-AF65-F5344CB8AC3E}">
        <p14:creationId xmlns:p14="http://schemas.microsoft.com/office/powerpoint/2010/main" val="3923051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t>
            </a:r>
            <a:r>
              <a:rPr lang="en-AU" sz="1200"/>
              <a:t>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Transformative approaches are going to be required if we are to achieve a safe road system. Zero twenty-fifty is the state of Victoria’s transformative approach to achieve harm elimination by the year 2050. Now, we will take a look into what zero twenty-fifty comprises and why it is being prioritised over more traditional road safety strategies. </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2046117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Zero twenty-fifty starts with a goal. Like traditional strategic frameworks, zero twenty-fifty is defined around a goal-setting agenda. However, this is where the similarities tend to end. Traditional frameworks rely on agendas that call for short-term reductions in harm over short-term timeframes, which call for road safety improvements but ultimately fall short at setting a path to harm elimination. Zero twenty-fifty is set to the agenda of harm elimination. Like its name suggests, zero twenty-fifty sets a date of 2050 for complete elimination of harm on the Victorian state road network. This is a long-term goal set over a long-term timeframe.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Achieving a safe road transportation system is a huge undertaking. Such an undertaking can be divided into more manageable sized steps. Like traditional strategic frameworks, this could be in the form of piecemeal improvements. Unlike traditional strategies, these improvements are tied to the overall goal of achieving harm elimination. Doing so allows milestones to be placed into perspective with the overarching objectives, which has commonly been absent from previous strategy. In the remainder of this snippet, we will discuss the steps by which the objective of harm elimination can be visualised and operationalised.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3868493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first step to transformation is to define the future road transportation system that we wish to achieve.</a:t>
            </a:r>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1711109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first step to transformation is to visualise what a future of zero harm may look like. This could be achieved in many ways, and the ways in which we visualise this now may change as we move into the future. Because of this, it is important that the steps we develop, as well as the transformation framework itself, be agile enough to contend with future developments that may change the trajectory along which we chose to move.</a:t>
            </a:r>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1984799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If we plot out a safe transportation system to the founding structure of the Safe System, we can define the future road transportation system as a function of three separate elements. These signify a future road transportation system based upon safe vehicles, safe roads and safe road users. Speed is not in itself a separate element, as it becomes a function of the three other elements within the framework. In other words, a safe speed is defined as a function of the level of safety guaranteed by the road, the vehicles travelling along the road and road users using the road. </a:t>
            </a:r>
          </a:p>
          <a:p>
            <a:pPr marL="228600" indent="-228600">
              <a:buFont typeface="+mj-lt"/>
              <a:buAutoNum type="arabicPeriod"/>
            </a:pPr>
            <a:endParaRPr lang="en-AU" dirty="0"/>
          </a:p>
          <a:p>
            <a:pPr marL="228600" indent="-228600">
              <a:buFont typeface="+mj-lt"/>
              <a:buAutoNum type="arabicPeriod"/>
            </a:pPr>
            <a:r>
              <a:rPr lang="en-AU" dirty="0"/>
              <a:t>It is important to remember that each element does not in itself guarantee a safe road transportation system. Instead, each element sets the boundaries under which a safe road transportation system can operate. Such a setup allows for adaptability. For example, safe road users are defined as those who do not undertake extreme violations. However, if such behaviour is unable to be guaranteed, then the other elements can be managed to maintain a safe system, such as by introducing vehicle equipment to more stringently manage access control to those unable to maintain appropriate behaviour. Alcohol interlock systems are an example of such an already available access control technology.</a:t>
            </a:r>
          </a:p>
          <a:p>
            <a:pPr marL="228600" indent="-228600">
              <a:buFont typeface="+mj-lt"/>
              <a:buAutoNum type="arabicPeriod"/>
            </a:pPr>
            <a:endParaRPr lang="en-AU" dirty="0"/>
          </a:p>
          <a:p>
            <a:pPr marL="228600" indent="-228600">
              <a:buFont typeface="+mj-lt"/>
              <a:buAutoNum type="arabicPeriod"/>
            </a:pPr>
            <a:r>
              <a:rPr lang="en-AU" dirty="0"/>
              <a:t>For those managing the road network, the question becomes one of “what do roads need to look like to achieve zero”? This is the question that will be tackled by the next steps through the transformative approach.</a:t>
            </a:r>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2324407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However, before we get to the roads themselves, let’s take a look at what a safe vehicle may look like in the year 2025. Most technological improvements will focus on automating the driving task. Full autonomy is unlikely to be widespread by the year 2050. Instead, autonomy will focus on taking control of the vehicle in dangerous situations, such as when an imminent collision is detected. Other advancements will provide greater assistance to drivers in normal operation and may help to regulate access to those unfit to drive, such as those who are excessively fatigued or intoxicated.</a:t>
            </a:r>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1852005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You may have noticed that we define a safe vehicle in the year 2050 as a vehicle from 2025. But why not just use a vehicle from 2050? As this graph demonstrates, it takes time for improvements to infiltrate the wider car automobile market. A technology available today may not be standard fitment in all new vehicles for a number of years. This is also dependent on whether a technology is regulated. Electronic stability control is a good example, as its fast infiltration into the new car market has been due to its regulated inclusion into all new passenger vehicles.</a:t>
            </a:r>
          </a:p>
          <a:p>
            <a:pPr marL="228600" indent="-228600">
              <a:buFont typeface="+mj-lt"/>
              <a:buAutoNum type="arabicPeriod"/>
            </a:pPr>
            <a:endParaRPr lang="en-AU" dirty="0"/>
          </a:p>
          <a:p>
            <a:pPr marL="228600" indent="-228600">
              <a:buFont typeface="+mj-lt"/>
              <a:buAutoNum type="arabicPeriod"/>
            </a:pPr>
            <a:r>
              <a:rPr lang="en-AU" dirty="0"/>
              <a:t>The other reason for choosing a 2025 vehicle as the minimum standard in the year 2050 is the time it takes for new vehicles to infiltrate the fleet. In Australia, the average vehicle age is about ten years. The time taken for the vast majority of vehicles in the fleet to renew is much longer. Choosing as a minimum standard a 2025 vehicle provides gives twenty five years for the majority of the vehicle fleet to turn over. In other words, by the year 2050, the vast majority of vehicles on the road will have been built on or after the year 2025.</a:t>
            </a:r>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36879595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casr.Adelaide.edu.au"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FD87ABB7-55AA-4BBB-AE6F-07F8BEB2813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E273B061-AE42-477F-9E8D-CA6A0A6A056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7845BDC7-FACC-475F-8CC1-803641A684C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82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386556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490712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70020"/>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65460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93742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6145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468925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208974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617482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812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570020"/>
            <a:ext cx="3486150"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776931"/>
            <a:ext cx="3486151"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4322763" cy="4330911"/>
          </a:xfrm>
        </p:spPr>
        <p:txBody>
          <a:bodyPr/>
          <a:lstStyle/>
          <a:p>
            <a:endParaRPr lang="en-AU"/>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115955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636635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xmlns="" val="tx"/>
                    </a:ext>
                  </a:extLst>
                </a:hlinkClick>
              </a:rPr>
              <a:t>christopher@casr.Adelaide.edu.au</a:t>
            </a:r>
            <a:endParaRPr lang="en-AU" sz="1000" b="0" dirty="0">
              <a:solidFill>
                <a:schemeClr val="bg1"/>
              </a:solidFill>
            </a:endParaRPr>
          </a:p>
          <a:p>
            <a:r>
              <a:rPr lang="en-AU" sz="1000" b="0" dirty="0">
                <a:solidFill>
                  <a:schemeClr val="bg1"/>
                </a:solidFill>
              </a:rPr>
              <a:t>Wayne Moon</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292662"/>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900" b="0" dirty="0">
                <a:solidFill>
                  <a:schemeClr val="bg1"/>
                </a:solidFill>
              </a:rPr>
              <a:t>Users should note that images sourced through creative commons may be subject to non-commercial copyright restrictions.</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4, Snippet 1</a:t>
            </a:r>
          </a:p>
        </p:txBody>
      </p:sp>
      <p:sp>
        <p:nvSpPr>
          <p:cNvPr id="16" name="TextBox 15">
            <a:extLst>
              <a:ext uri="{FF2B5EF4-FFF2-40B4-BE49-F238E27FC236}">
                <a16:creationId xmlns:a16="http://schemas.microsoft.com/office/drawing/2014/main" id="{24B0A7BA-B16D-42C6-A944-1B9A466A6BFC}"/>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1518582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E2C77E90-FE62-4CA8-88F5-886E5E859A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E5977F94-3B65-4C0A-94C8-9938EF4ED7D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00220C61-A717-4EB0-B48B-3EBC082F373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dirty="0"/>
              <a:t>Module 4, Snippet 1</a:t>
            </a:r>
          </a:p>
        </p:txBody>
      </p:sp>
    </p:spTree>
    <p:extLst>
      <p:ext uri="{BB962C8B-B14F-4D97-AF65-F5344CB8AC3E}">
        <p14:creationId xmlns:p14="http://schemas.microsoft.com/office/powerpoint/2010/main" val="221933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4155018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675551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768059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2495481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2 boxes)">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857086"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1" name="Content Placeholder 2">
            <a:extLst>
              <a:ext uri="{FF2B5EF4-FFF2-40B4-BE49-F238E27FC236}">
                <a16:creationId xmlns:a16="http://schemas.microsoft.com/office/drawing/2014/main" id="{A98D8359-DBC5-4CA7-8AE3-71A898F8DE58}"/>
              </a:ext>
            </a:extLst>
          </p:cNvPr>
          <p:cNvSpPr>
            <a:spLocks noGrp="1"/>
          </p:cNvSpPr>
          <p:nvPr>
            <p:ph idx="12"/>
          </p:nvPr>
        </p:nvSpPr>
        <p:spPr>
          <a:xfrm>
            <a:off x="4658266" y="1549593"/>
            <a:ext cx="3857086"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15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Module 3, Snippet 6</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79" r:id="rId4"/>
    <p:sldLayoutId id="2147483680" r:id="rId5"/>
    <p:sldLayoutId id="2147483681" r:id="rId6"/>
    <p:sldLayoutId id="2147483682" r:id="rId7"/>
    <p:sldLayoutId id="2147483662" r:id="rId8"/>
    <p:sldLayoutId id="2147483678" r:id="rId9"/>
    <p:sldLayoutId id="2147483665" r:id="rId10"/>
    <p:sldLayoutId id="2147483666" r:id="rId11"/>
    <p:sldLayoutId id="2147483669" r:id="rId12"/>
    <p:sldLayoutId id="2147483674" r:id="rId13"/>
    <p:sldLayoutId id="2147483670" r:id="rId14"/>
    <p:sldLayoutId id="2147483673" r:id="rId15"/>
    <p:sldLayoutId id="2147483667" r:id="rId16"/>
    <p:sldLayoutId id="2147483672" r:id="rId17"/>
    <p:sldLayoutId id="2147483671" r:id="rId18"/>
    <p:sldLayoutId id="2147483668" r:id="rId19"/>
    <p:sldLayoutId id="2147483663" r:id="rId20"/>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media" Target="../media/media13.mp3"/><Relationship Id="rId7" Type="http://schemas.openxmlformats.org/officeDocument/2006/relationships/image" Target="../media/image8.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notesSlide" Target="../notesSlides/notesSlide9.xml"/><Relationship Id="rId5" Type="http://schemas.openxmlformats.org/officeDocument/2006/relationships/slideLayout" Target="../slideLayouts/slideLayout8.xml"/><Relationship Id="rId4" Type="http://schemas.openxmlformats.org/officeDocument/2006/relationships/audio" Target="../media/media13.mp3"/></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5.mp3"/><Relationship Id="rId7" Type="http://schemas.openxmlformats.org/officeDocument/2006/relationships/image" Target="../media/image1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notesSlide" Target="../notesSlides/notesSlide10.xml"/><Relationship Id="rId5" Type="http://schemas.openxmlformats.org/officeDocument/2006/relationships/slideLayout" Target="../slideLayouts/slideLayout8.xml"/><Relationship Id="rId10" Type="http://schemas.openxmlformats.org/officeDocument/2006/relationships/image" Target="../media/image8.png"/><Relationship Id="rId4" Type="http://schemas.openxmlformats.org/officeDocument/2006/relationships/audio" Target="../media/media15.mp3"/><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microsoft.com/office/2007/relationships/media" Target="../media/media19.mp3"/><Relationship Id="rId7" Type="http://schemas.openxmlformats.org/officeDocument/2006/relationships/slideLayout" Target="../slideLayouts/slideLayout8.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audio" Target="../media/media20.mp3"/><Relationship Id="rId5" Type="http://schemas.microsoft.com/office/2007/relationships/media" Target="../media/media20.mp3"/><Relationship Id="rId4" Type="http://schemas.openxmlformats.org/officeDocument/2006/relationships/audio" Target="../media/media19.mp3"/><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microsoft.com/office/2007/relationships/media" Target="../media/media23.mp3"/><Relationship Id="rId7" Type="http://schemas.openxmlformats.org/officeDocument/2006/relationships/slideLayout" Target="../slideLayouts/slideLayout6.xml"/><Relationship Id="rId12" Type="http://schemas.openxmlformats.org/officeDocument/2006/relationships/image" Target="../media/image8.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audio" Target="../media/media24.mp3"/><Relationship Id="rId11" Type="http://schemas.openxmlformats.org/officeDocument/2006/relationships/image" Target="../media/image18.jpeg"/><Relationship Id="rId5" Type="http://schemas.microsoft.com/office/2007/relationships/media" Target="../media/media24.mp3"/><Relationship Id="rId10" Type="http://schemas.openxmlformats.org/officeDocument/2006/relationships/image" Target="../media/image17.jpeg"/><Relationship Id="rId4" Type="http://schemas.openxmlformats.org/officeDocument/2006/relationships/audio" Target="../media/media23.mp3"/><Relationship Id="rId9"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5.mp3"/><Relationship Id="rId7" Type="http://schemas.openxmlformats.org/officeDocument/2006/relationships/image" Target="../media/image9.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8.xml"/><Relationship Id="rId4" Type="http://schemas.openxmlformats.org/officeDocument/2006/relationships/audio" Target="../media/media5.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jpe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9.mp3"/><Relationship Id="rId7" Type="http://schemas.openxmlformats.org/officeDocument/2006/relationships/slideLayout" Target="../slideLayouts/slideLayout8.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media10.m4a"/><Relationship Id="rId11" Type="http://schemas.openxmlformats.org/officeDocument/2006/relationships/image" Target="../media/image8.png"/><Relationship Id="rId5" Type="http://schemas.microsoft.com/office/2007/relationships/media" Target="../media/media10.m4a"/><Relationship Id="rId10" Type="http://schemas.openxmlformats.org/officeDocument/2006/relationships/image" Target="../media/image10.png"/><Relationship Id="rId4" Type="http://schemas.openxmlformats.org/officeDocument/2006/relationships/audio" Target="../media/media9.mp3"/><Relationship Id="rId9"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6A88C1-A008-45DD-88AB-4A043D63D890}"/>
              </a:ext>
            </a:extLst>
          </p:cNvPr>
          <p:cNvSpPr>
            <a:spLocks noGrp="1"/>
          </p:cNvSpPr>
          <p:nvPr>
            <p:ph type="body" sz="quarter" idx="10"/>
          </p:nvPr>
        </p:nvSpPr>
        <p:spPr/>
        <p:txBody>
          <a:bodyPr/>
          <a:lstStyle/>
          <a:p>
            <a:r>
              <a:rPr lang="en-AU" dirty="0"/>
              <a:t>Transformation: part 1</a:t>
            </a:r>
          </a:p>
        </p:txBody>
      </p:sp>
      <p:pic>
        <p:nvPicPr>
          <p:cNvPr id="2" name="TAC_MOD4_SNIP3_SLIDE_01_PARA_A">
            <a:hlinkClick r:id="" action="ppaction://media"/>
            <a:extLst>
              <a:ext uri="{FF2B5EF4-FFF2-40B4-BE49-F238E27FC236}">
                <a16:creationId xmlns:a16="http://schemas.microsoft.com/office/drawing/2014/main" id="{F1437384-5989-49BC-8093-A04C7ADAB5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7662" y="0"/>
            <a:ext cx="609600" cy="609600"/>
          </a:xfrm>
          <a:prstGeom prst="rect">
            <a:avLst/>
          </a:prstGeom>
        </p:spPr>
      </p:pic>
    </p:spTree>
    <p:extLst>
      <p:ext uri="{BB962C8B-B14F-4D97-AF65-F5344CB8AC3E}">
        <p14:creationId xmlns:p14="http://schemas.microsoft.com/office/powerpoint/2010/main" val="225056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1570" fill="hold"/>
                                        <p:tgtEl>
                                          <p:spTgt spid="2"/>
                                        </p:tgtEl>
                                      </p:cBhvr>
                                    </p:cmd>
                                  </p:childTnLst>
                                </p:cTn>
                              </p:par>
                            </p:childTnLst>
                          </p:cTn>
                        </p:par>
                        <p:par>
                          <p:cTn id="7" fill="hold">
                            <p:stCondLst>
                              <p:cond delay="22570"/>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990E7A-4385-43A3-BBB1-FE9E64AB2A26}"/>
              </a:ext>
            </a:extLst>
          </p:cNvPr>
          <p:cNvSpPr>
            <a:spLocks noGrp="1"/>
          </p:cNvSpPr>
          <p:nvPr>
            <p:ph type="title"/>
          </p:nvPr>
        </p:nvSpPr>
        <p:spPr/>
        <p:txBody>
          <a:bodyPr/>
          <a:lstStyle/>
          <a:p>
            <a:r>
              <a:rPr lang="en-AU" dirty="0"/>
              <a:t>Why a 2025 vehicle?</a:t>
            </a:r>
          </a:p>
        </p:txBody>
      </p:sp>
      <p:sp>
        <p:nvSpPr>
          <p:cNvPr id="4" name="Footer Placeholder 3">
            <a:extLst>
              <a:ext uri="{FF2B5EF4-FFF2-40B4-BE49-F238E27FC236}">
                <a16:creationId xmlns:a16="http://schemas.microsoft.com/office/drawing/2014/main" id="{4358EBDD-D1BC-40ED-9A41-FCD5B6A05D25}"/>
              </a:ext>
            </a:extLst>
          </p:cNvPr>
          <p:cNvSpPr>
            <a:spLocks noGrp="1"/>
          </p:cNvSpPr>
          <p:nvPr>
            <p:ph type="ftr" sz="quarter" idx="10"/>
          </p:nvPr>
        </p:nvSpPr>
        <p:spPr/>
        <p:txBody>
          <a:bodyPr/>
          <a:lstStyle/>
          <a:p>
            <a:r>
              <a:rPr lang="en-US" dirty="0"/>
              <a:t>Module 4, Snippet 3</a:t>
            </a:r>
          </a:p>
        </p:txBody>
      </p:sp>
      <p:sp>
        <p:nvSpPr>
          <p:cNvPr id="5" name="Slide Number Placeholder 4">
            <a:extLst>
              <a:ext uri="{FF2B5EF4-FFF2-40B4-BE49-F238E27FC236}">
                <a16:creationId xmlns:a16="http://schemas.microsoft.com/office/drawing/2014/main" id="{C16936BB-295F-43C7-A0ED-D360DE5C6B51}"/>
              </a:ext>
            </a:extLst>
          </p:cNvPr>
          <p:cNvSpPr>
            <a:spLocks noGrp="1"/>
          </p:cNvSpPr>
          <p:nvPr>
            <p:ph type="sldNum" sz="quarter" idx="11"/>
          </p:nvPr>
        </p:nvSpPr>
        <p:spPr/>
        <p:txBody>
          <a:bodyPr/>
          <a:lstStyle/>
          <a:p>
            <a:fld id="{A9D36E53-D99A-0F41-B3E8-EF235B9A2E23}" type="slidenum">
              <a:rPr lang="en-US" smtClean="0"/>
              <a:pPr/>
              <a:t>10</a:t>
            </a:fld>
            <a:endParaRPr lang="en-US" dirty="0"/>
          </a:p>
        </p:txBody>
      </p:sp>
      <p:cxnSp>
        <p:nvCxnSpPr>
          <p:cNvPr id="8" name="Straight Arrow Connector 7">
            <a:extLst>
              <a:ext uri="{FF2B5EF4-FFF2-40B4-BE49-F238E27FC236}">
                <a16:creationId xmlns:a16="http://schemas.microsoft.com/office/drawing/2014/main" id="{F25C02C7-AB53-4911-89F4-2CA0FF4443FE}"/>
              </a:ext>
            </a:extLst>
          </p:cNvPr>
          <p:cNvCxnSpPr/>
          <p:nvPr/>
        </p:nvCxnSpPr>
        <p:spPr>
          <a:xfrm flipV="1">
            <a:off x="1320800" y="1549593"/>
            <a:ext cx="0" cy="3960000"/>
          </a:xfrm>
          <a:prstGeom prst="straightConnector1">
            <a:avLst/>
          </a:prstGeom>
          <a:ln w="254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7EE0C4A-C83C-4144-B181-AE9AACA870D0}"/>
              </a:ext>
            </a:extLst>
          </p:cNvPr>
          <p:cNvSpPr txBox="1"/>
          <p:nvPr/>
        </p:nvSpPr>
        <p:spPr>
          <a:xfrm>
            <a:off x="520701" y="1499222"/>
            <a:ext cx="723900" cy="369332"/>
          </a:xfrm>
          <a:prstGeom prst="rect">
            <a:avLst/>
          </a:prstGeom>
          <a:noFill/>
        </p:spPr>
        <p:txBody>
          <a:bodyPr wrap="square" rtlCol="0">
            <a:spAutoFit/>
          </a:bodyPr>
          <a:lstStyle/>
          <a:p>
            <a:pPr algn="r"/>
            <a:r>
              <a:rPr lang="en-AU" dirty="0">
                <a:solidFill>
                  <a:schemeClr val="bg1"/>
                </a:solidFill>
              </a:rPr>
              <a:t>100%</a:t>
            </a:r>
          </a:p>
        </p:txBody>
      </p:sp>
      <p:cxnSp>
        <p:nvCxnSpPr>
          <p:cNvPr id="10" name="Straight Arrow Connector 9">
            <a:extLst>
              <a:ext uri="{FF2B5EF4-FFF2-40B4-BE49-F238E27FC236}">
                <a16:creationId xmlns:a16="http://schemas.microsoft.com/office/drawing/2014/main" id="{E5265E5C-274C-45DF-B1E3-73A30236677B}"/>
              </a:ext>
            </a:extLst>
          </p:cNvPr>
          <p:cNvCxnSpPr>
            <a:cxnSpLocks/>
          </p:cNvCxnSpPr>
          <p:nvPr/>
        </p:nvCxnSpPr>
        <p:spPr>
          <a:xfrm flipV="1">
            <a:off x="1320800" y="5496893"/>
            <a:ext cx="7200000" cy="0"/>
          </a:xfrm>
          <a:prstGeom prst="straightConnector1">
            <a:avLst/>
          </a:prstGeom>
          <a:ln w="254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816D3BD-0FFC-4583-A4B6-D5001334D412}"/>
              </a:ext>
            </a:extLst>
          </p:cNvPr>
          <p:cNvSpPr txBox="1"/>
          <p:nvPr/>
        </p:nvSpPr>
        <p:spPr>
          <a:xfrm>
            <a:off x="546100" y="5176621"/>
            <a:ext cx="723900" cy="369332"/>
          </a:xfrm>
          <a:prstGeom prst="rect">
            <a:avLst/>
          </a:prstGeom>
          <a:noFill/>
        </p:spPr>
        <p:txBody>
          <a:bodyPr wrap="square" rtlCol="0">
            <a:spAutoFit/>
          </a:bodyPr>
          <a:lstStyle/>
          <a:p>
            <a:pPr algn="r"/>
            <a:r>
              <a:rPr lang="en-AU" dirty="0">
                <a:solidFill>
                  <a:schemeClr val="bg1"/>
                </a:solidFill>
              </a:rPr>
              <a:t>0%</a:t>
            </a:r>
          </a:p>
        </p:txBody>
      </p:sp>
      <p:sp>
        <p:nvSpPr>
          <p:cNvPr id="14" name="TextBox 13">
            <a:extLst>
              <a:ext uri="{FF2B5EF4-FFF2-40B4-BE49-F238E27FC236}">
                <a16:creationId xmlns:a16="http://schemas.microsoft.com/office/drawing/2014/main" id="{64F8BE2C-2BB4-4794-B929-6A87637AFD1C}"/>
              </a:ext>
            </a:extLst>
          </p:cNvPr>
          <p:cNvSpPr txBox="1"/>
          <p:nvPr/>
        </p:nvSpPr>
        <p:spPr>
          <a:xfrm>
            <a:off x="2553971" y="5522545"/>
            <a:ext cx="723900" cy="369332"/>
          </a:xfrm>
          <a:prstGeom prst="rect">
            <a:avLst/>
          </a:prstGeom>
          <a:noFill/>
        </p:spPr>
        <p:txBody>
          <a:bodyPr wrap="square" rtlCol="0">
            <a:spAutoFit/>
          </a:bodyPr>
          <a:lstStyle/>
          <a:p>
            <a:pPr algn="ctr"/>
            <a:r>
              <a:rPr lang="en-AU" dirty="0">
                <a:solidFill>
                  <a:schemeClr val="bg1"/>
                </a:solidFill>
              </a:rPr>
              <a:t>2010</a:t>
            </a:r>
          </a:p>
        </p:txBody>
      </p:sp>
      <p:sp>
        <p:nvSpPr>
          <p:cNvPr id="15" name="TextBox 14">
            <a:extLst>
              <a:ext uri="{FF2B5EF4-FFF2-40B4-BE49-F238E27FC236}">
                <a16:creationId xmlns:a16="http://schemas.microsoft.com/office/drawing/2014/main" id="{85A5D13C-03CE-4CE3-A792-8DAC74EBB8EC}"/>
              </a:ext>
            </a:extLst>
          </p:cNvPr>
          <p:cNvSpPr txBox="1"/>
          <p:nvPr/>
        </p:nvSpPr>
        <p:spPr>
          <a:xfrm>
            <a:off x="1244601" y="5522545"/>
            <a:ext cx="723900" cy="369332"/>
          </a:xfrm>
          <a:prstGeom prst="rect">
            <a:avLst/>
          </a:prstGeom>
          <a:noFill/>
        </p:spPr>
        <p:txBody>
          <a:bodyPr wrap="square" rtlCol="0">
            <a:spAutoFit/>
          </a:bodyPr>
          <a:lstStyle/>
          <a:p>
            <a:pPr algn="ctr"/>
            <a:r>
              <a:rPr lang="en-AU" dirty="0">
                <a:solidFill>
                  <a:schemeClr val="bg1"/>
                </a:solidFill>
              </a:rPr>
              <a:t>2000</a:t>
            </a:r>
          </a:p>
        </p:txBody>
      </p:sp>
      <p:sp>
        <p:nvSpPr>
          <p:cNvPr id="16" name="TextBox 15">
            <a:extLst>
              <a:ext uri="{FF2B5EF4-FFF2-40B4-BE49-F238E27FC236}">
                <a16:creationId xmlns:a16="http://schemas.microsoft.com/office/drawing/2014/main" id="{0C9381FC-6C35-4EFB-8E8B-FB8CB716A068}"/>
              </a:ext>
            </a:extLst>
          </p:cNvPr>
          <p:cNvSpPr txBox="1"/>
          <p:nvPr/>
        </p:nvSpPr>
        <p:spPr>
          <a:xfrm>
            <a:off x="3863341" y="5522545"/>
            <a:ext cx="723900" cy="369332"/>
          </a:xfrm>
          <a:prstGeom prst="rect">
            <a:avLst/>
          </a:prstGeom>
          <a:noFill/>
        </p:spPr>
        <p:txBody>
          <a:bodyPr wrap="square" rtlCol="0">
            <a:spAutoFit/>
          </a:bodyPr>
          <a:lstStyle/>
          <a:p>
            <a:pPr algn="ctr"/>
            <a:r>
              <a:rPr lang="en-AU" dirty="0">
                <a:solidFill>
                  <a:schemeClr val="bg1"/>
                </a:solidFill>
              </a:rPr>
              <a:t>2020</a:t>
            </a:r>
          </a:p>
        </p:txBody>
      </p:sp>
      <p:sp>
        <p:nvSpPr>
          <p:cNvPr id="17" name="TextBox 16">
            <a:extLst>
              <a:ext uri="{FF2B5EF4-FFF2-40B4-BE49-F238E27FC236}">
                <a16:creationId xmlns:a16="http://schemas.microsoft.com/office/drawing/2014/main" id="{B24224D0-1948-4ACC-9751-709E69BFE9DE}"/>
              </a:ext>
            </a:extLst>
          </p:cNvPr>
          <p:cNvSpPr txBox="1"/>
          <p:nvPr/>
        </p:nvSpPr>
        <p:spPr>
          <a:xfrm>
            <a:off x="5172711" y="5522545"/>
            <a:ext cx="723900" cy="369332"/>
          </a:xfrm>
          <a:prstGeom prst="rect">
            <a:avLst/>
          </a:prstGeom>
          <a:noFill/>
        </p:spPr>
        <p:txBody>
          <a:bodyPr wrap="square" rtlCol="0">
            <a:spAutoFit/>
          </a:bodyPr>
          <a:lstStyle/>
          <a:p>
            <a:pPr algn="ctr"/>
            <a:r>
              <a:rPr lang="en-AU" dirty="0">
                <a:solidFill>
                  <a:schemeClr val="bg1"/>
                </a:solidFill>
              </a:rPr>
              <a:t>2030</a:t>
            </a:r>
          </a:p>
        </p:txBody>
      </p:sp>
      <p:sp>
        <p:nvSpPr>
          <p:cNvPr id="18" name="TextBox 17">
            <a:extLst>
              <a:ext uri="{FF2B5EF4-FFF2-40B4-BE49-F238E27FC236}">
                <a16:creationId xmlns:a16="http://schemas.microsoft.com/office/drawing/2014/main" id="{5B0006AF-4841-4F49-A059-7A3E7B01E5C1}"/>
              </a:ext>
            </a:extLst>
          </p:cNvPr>
          <p:cNvSpPr txBox="1"/>
          <p:nvPr/>
        </p:nvSpPr>
        <p:spPr>
          <a:xfrm>
            <a:off x="6482081" y="5522545"/>
            <a:ext cx="723900" cy="369332"/>
          </a:xfrm>
          <a:prstGeom prst="rect">
            <a:avLst/>
          </a:prstGeom>
          <a:noFill/>
        </p:spPr>
        <p:txBody>
          <a:bodyPr wrap="square" rtlCol="0">
            <a:spAutoFit/>
          </a:bodyPr>
          <a:lstStyle/>
          <a:p>
            <a:pPr algn="ctr"/>
            <a:r>
              <a:rPr lang="en-AU" dirty="0">
                <a:solidFill>
                  <a:schemeClr val="bg1"/>
                </a:solidFill>
              </a:rPr>
              <a:t>2040</a:t>
            </a:r>
          </a:p>
        </p:txBody>
      </p:sp>
      <p:sp>
        <p:nvSpPr>
          <p:cNvPr id="19" name="TextBox 18">
            <a:extLst>
              <a:ext uri="{FF2B5EF4-FFF2-40B4-BE49-F238E27FC236}">
                <a16:creationId xmlns:a16="http://schemas.microsoft.com/office/drawing/2014/main" id="{BB240786-1024-4A5C-A646-1CAD2B97EDEA}"/>
              </a:ext>
            </a:extLst>
          </p:cNvPr>
          <p:cNvSpPr txBox="1"/>
          <p:nvPr/>
        </p:nvSpPr>
        <p:spPr>
          <a:xfrm>
            <a:off x="7791450" y="5522545"/>
            <a:ext cx="723900" cy="369332"/>
          </a:xfrm>
          <a:prstGeom prst="rect">
            <a:avLst/>
          </a:prstGeom>
          <a:noFill/>
        </p:spPr>
        <p:txBody>
          <a:bodyPr wrap="square" rtlCol="0">
            <a:spAutoFit/>
          </a:bodyPr>
          <a:lstStyle/>
          <a:p>
            <a:pPr algn="ctr"/>
            <a:r>
              <a:rPr lang="en-AU" dirty="0">
                <a:solidFill>
                  <a:schemeClr val="bg1"/>
                </a:solidFill>
              </a:rPr>
              <a:t>2050</a:t>
            </a:r>
          </a:p>
        </p:txBody>
      </p:sp>
      <p:sp>
        <p:nvSpPr>
          <p:cNvPr id="22" name="Freeform: Shape 21">
            <a:extLst>
              <a:ext uri="{FF2B5EF4-FFF2-40B4-BE49-F238E27FC236}">
                <a16:creationId xmlns:a16="http://schemas.microsoft.com/office/drawing/2014/main" id="{75F5C3E7-491E-422D-8553-60DABA927B42}"/>
              </a:ext>
            </a:extLst>
          </p:cNvPr>
          <p:cNvSpPr/>
          <p:nvPr/>
        </p:nvSpPr>
        <p:spPr>
          <a:xfrm>
            <a:off x="1358900" y="1790700"/>
            <a:ext cx="2868715" cy="3644900"/>
          </a:xfrm>
          <a:custGeom>
            <a:avLst/>
            <a:gdLst>
              <a:gd name="connsiteX0" fmla="*/ 0 w 5638800"/>
              <a:gd name="connsiteY0" fmla="*/ 3644900 h 3644900"/>
              <a:gd name="connsiteX1" fmla="*/ 673100 w 5638800"/>
              <a:gd name="connsiteY1" fmla="*/ 3594100 h 3644900"/>
              <a:gd name="connsiteX2" fmla="*/ 1168400 w 5638800"/>
              <a:gd name="connsiteY2" fmla="*/ 3441700 h 3644900"/>
              <a:gd name="connsiteX3" fmla="*/ 1524000 w 5638800"/>
              <a:gd name="connsiteY3" fmla="*/ 3086100 h 3644900"/>
              <a:gd name="connsiteX4" fmla="*/ 1943100 w 5638800"/>
              <a:gd name="connsiteY4" fmla="*/ 2527300 h 3644900"/>
              <a:gd name="connsiteX5" fmla="*/ 2400300 w 5638800"/>
              <a:gd name="connsiteY5" fmla="*/ 2057400 h 3644900"/>
              <a:gd name="connsiteX6" fmla="*/ 2921000 w 5638800"/>
              <a:gd name="connsiteY6" fmla="*/ 1574800 h 3644900"/>
              <a:gd name="connsiteX7" fmla="*/ 3619500 w 5638800"/>
              <a:gd name="connsiteY7" fmla="*/ 990600 h 3644900"/>
              <a:gd name="connsiteX8" fmla="*/ 4216400 w 5638800"/>
              <a:gd name="connsiteY8" fmla="*/ 546100 h 3644900"/>
              <a:gd name="connsiteX9" fmla="*/ 4787900 w 5638800"/>
              <a:gd name="connsiteY9" fmla="*/ 203200 h 3644900"/>
              <a:gd name="connsiteX10" fmla="*/ 5232400 w 5638800"/>
              <a:gd name="connsiteY10" fmla="*/ 88900 h 3644900"/>
              <a:gd name="connsiteX11" fmla="*/ 5638800 w 5638800"/>
              <a:gd name="connsiteY11" fmla="*/ 0 h 364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3644900">
                <a:moveTo>
                  <a:pt x="0" y="3644900"/>
                </a:moveTo>
                <a:cubicBezTo>
                  <a:pt x="239183" y="3636433"/>
                  <a:pt x="478367" y="3627967"/>
                  <a:pt x="673100" y="3594100"/>
                </a:cubicBezTo>
                <a:cubicBezTo>
                  <a:pt x="867833" y="3560233"/>
                  <a:pt x="1026583" y="3526367"/>
                  <a:pt x="1168400" y="3441700"/>
                </a:cubicBezTo>
                <a:cubicBezTo>
                  <a:pt x="1310217" y="3357033"/>
                  <a:pt x="1394883" y="3238500"/>
                  <a:pt x="1524000" y="3086100"/>
                </a:cubicBezTo>
                <a:cubicBezTo>
                  <a:pt x="1653117" y="2933700"/>
                  <a:pt x="1797050" y="2698750"/>
                  <a:pt x="1943100" y="2527300"/>
                </a:cubicBezTo>
                <a:cubicBezTo>
                  <a:pt x="2089150" y="2355850"/>
                  <a:pt x="2237317" y="2216150"/>
                  <a:pt x="2400300" y="2057400"/>
                </a:cubicBezTo>
                <a:cubicBezTo>
                  <a:pt x="2563283" y="1898650"/>
                  <a:pt x="2717800" y="1752600"/>
                  <a:pt x="2921000" y="1574800"/>
                </a:cubicBezTo>
                <a:cubicBezTo>
                  <a:pt x="3124200" y="1397000"/>
                  <a:pt x="3403600" y="1162050"/>
                  <a:pt x="3619500" y="990600"/>
                </a:cubicBezTo>
                <a:cubicBezTo>
                  <a:pt x="3835400" y="819150"/>
                  <a:pt x="4021667" y="677333"/>
                  <a:pt x="4216400" y="546100"/>
                </a:cubicBezTo>
                <a:cubicBezTo>
                  <a:pt x="4411133" y="414867"/>
                  <a:pt x="4618567" y="279400"/>
                  <a:pt x="4787900" y="203200"/>
                </a:cubicBezTo>
                <a:cubicBezTo>
                  <a:pt x="4957233" y="127000"/>
                  <a:pt x="5090583" y="122767"/>
                  <a:pt x="5232400" y="88900"/>
                </a:cubicBezTo>
                <a:cubicBezTo>
                  <a:pt x="5374217" y="55033"/>
                  <a:pt x="5506508" y="27516"/>
                  <a:pt x="5638800" y="0"/>
                </a:cubicBezTo>
              </a:path>
            </a:pathLst>
          </a:cu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Shape 20">
            <a:extLst>
              <a:ext uri="{FF2B5EF4-FFF2-40B4-BE49-F238E27FC236}">
                <a16:creationId xmlns:a16="http://schemas.microsoft.com/office/drawing/2014/main" id="{AA818238-3A9C-4AEB-B5D1-E563BE19701E}"/>
              </a:ext>
            </a:extLst>
          </p:cNvPr>
          <p:cNvSpPr/>
          <p:nvPr/>
        </p:nvSpPr>
        <p:spPr>
          <a:xfrm>
            <a:off x="1358900" y="1676400"/>
            <a:ext cx="2239316" cy="3747592"/>
          </a:xfrm>
          <a:custGeom>
            <a:avLst/>
            <a:gdLst>
              <a:gd name="connsiteX0" fmla="*/ 0 w 3937000"/>
              <a:gd name="connsiteY0" fmla="*/ 3746500 h 3747592"/>
              <a:gd name="connsiteX1" fmla="*/ 520700 w 3937000"/>
              <a:gd name="connsiteY1" fmla="*/ 3721100 h 3747592"/>
              <a:gd name="connsiteX2" fmla="*/ 1003300 w 3937000"/>
              <a:gd name="connsiteY2" fmla="*/ 3568700 h 3747592"/>
              <a:gd name="connsiteX3" fmla="*/ 1295400 w 3937000"/>
              <a:gd name="connsiteY3" fmla="*/ 3276600 h 3747592"/>
              <a:gd name="connsiteX4" fmla="*/ 1485900 w 3937000"/>
              <a:gd name="connsiteY4" fmla="*/ 2882900 h 3747592"/>
              <a:gd name="connsiteX5" fmla="*/ 1625600 w 3937000"/>
              <a:gd name="connsiteY5" fmla="*/ 2336800 h 3747592"/>
              <a:gd name="connsiteX6" fmla="*/ 1866900 w 3937000"/>
              <a:gd name="connsiteY6" fmla="*/ 1231900 h 3747592"/>
              <a:gd name="connsiteX7" fmla="*/ 2070100 w 3937000"/>
              <a:gd name="connsiteY7" fmla="*/ 749300 h 3747592"/>
              <a:gd name="connsiteX8" fmla="*/ 2349500 w 3937000"/>
              <a:gd name="connsiteY8" fmla="*/ 406400 h 3747592"/>
              <a:gd name="connsiteX9" fmla="*/ 2895600 w 3937000"/>
              <a:gd name="connsiteY9" fmla="*/ 152400 h 3747592"/>
              <a:gd name="connsiteX10" fmla="*/ 3619500 w 3937000"/>
              <a:gd name="connsiteY10" fmla="*/ 25400 h 3747592"/>
              <a:gd name="connsiteX11" fmla="*/ 3937000 w 3937000"/>
              <a:gd name="connsiteY11" fmla="*/ 0 h 374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7000" h="3747592">
                <a:moveTo>
                  <a:pt x="0" y="3746500"/>
                </a:moveTo>
                <a:cubicBezTo>
                  <a:pt x="176741" y="3748616"/>
                  <a:pt x="353483" y="3750733"/>
                  <a:pt x="520700" y="3721100"/>
                </a:cubicBezTo>
                <a:cubicBezTo>
                  <a:pt x="687917" y="3691467"/>
                  <a:pt x="874183" y="3642783"/>
                  <a:pt x="1003300" y="3568700"/>
                </a:cubicBezTo>
                <a:cubicBezTo>
                  <a:pt x="1132417" y="3494617"/>
                  <a:pt x="1214967" y="3390900"/>
                  <a:pt x="1295400" y="3276600"/>
                </a:cubicBezTo>
                <a:cubicBezTo>
                  <a:pt x="1375833" y="3162300"/>
                  <a:pt x="1430867" y="3039533"/>
                  <a:pt x="1485900" y="2882900"/>
                </a:cubicBezTo>
                <a:cubicBezTo>
                  <a:pt x="1540933" y="2726267"/>
                  <a:pt x="1562100" y="2611967"/>
                  <a:pt x="1625600" y="2336800"/>
                </a:cubicBezTo>
                <a:cubicBezTo>
                  <a:pt x="1689100" y="2061633"/>
                  <a:pt x="1792817" y="1496483"/>
                  <a:pt x="1866900" y="1231900"/>
                </a:cubicBezTo>
                <a:cubicBezTo>
                  <a:pt x="1940983" y="967317"/>
                  <a:pt x="1989667" y="886883"/>
                  <a:pt x="2070100" y="749300"/>
                </a:cubicBezTo>
                <a:cubicBezTo>
                  <a:pt x="2150533" y="611717"/>
                  <a:pt x="2211917" y="505883"/>
                  <a:pt x="2349500" y="406400"/>
                </a:cubicBezTo>
                <a:cubicBezTo>
                  <a:pt x="2487083" y="306917"/>
                  <a:pt x="2683933" y="215900"/>
                  <a:pt x="2895600" y="152400"/>
                </a:cubicBezTo>
                <a:cubicBezTo>
                  <a:pt x="3107267" y="88900"/>
                  <a:pt x="3445933" y="50800"/>
                  <a:pt x="3619500" y="25400"/>
                </a:cubicBezTo>
                <a:cubicBezTo>
                  <a:pt x="3793067" y="0"/>
                  <a:pt x="3865033" y="0"/>
                  <a:pt x="3937000" y="0"/>
                </a:cubicBezTo>
              </a:path>
            </a:pathLst>
          </a:custGeom>
          <a:noFill/>
          <a:ln w="25400">
            <a:solidFill>
              <a:schemeClr val="accent2"/>
            </a:solidFill>
            <a:prstDash val="dash"/>
            <a:extLst>
              <a:ext uri="{C807C97D-BFC1-408E-A445-0C87EB9F89A2}">
                <ask:lineSketchStyleProps xmlns:ask="http://schemas.microsoft.com/office/drawing/2018/sketchyshapes" xmlns="" sd="1219033472">
                  <a:custGeom>
                    <a:avLst/>
                    <a:gdLst>
                      <a:gd name="connsiteX0" fmla="*/ 0 w 3937000"/>
                      <a:gd name="connsiteY0" fmla="*/ 3746500 h 3747592"/>
                      <a:gd name="connsiteX1" fmla="*/ 520700 w 3937000"/>
                      <a:gd name="connsiteY1" fmla="*/ 3721100 h 3747592"/>
                      <a:gd name="connsiteX2" fmla="*/ 1003300 w 3937000"/>
                      <a:gd name="connsiteY2" fmla="*/ 3568700 h 3747592"/>
                      <a:gd name="connsiteX3" fmla="*/ 1295400 w 3937000"/>
                      <a:gd name="connsiteY3" fmla="*/ 3276600 h 3747592"/>
                      <a:gd name="connsiteX4" fmla="*/ 1485900 w 3937000"/>
                      <a:gd name="connsiteY4" fmla="*/ 2882900 h 3747592"/>
                      <a:gd name="connsiteX5" fmla="*/ 1625600 w 3937000"/>
                      <a:gd name="connsiteY5" fmla="*/ 2336800 h 3747592"/>
                      <a:gd name="connsiteX6" fmla="*/ 1866900 w 3937000"/>
                      <a:gd name="connsiteY6" fmla="*/ 1231900 h 3747592"/>
                      <a:gd name="connsiteX7" fmla="*/ 2070100 w 3937000"/>
                      <a:gd name="connsiteY7" fmla="*/ 749300 h 3747592"/>
                      <a:gd name="connsiteX8" fmla="*/ 2349500 w 3937000"/>
                      <a:gd name="connsiteY8" fmla="*/ 406400 h 3747592"/>
                      <a:gd name="connsiteX9" fmla="*/ 2895600 w 3937000"/>
                      <a:gd name="connsiteY9" fmla="*/ 152400 h 3747592"/>
                      <a:gd name="connsiteX10" fmla="*/ 3619500 w 3937000"/>
                      <a:gd name="connsiteY10" fmla="*/ 25400 h 3747592"/>
                      <a:gd name="connsiteX11" fmla="*/ 3937000 w 3937000"/>
                      <a:gd name="connsiteY11" fmla="*/ 0 h 374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7000" h="3747592" extrusionOk="0">
                        <a:moveTo>
                          <a:pt x="0" y="3746500"/>
                        </a:moveTo>
                        <a:cubicBezTo>
                          <a:pt x="151206" y="3732866"/>
                          <a:pt x="332938" y="3758444"/>
                          <a:pt x="520700" y="3721100"/>
                        </a:cubicBezTo>
                        <a:cubicBezTo>
                          <a:pt x="696950" y="3693369"/>
                          <a:pt x="851280" y="3643511"/>
                          <a:pt x="1003300" y="3568700"/>
                        </a:cubicBezTo>
                        <a:cubicBezTo>
                          <a:pt x="1110166" y="3516347"/>
                          <a:pt x="1210667" y="3414666"/>
                          <a:pt x="1295400" y="3276600"/>
                        </a:cubicBezTo>
                        <a:cubicBezTo>
                          <a:pt x="1372917" y="3160705"/>
                          <a:pt x="1459166" y="3053055"/>
                          <a:pt x="1485900" y="2882900"/>
                        </a:cubicBezTo>
                        <a:cubicBezTo>
                          <a:pt x="1551574" y="2727529"/>
                          <a:pt x="1564528" y="2606971"/>
                          <a:pt x="1625600" y="2336800"/>
                        </a:cubicBezTo>
                        <a:cubicBezTo>
                          <a:pt x="1631148" y="2052759"/>
                          <a:pt x="1753782" y="1533234"/>
                          <a:pt x="1866900" y="1231900"/>
                        </a:cubicBezTo>
                        <a:cubicBezTo>
                          <a:pt x="1939583" y="953968"/>
                          <a:pt x="1985514" y="892655"/>
                          <a:pt x="2070100" y="749300"/>
                        </a:cubicBezTo>
                        <a:cubicBezTo>
                          <a:pt x="2168444" y="621744"/>
                          <a:pt x="2238829" y="512354"/>
                          <a:pt x="2349500" y="406400"/>
                        </a:cubicBezTo>
                        <a:cubicBezTo>
                          <a:pt x="2475603" y="305060"/>
                          <a:pt x="2709229" y="236587"/>
                          <a:pt x="2895600" y="152400"/>
                        </a:cubicBezTo>
                        <a:cubicBezTo>
                          <a:pt x="3123244" y="112684"/>
                          <a:pt x="3449123" y="83840"/>
                          <a:pt x="3619500" y="25400"/>
                        </a:cubicBezTo>
                        <a:cubicBezTo>
                          <a:pt x="3800061" y="10773"/>
                          <a:pt x="3869189" y="5091"/>
                          <a:pt x="3937000"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a:extLst>
              <a:ext uri="{FF2B5EF4-FFF2-40B4-BE49-F238E27FC236}">
                <a16:creationId xmlns:a16="http://schemas.microsoft.com/office/drawing/2014/main" id="{AE5BCC31-2AB1-4013-8517-7B2DB87DDCED}"/>
              </a:ext>
            </a:extLst>
          </p:cNvPr>
          <p:cNvSpPr txBox="1"/>
          <p:nvPr/>
        </p:nvSpPr>
        <p:spPr>
          <a:xfrm>
            <a:off x="792185" y="1554272"/>
            <a:ext cx="2578100" cy="646331"/>
          </a:xfrm>
          <a:prstGeom prst="rect">
            <a:avLst/>
          </a:prstGeom>
          <a:noFill/>
        </p:spPr>
        <p:txBody>
          <a:bodyPr wrap="square" rtlCol="0">
            <a:spAutoFit/>
          </a:bodyPr>
          <a:lstStyle/>
          <a:p>
            <a:pPr algn="ctr"/>
            <a:r>
              <a:rPr lang="en-AU" dirty="0">
                <a:solidFill>
                  <a:schemeClr val="accent2"/>
                </a:solidFill>
              </a:rPr>
              <a:t>Fitment of ESC </a:t>
            </a:r>
            <a:br>
              <a:rPr lang="en-AU" dirty="0">
                <a:solidFill>
                  <a:schemeClr val="accent2"/>
                </a:solidFill>
              </a:rPr>
            </a:br>
            <a:r>
              <a:rPr lang="en-AU" dirty="0">
                <a:solidFill>
                  <a:schemeClr val="accent2"/>
                </a:solidFill>
              </a:rPr>
              <a:t>in new cars</a:t>
            </a:r>
          </a:p>
        </p:txBody>
      </p:sp>
      <p:cxnSp>
        <p:nvCxnSpPr>
          <p:cNvPr id="24" name="Connector: Elbow 23">
            <a:extLst>
              <a:ext uri="{FF2B5EF4-FFF2-40B4-BE49-F238E27FC236}">
                <a16:creationId xmlns:a16="http://schemas.microsoft.com/office/drawing/2014/main" id="{ED5996F0-E243-4348-A558-C216AD593790}"/>
              </a:ext>
            </a:extLst>
          </p:cNvPr>
          <p:cNvCxnSpPr>
            <a:cxnSpLocks/>
          </p:cNvCxnSpPr>
          <p:nvPr/>
        </p:nvCxnSpPr>
        <p:spPr>
          <a:xfrm rot="16200000" flipH="1">
            <a:off x="1758078" y="2405010"/>
            <a:ext cx="719965" cy="311150"/>
          </a:xfrm>
          <a:prstGeom prst="bentConnector3">
            <a:avLst>
              <a:gd name="adj1" fmla="val 100163"/>
            </a:avLst>
          </a:prstGeom>
          <a:ln w="12700">
            <a:solidFill>
              <a:schemeClr val="accent2"/>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AEB5763-BBD9-4251-A383-DFFE230F98E1}"/>
              </a:ext>
            </a:extLst>
          </p:cNvPr>
          <p:cNvSpPr txBox="1"/>
          <p:nvPr/>
        </p:nvSpPr>
        <p:spPr>
          <a:xfrm>
            <a:off x="2993076" y="2856054"/>
            <a:ext cx="2578100" cy="923330"/>
          </a:xfrm>
          <a:prstGeom prst="rect">
            <a:avLst/>
          </a:prstGeom>
          <a:noFill/>
        </p:spPr>
        <p:txBody>
          <a:bodyPr wrap="square" rtlCol="0">
            <a:spAutoFit/>
          </a:bodyPr>
          <a:lstStyle/>
          <a:p>
            <a:pPr algn="ctr"/>
            <a:r>
              <a:rPr lang="en-AU" dirty="0">
                <a:solidFill>
                  <a:schemeClr val="bg1"/>
                </a:solidFill>
              </a:rPr>
              <a:t>Proportion of vehicle mileage with ESC </a:t>
            </a:r>
            <a:br>
              <a:rPr lang="en-AU" dirty="0">
                <a:solidFill>
                  <a:schemeClr val="bg1"/>
                </a:solidFill>
              </a:rPr>
            </a:br>
            <a:endParaRPr lang="en-AU" dirty="0">
              <a:solidFill>
                <a:schemeClr val="bg1"/>
              </a:solidFill>
            </a:endParaRPr>
          </a:p>
        </p:txBody>
      </p:sp>
      <p:cxnSp>
        <p:nvCxnSpPr>
          <p:cNvPr id="32" name="Connector: Elbow 31">
            <a:extLst>
              <a:ext uri="{FF2B5EF4-FFF2-40B4-BE49-F238E27FC236}">
                <a16:creationId xmlns:a16="http://schemas.microsoft.com/office/drawing/2014/main" id="{7B5A5F15-50B2-4C1B-BD8C-918EA5E2636E}"/>
              </a:ext>
            </a:extLst>
          </p:cNvPr>
          <p:cNvCxnSpPr>
            <a:cxnSpLocks/>
          </p:cNvCxnSpPr>
          <p:nvPr/>
        </p:nvCxnSpPr>
        <p:spPr>
          <a:xfrm rot="16200000" flipV="1">
            <a:off x="3718514" y="2411191"/>
            <a:ext cx="295469" cy="594257"/>
          </a:xfrm>
          <a:prstGeom prst="bentConnector2">
            <a:avLst/>
          </a:prstGeom>
          <a:ln w="127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995DBB99-7384-4507-8BD1-A64C0E23EC6A}"/>
              </a:ext>
            </a:extLst>
          </p:cNvPr>
          <p:cNvSpPr/>
          <p:nvPr/>
        </p:nvSpPr>
        <p:spPr>
          <a:xfrm>
            <a:off x="4848269" y="1788724"/>
            <a:ext cx="3274453" cy="3644900"/>
          </a:xfrm>
          <a:custGeom>
            <a:avLst/>
            <a:gdLst>
              <a:gd name="connsiteX0" fmla="*/ 0 w 5638800"/>
              <a:gd name="connsiteY0" fmla="*/ 3644900 h 3644900"/>
              <a:gd name="connsiteX1" fmla="*/ 673100 w 5638800"/>
              <a:gd name="connsiteY1" fmla="*/ 3594100 h 3644900"/>
              <a:gd name="connsiteX2" fmla="*/ 1168400 w 5638800"/>
              <a:gd name="connsiteY2" fmla="*/ 3441700 h 3644900"/>
              <a:gd name="connsiteX3" fmla="*/ 1524000 w 5638800"/>
              <a:gd name="connsiteY3" fmla="*/ 3086100 h 3644900"/>
              <a:gd name="connsiteX4" fmla="*/ 1943100 w 5638800"/>
              <a:gd name="connsiteY4" fmla="*/ 2527300 h 3644900"/>
              <a:gd name="connsiteX5" fmla="*/ 2400300 w 5638800"/>
              <a:gd name="connsiteY5" fmla="*/ 2057400 h 3644900"/>
              <a:gd name="connsiteX6" fmla="*/ 2921000 w 5638800"/>
              <a:gd name="connsiteY6" fmla="*/ 1574800 h 3644900"/>
              <a:gd name="connsiteX7" fmla="*/ 3619500 w 5638800"/>
              <a:gd name="connsiteY7" fmla="*/ 990600 h 3644900"/>
              <a:gd name="connsiteX8" fmla="*/ 4216400 w 5638800"/>
              <a:gd name="connsiteY8" fmla="*/ 546100 h 3644900"/>
              <a:gd name="connsiteX9" fmla="*/ 4787900 w 5638800"/>
              <a:gd name="connsiteY9" fmla="*/ 203200 h 3644900"/>
              <a:gd name="connsiteX10" fmla="*/ 5232400 w 5638800"/>
              <a:gd name="connsiteY10" fmla="*/ 88900 h 3644900"/>
              <a:gd name="connsiteX11" fmla="*/ 5638800 w 5638800"/>
              <a:gd name="connsiteY11" fmla="*/ 0 h 364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3644900">
                <a:moveTo>
                  <a:pt x="0" y="3644900"/>
                </a:moveTo>
                <a:cubicBezTo>
                  <a:pt x="239183" y="3636433"/>
                  <a:pt x="478367" y="3627967"/>
                  <a:pt x="673100" y="3594100"/>
                </a:cubicBezTo>
                <a:cubicBezTo>
                  <a:pt x="867833" y="3560233"/>
                  <a:pt x="1026583" y="3526367"/>
                  <a:pt x="1168400" y="3441700"/>
                </a:cubicBezTo>
                <a:cubicBezTo>
                  <a:pt x="1310217" y="3357033"/>
                  <a:pt x="1394883" y="3238500"/>
                  <a:pt x="1524000" y="3086100"/>
                </a:cubicBezTo>
                <a:cubicBezTo>
                  <a:pt x="1653117" y="2933700"/>
                  <a:pt x="1797050" y="2698750"/>
                  <a:pt x="1943100" y="2527300"/>
                </a:cubicBezTo>
                <a:cubicBezTo>
                  <a:pt x="2089150" y="2355850"/>
                  <a:pt x="2237317" y="2216150"/>
                  <a:pt x="2400300" y="2057400"/>
                </a:cubicBezTo>
                <a:cubicBezTo>
                  <a:pt x="2563283" y="1898650"/>
                  <a:pt x="2717800" y="1752600"/>
                  <a:pt x="2921000" y="1574800"/>
                </a:cubicBezTo>
                <a:cubicBezTo>
                  <a:pt x="3124200" y="1397000"/>
                  <a:pt x="3403600" y="1162050"/>
                  <a:pt x="3619500" y="990600"/>
                </a:cubicBezTo>
                <a:cubicBezTo>
                  <a:pt x="3835400" y="819150"/>
                  <a:pt x="4021667" y="677333"/>
                  <a:pt x="4216400" y="546100"/>
                </a:cubicBezTo>
                <a:cubicBezTo>
                  <a:pt x="4411133" y="414867"/>
                  <a:pt x="4618567" y="279400"/>
                  <a:pt x="4787900" y="203200"/>
                </a:cubicBezTo>
                <a:cubicBezTo>
                  <a:pt x="4957233" y="127000"/>
                  <a:pt x="5090583" y="122767"/>
                  <a:pt x="5232400" y="88900"/>
                </a:cubicBezTo>
                <a:cubicBezTo>
                  <a:pt x="5374217" y="55033"/>
                  <a:pt x="5506508" y="27516"/>
                  <a:pt x="5638800" y="0"/>
                </a:cubicBezTo>
              </a:path>
            </a:pathLst>
          </a:custGeom>
          <a:noFill/>
          <a:ln w="25400">
            <a:solidFill>
              <a:srgbClr val="01A0D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D8BEAF9F-0CBB-4BFE-96A1-A2A6DD998607}"/>
              </a:ext>
            </a:extLst>
          </p:cNvPr>
          <p:cNvSpPr txBox="1"/>
          <p:nvPr/>
        </p:nvSpPr>
        <p:spPr>
          <a:xfrm>
            <a:off x="4174260" y="1713905"/>
            <a:ext cx="2975840" cy="923330"/>
          </a:xfrm>
          <a:prstGeom prst="rect">
            <a:avLst/>
          </a:prstGeom>
          <a:noFill/>
        </p:spPr>
        <p:txBody>
          <a:bodyPr wrap="square" rtlCol="0">
            <a:spAutoFit/>
          </a:bodyPr>
          <a:lstStyle/>
          <a:p>
            <a:pPr algn="ctr"/>
            <a:r>
              <a:rPr lang="en-AU" dirty="0">
                <a:solidFill>
                  <a:schemeClr val="bg1"/>
                </a:solidFill>
              </a:rPr>
              <a:t>Proportion of vehicle mileage with a minimum of 2025 technology</a:t>
            </a:r>
          </a:p>
        </p:txBody>
      </p:sp>
      <p:cxnSp>
        <p:nvCxnSpPr>
          <p:cNvPr id="27" name="Connector: Elbow 26">
            <a:extLst>
              <a:ext uri="{FF2B5EF4-FFF2-40B4-BE49-F238E27FC236}">
                <a16:creationId xmlns:a16="http://schemas.microsoft.com/office/drawing/2014/main" id="{18DFC887-B58D-4104-8302-F835C561AA32}"/>
              </a:ext>
            </a:extLst>
          </p:cNvPr>
          <p:cNvCxnSpPr>
            <a:cxnSpLocks/>
            <a:stCxn id="26" idx="2"/>
          </p:cNvCxnSpPr>
          <p:nvPr/>
        </p:nvCxnSpPr>
        <p:spPr>
          <a:xfrm rot="16200000" flipH="1">
            <a:off x="5969203" y="2330212"/>
            <a:ext cx="326458" cy="940504"/>
          </a:xfrm>
          <a:prstGeom prst="bentConnector2">
            <a:avLst/>
          </a:prstGeom>
          <a:ln w="127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FFFE6A3-4618-4090-AA3F-55FC50750AED}"/>
              </a:ext>
            </a:extLst>
          </p:cNvPr>
          <p:cNvCxnSpPr>
            <a:cxnSpLocks/>
          </p:cNvCxnSpPr>
          <p:nvPr/>
        </p:nvCxnSpPr>
        <p:spPr>
          <a:xfrm>
            <a:off x="4848269" y="4096988"/>
            <a:ext cx="0" cy="1224000"/>
          </a:xfrm>
          <a:prstGeom prst="straightConnector1">
            <a:avLst/>
          </a:prstGeom>
          <a:ln w="254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B492231-F71F-491D-9D53-20DC3E574E8F}"/>
              </a:ext>
            </a:extLst>
          </p:cNvPr>
          <p:cNvSpPr txBox="1"/>
          <p:nvPr/>
        </p:nvSpPr>
        <p:spPr>
          <a:xfrm>
            <a:off x="2171707" y="4039159"/>
            <a:ext cx="2677713" cy="369332"/>
          </a:xfrm>
          <a:prstGeom prst="rect">
            <a:avLst/>
          </a:prstGeom>
          <a:noFill/>
        </p:spPr>
        <p:txBody>
          <a:bodyPr wrap="square" rtlCol="0">
            <a:spAutoFit/>
          </a:bodyPr>
          <a:lstStyle/>
          <a:p>
            <a:pPr algn="r"/>
            <a:r>
              <a:rPr lang="en-AU" dirty="0">
                <a:solidFill>
                  <a:schemeClr val="bg1"/>
                </a:solidFill>
              </a:rPr>
              <a:t>Start of 2025 vehicle sales</a:t>
            </a:r>
          </a:p>
        </p:txBody>
      </p:sp>
      <p:sp>
        <p:nvSpPr>
          <p:cNvPr id="28" name="Arrow: Chevron 27">
            <a:extLst>
              <a:ext uri="{FF2B5EF4-FFF2-40B4-BE49-F238E27FC236}">
                <a16:creationId xmlns:a16="http://schemas.microsoft.com/office/drawing/2014/main" id="{3D70AC0D-4CE6-40C3-BEA9-15F42A1E6AD2}"/>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3_SLIDE_10_PARA_A">
            <a:hlinkClick r:id="" action="ppaction://media"/>
            <a:extLst>
              <a:ext uri="{FF2B5EF4-FFF2-40B4-BE49-F238E27FC236}">
                <a16:creationId xmlns:a16="http://schemas.microsoft.com/office/drawing/2014/main" id="{FA4CCD90-BEFE-41CA-BB6C-CC5FDAE7FA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50388" y="0"/>
            <a:ext cx="609600" cy="609600"/>
          </a:xfrm>
          <a:prstGeom prst="rect">
            <a:avLst/>
          </a:prstGeom>
        </p:spPr>
      </p:pic>
      <p:pic>
        <p:nvPicPr>
          <p:cNvPr id="6" name="TAC_MOD4_SNIP3_SLIDE_10_PARA_B">
            <a:hlinkClick r:id="" action="ppaction://media"/>
            <a:extLst>
              <a:ext uri="{FF2B5EF4-FFF2-40B4-BE49-F238E27FC236}">
                <a16:creationId xmlns:a16="http://schemas.microsoft.com/office/drawing/2014/main" id="{A044CAA7-256B-427D-A581-5DBA4630A76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450388" y="877019"/>
            <a:ext cx="609600" cy="609600"/>
          </a:xfrm>
          <a:prstGeom prst="rect">
            <a:avLst/>
          </a:prstGeom>
        </p:spPr>
      </p:pic>
    </p:spTree>
    <p:extLst>
      <p:ext uri="{BB962C8B-B14F-4D97-AF65-F5344CB8AC3E}">
        <p14:creationId xmlns:p14="http://schemas.microsoft.com/office/powerpoint/2010/main" val="260766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nodeType="withEffect">
                                  <p:stCondLst>
                                    <p:cond delay="100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100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200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nodeType="withEffect">
                                  <p:stCondLst>
                                    <p:cond delay="200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grpId="0" nodeType="withEffect">
                                  <p:stCondLst>
                                    <p:cond delay="200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 presetClass="mediacall" presetSubtype="0" fill="hold" nodeType="withEffect">
                                  <p:stCondLst>
                                    <p:cond delay="1000"/>
                                  </p:stCondLst>
                                  <p:childTnLst>
                                    <p:cmd type="call" cmd="playFrom(0.0)">
                                      <p:cBhvr>
                                        <p:cTn id="60" dur="35942" fill="hold"/>
                                        <p:tgtEl>
                                          <p:spTgt spid="2"/>
                                        </p:tgtEl>
                                      </p:cBhvr>
                                    </p:cmd>
                                  </p:childTnLst>
                                </p:cTn>
                              </p:par>
                            </p:childTnLst>
                          </p:cTn>
                        </p:par>
                        <p:par>
                          <p:cTn id="61" fill="hold">
                            <p:stCondLst>
                              <p:cond delay="36942"/>
                            </p:stCondLst>
                            <p:childTnLst>
                              <p:par>
                                <p:cTn id="62" presetID="3" presetClass="mediacall" presetSubtype="0" fill="hold" nodeType="afterEffect">
                                  <p:stCondLst>
                                    <p:cond delay="500"/>
                                  </p:stCondLst>
                                  <p:childTnLst>
                                    <p:cmd type="call" cmd="stop">
                                      <p:cBhvr>
                                        <p:cTn id="63" dur="1" fill="hold"/>
                                        <p:tgtEl>
                                          <p:spTgt spid="2"/>
                                        </p:tgtEl>
                                      </p:cBhvr>
                                    </p:cmd>
                                  </p:childTnLst>
                                </p:cTn>
                              </p:par>
                              <p:par>
                                <p:cTn id="64" presetID="10" presetClass="entr" presetSubtype="0" fill="hold" grpId="0" nodeType="withEffect">
                                  <p:stCondLst>
                                    <p:cond delay="50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31"/>
                                        </p:tgtEl>
                                      </p:cBhvr>
                                    </p:animEffect>
                                    <p:set>
                                      <p:cBhvr>
                                        <p:cTn id="80" dur="1" fill="hold">
                                          <p:stCondLst>
                                            <p:cond delay="499"/>
                                          </p:stCondLst>
                                        </p:cTn>
                                        <p:tgtEl>
                                          <p:spTgt spid="3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2"/>
                                        </p:tgtEl>
                                      </p:cBhvr>
                                    </p:animEffect>
                                    <p:set>
                                      <p:cBhvr>
                                        <p:cTn id="83" dur="1" fill="hold">
                                          <p:stCondLst>
                                            <p:cond delay="499"/>
                                          </p:stCondLst>
                                        </p:cTn>
                                        <p:tgtEl>
                                          <p:spTgt spid="3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0" presetClass="entr" presetSubtype="0" fill="hold" grpId="0" nodeType="withEffect">
                                  <p:stCondLst>
                                    <p:cond delay="50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cTn>
                              </p:par>
                              <p:par>
                                <p:cTn id="93" presetID="10" presetClass="entr" presetSubtype="0" fill="hold" nodeType="withEffect">
                                  <p:stCondLst>
                                    <p:cond delay="50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cTn>
                              </p:par>
                              <p:par>
                                <p:cTn id="96" presetID="10" presetClass="entr" presetSubtype="0" fill="hold" grpId="0" nodeType="withEffect">
                                  <p:stCondLst>
                                    <p:cond delay="100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500"/>
                                        <p:tgtEl>
                                          <p:spTgt spid="25"/>
                                        </p:tgtEl>
                                      </p:cBhvr>
                                    </p:animEffect>
                                  </p:childTnLst>
                                </p:cTn>
                              </p:par>
                              <p:par>
                                <p:cTn id="99" presetID="10" presetClass="entr" presetSubtype="0" fill="hold" grpId="0" nodeType="withEffect">
                                  <p:stCondLst>
                                    <p:cond delay="1000"/>
                                  </p:stCondLst>
                                  <p:childTnLst>
                                    <p:set>
                                      <p:cBhvr>
                                        <p:cTn id="100" dur="1" fill="hold">
                                          <p:stCondLst>
                                            <p:cond delay="0"/>
                                          </p:stCondLst>
                                        </p:cTn>
                                        <p:tgtEl>
                                          <p:spTgt spid="26"/>
                                        </p:tgtEl>
                                        <p:attrNameLst>
                                          <p:attrName>style.visibility</p:attrName>
                                        </p:attrNameLst>
                                      </p:cBhvr>
                                      <p:to>
                                        <p:strVal val="visible"/>
                                      </p:to>
                                    </p:set>
                                    <p:animEffect transition="in" filter="fade">
                                      <p:cBhvr>
                                        <p:cTn id="101" dur="500"/>
                                        <p:tgtEl>
                                          <p:spTgt spid="26"/>
                                        </p:tgtEl>
                                      </p:cBhvr>
                                    </p:animEffect>
                                  </p:childTnLst>
                                </p:cTn>
                              </p:par>
                              <p:par>
                                <p:cTn id="102" presetID="10" presetClass="entr" presetSubtype="0" fill="hold" nodeType="withEffect">
                                  <p:stCondLst>
                                    <p:cond delay="100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500"/>
                                        <p:tgtEl>
                                          <p:spTgt spid="27"/>
                                        </p:tgtEl>
                                      </p:cBhvr>
                                    </p:animEffect>
                                  </p:childTnLst>
                                </p:cTn>
                              </p:par>
                              <p:par>
                                <p:cTn id="105" presetID="1" presetClass="mediacall" presetSubtype="0" fill="hold" nodeType="withEffect">
                                  <p:stCondLst>
                                    <p:cond delay="1000"/>
                                  </p:stCondLst>
                                  <p:childTnLst>
                                    <p:cmd type="call" cmd="playFrom(0.0)">
                                      <p:cBhvr>
                                        <p:cTn id="106" dur="32838" fill="hold"/>
                                        <p:tgtEl>
                                          <p:spTgt spid="6"/>
                                        </p:tgtEl>
                                      </p:cBhvr>
                                    </p:cmd>
                                  </p:childTnLst>
                                </p:cTn>
                              </p:par>
                            </p:childTnLst>
                          </p:cTn>
                        </p:par>
                        <p:par>
                          <p:cTn id="107" fill="hold">
                            <p:stCondLst>
                              <p:cond delay="33838"/>
                            </p:stCondLst>
                            <p:childTnLst>
                              <p:par>
                                <p:cTn id="108" presetID="3" presetClass="mediacall" presetSubtype="0" fill="hold" nodeType="afterEffect">
                                  <p:stCondLst>
                                    <p:cond delay="500"/>
                                  </p:stCondLst>
                                  <p:childTnLst>
                                    <p:cmd type="call" cmd="stop">
                                      <p:cBhvr>
                                        <p:cTn id="109" dur="1" fill="hold"/>
                                        <p:tgtEl>
                                          <p:spTgt spid="6"/>
                                        </p:tgtEl>
                                      </p:cBhvr>
                                    </p:cmd>
                                  </p:childTnLst>
                                </p:cTn>
                              </p:par>
                              <p:par>
                                <p:cTn id="110" presetID="10" presetClass="entr" presetSubtype="0" fill="hold" grpId="2" nodeType="withEffect">
                                  <p:stCondLst>
                                    <p:cond delay="50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2"/>
                </p:tgtEl>
              </p:cMediaNode>
            </p:audio>
            <p:audio>
              <p:cMediaNode vol="80000">
                <p:cTn id="114" fill="hold" display="0">
                  <p:stCondLst>
                    <p:cond delay="indefinite"/>
                  </p:stCondLst>
                  <p:endCondLst>
                    <p:cond evt="onStopAudio" delay="0">
                      <p:tgtEl>
                        <p:sldTgt/>
                      </p:tgtEl>
                    </p:cond>
                  </p:endCondLst>
                </p:cTn>
                <p:tgtEl>
                  <p:spTgt spid="6"/>
                </p:tgtEl>
              </p:cMediaNode>
            </p:audio>
          </p:childTnLst>
        </p:cTn>
      </p:par>
    </p:tnLst>
    <p:bldLst>
      <p:bldP spid="4" grpId="0"/>
      <p:bldP spid="5" grpId="0"/>
      <p:bldP spid="9" grpId="0"/>
      <p:bldP spid="12" grpId="0"/>
      <p:bldP spid="14" grpId="0"/>
      <p:bldP spid="15" grpId="0"/>
      <p:bldP spid="16" grpId="0"/>
      <p:bldP spid="17" grpId="0"/>
      <p:bldP spid="18" grpId="0"/>
      <p:bldP spid="19" grpId="0"/>
      <p:bldP spid="22" grpId="0" animBg="1"/>
      <p:bldP spid="22" grpId="1" animBg="1"/>
      <p:bldP spid="21" grpId="0" animBg="1"/>
      <p:bldP spid="21" grpId="1" animBg="1"/>
      <p:bldP spid="23" grpId="0"/>
      <p:bldP spid="23" grpId="1"/>
      <p:bldP spid="31" grpId="0"/>
      <p:bldP spid="31" grpId="1"/>
      <p:bldP spid="25" grpId="0" animBg="1"/>
      <p:bldP spid="26" grpId="0"/>
      <p:bldP spid="34" grpId="0"/>
      <p:bldP spid="28" grpId="0" animBg="1"/>
      <p:bldP spid="28" grpId="1" animBg="1"/>
      <p:bldP spid="28"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A4828-B601-429D-B208-56528FDFC2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41081" y="1549400"/>
            <a:ext cx="5270400" cy="987723"/>
          </a:xfrm>
          <a:prstGeom prst="rect">
            <a:avLst/>
          </a:prstGeom>
        </p:spPr>
      </p:pic>
      <p:pic>
        <p:nvPicPr>
          <p:cNvPr id="9" name="Picture 8">
            <a:extLst>
              <a:ext uri="{FF2B5EF4-FFF2-40B4-BE49-F238E27FC236}">
                <a16:creationId xmlns:a16="http://schemas.microsoft.com/office/drawing/2014/main" id="{D5C4ACDE-5AB5-43DD-A047-FE27849A348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47431" y="2551128"/>
            <a:ext cx="5270400" cy="1251719"/>
          </a:xfrm>
          <a:prstGeom prst="rect">
            <a:avLst/>
          </a:prstGeom>
        </p:spPr>
      </p:pic>
      <p:pic>
        <p:nvPicPr>
          <p:cNvPr id="10" name="Picture 9">
            <a:extLst>
              <a:ext uri="{FF2B5EF4-FFF2-40B4-BE49-F238E27FC236}">
                <a16:creationId xmlns:a16="http://schemas.microsoft.com/office/drawing/2014/main" id="{0F5D45C2-5A97-414B-BB5A-99D55AABA3BF}"/>
              </a:ext>
            </a:extLst>
          </p:cNvPr>
          <p:cNvPicPr>
            <a:picLocks noChangeAspect="1"/>
          </p:cNvPicPr>
          <p:nvPr/>
        </p:nvPicPr>
        <p:blipFill>
          <a:blip r:embed="rId9"/>
          <a:stretch>
            <a:fillRect/>
          </a:stretch>
        </p:blipFill>
        <p:spPr>
          <a:xfrm>
            <a:off x="3247431" y="3814535"/>
            <a:ext cx="5270400" cy="1409832"/>
          </a:xfrm>
          <a:prstGeom prst="rect">
            <a:avLst/>
          </a:prstGeom>
        </p:spPr>
      </p:pic>
      <p:sp>
        <p:nvSpPr>
          <p:cNvPr id="3" name="Title 2">
            <a:extLst>
              <a:ext uri="{FF2B5EF4-FFF2-40B4-BE49-F238E27FC236}">
                <a16:creationId xmlns:a16="http://schemas.microsoft.com/office/drawing/2014/main" id="{2A5AEB58-EC6A-4149-9E57-B7BCA7471B51}"/>
              </a:ext>
            </a:extLst>
          </p:cNvPr>
          <p:cNvSpPr>
            <a:spLocks noGrp="1"/>
          </p:cNvSpPr>
          <p:nvPr>
            <p:ph type="title"/>
          </p:nvPr>
        </p:nvSpPr>
        <p:spPr/>
        <p:txBody>
          <a:bodyPr/>
          <a:lstStyle/>
          <a:p>
            <a:r>
              <a:rPr lang="en-AU" dirty="0"/>
              <a:t>2050 road hierarchy</a:t>
            </a:r>
          </a:p>
        </p:txBody>
      </p:sp>
      <p:sp>
        <p:nvSpPr>
          <p:cNvPr id="4" name="Footer Placeholder 3">
            <a:extLst>
              <a:ext uri="{FF2B5EF4-FFF2-40B4-BE49-F238E27FC236}">
                <a16:creationId xmlns:a16="http://schemas.microsoft.com/office/drawing/2014/main" id="{BA94F9CA-5883-4E44-AF71-3E20AAD84D6C}"/>
              </a:ext>
            </a:extLst>
          </p:cNvPr>
          <p:cNvSpPr>
            <a:spLocks noGrp="1"/>
          </p:cNvSpPr>
          <p:nvPr>
            <p:ph type="ftr" sz="quarter" idx="10"/>
          </p:nvPr>
        </p:nvSpPr>
        <p:spPr/>
        <p:txBody>
          <a:bodyPr/>
          <a:lstStyle/>
          <a:p>
            <a:r>
              <a:rPr lang="en-US" dirty="0"/>
              <a:t>Module 4, Snippet 3</a:t>
            </a:r>
          </a:p>
        </p:txBody>
      </p:sp>
      <p:sp>
        <p:nvSpPr>
          <p:cNvPr id="5" name="Slide Number Placeholder 4">
            <a:extLst>
              <a:ext uri="{FF2B5EF4-FFF2-40B4-BE49-F238E27FC236}">
                <a16:creationId xmlns:a16="http://schemas.microsoft.com/office/drawing/2014/main" id="{B76B8001-4866-4578-9FBC-38F0EE0D42E1}"/>
              </a:ext>
            </a:extLst>
          </p:cNvPr>
          <p:cNvSpPr>
            <a:spLocks noGrp="1"/>
          </p:cNvSpPr>
          <p:nvPr>
            <p:ph type="sldNum" sz="quarter" idx="11"/>
          </p:nvPr>
        </p:nvSpPr>
        <p:spPr/>
        <p:txBody>
          <a:bodyPr/>
          <a:lstStyle/>
          <a:p>
            <a:fld id="{A9D36E53-D99A-0F41-B3E8-EF235B9A2E23}" type="slidenum">
              <a:rPr lang="en-US" smtClean="0"/>
              <a:pPr/>
              <a:t>11</a:t>
            </a:fld>
            <a:endParaRPr lang="en-US" dirty="0"/>
          </a:p>
        </p:txBody>
      </p:sp>
      <p:graphicFrame>
        <p:nvGraphicFramePr>
          <p:cNvPr id="6" name="Table 6">
            <a:extLst>
              <a:ext uri="{FF2B5EF4-FFF2-40B4-BE49-F238E27FC236}">
                <a16:creationId xmlns:a16="http://schemas.microsoft.com/office/drawing/2014/main" id="{63D60DB7-DA31-4388-B0EF-C5A2A9780C3B}"/>
              </a:ext>
            </a:extLst>
          </p:cNvPr>
          <p:cNvGraphicFramePr>
            <a:graphicFrameLocks noGrp="1"/>
          </p:cNvGraphicFramePr>
          <p:nvPr>
            <p:ph idx="1"/>
            <p:extLst>
              <p:ext uri="{D42A27DB-BD31-4B8C-83A1-F6EECF244321}">
                <p14:modId xmlns:p14="http://schemas.microsoft.com/office/powerpoint/2010/main" val="1805369683"/>
              </p:ext>
            </p:extLst>
          </p:nvPr>
        </p:nvGraphicFramePr>
        <p:xfrm>
          <a:off x="628650" y="1549400"/>
          <a:ext cx="7886700" cy="3688335"/>
        </p:xfrm>
        <a:graphic>
          <a:graphicData uri="http://schemas.openxmlformats.org/drawingml/2006/table">
            <a:tbl>
              <a:tblPr firstRow="1" bandRow="1">
                <a:tableStyleId>{5C22544A-7EE6-4342-B048-85BDC9FD1C3A}</a:tableStyleId>
              </a:tblPr>
              <a:tblGrid>
                <a:gridCol w="2610309">
                  <a:extLst>
                    <a:ext uri="{9D8B030D-6E8A-4147-A177-3AD203B41FA5}">
                      <a16:colId xmlns:a16="http://schemas.microsoft.com/office/drawing/2014/main" val="2945183924"/>
                    </a:ext>
                  </a:extLst>
                </a:gridCol>
                <a:gridCol w="5276391">
                  <a:extLst>
                    <a:ext uri="{9D8B030D-6E8A-4147-A177-3AD203B41FA5}">
                      <a16:colId xmlns:a16="http://schemas.microsoft.com/office/drawing/2014/main" val="4158376329"/>
                    </a:ext>
                  </a:extLst>
                </a:gridCol>
              </a:tblGrid>
              <a:tr h="996950">
                <a:tc>
                  <a:txBody>
                    <a:bodyPr/>
                    <a:lstStyle/>
                    <a:p>
                      <a:pPr algn="ctr"/>
                      <a:r>
                        <a:rPr lang="en-AU" b="0" dirty="0">
                          <a:solidFill>
                            <a:schemeClr val="bg1"/>
                          </a:solidFill>
                        </a:rPr>
                        <a:t>Divided freeways</a:t>
                      </a:r>
                    </a:p>
                    <a:p>
                      <a:pPr algn="ctr"/>
                      <a:r>
                        <a:rPr lang="en-AU" b="0" dirty="0">
                          <a:solidFill>
                            <a:schemeClr val="bg1"/>
                          </a:solidFill>
                        </a:rPr>
                        <a:t>(highest standard roads)</a:t>
                      </a:r>
                    </a:p>
                  </a:txBody>
                  <a:tcPr>
                    <a:lnB w="12700" cap="flat" cmpd="sng" algn="ctr">
                      <a:solidFill>
                        <a:schemeClr val="bg1"/>
                      </a:solidFill>
                      <a:prstDash val="solid"/>
                      <a:round/>
                      <a:headEnd type="none" w="med" len="med"/>
                      <a:tailEnd type="none" w="med" len="med"/>
                    </a:lnB>
                    <a:noFill/>
                  </a:tcPr>
                </a:tc>
                <a:tc>
                  <a:txBody>
                    <a:bodyPr/>
                    <a:lstStyle/>
                    <a:p>
                      <a:pPr algn="ctr"/>
                      <a:endParaRPr lang="en-AU" dirty="0"/>
                    </a:p>
                  </a:txBody>
                  <a:tcPr>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51379154"/>
                  </a:ext>
                </a:extLst>
              </a:tr>
              <a:tr h="1263650">
                <a:tc>
                  <a:txBody>
                    <a:bodyPr/>
                    <a:lstStyle/>
                    <a:p>
                      <a:pPr algn="ctr"/>
                      <a:r>
                        <a:rPr lang="en-AU" b="0" dirty="0">
                          <a:solidFill>
                            <a:schemeClr val="bg1"/>
                          </a:solidFill>
                        </a:rPr>
                        <a:t>Undivided highways</a:t>
                      </a:r>
                    </a:p>
                    <a:p>
                      <a:pPr algn="ctr"/>
                      <a:r>
                        <a:rPr lang="en-AU" b="0" dirty="0">
                          <a:solidFill>
                            <a:schemeClr val="bg1"/>
                          </a:solidFill>
                        </a:rPr>
                        <a:t>(major rural roads)</a:t>
                      </a:r>
                    </a:p>
                  </a:txBody>
                  <a:tcPr>
                    <a:lnT w="12700" cap="flat" cmpd="sng" algn="ctr">
                      <a:solidFill>
                        <a:schemeClr val="bg1"/>
                      </a:solidFill>
                      <a:prstDash val="solid"/>
                      <a:round/>
                      <a:headEnd type="none" w="med" len="med"/>
                      <a:tailEnd type="none" w="med" len="med"/>
                    </a:lnT>
                    <a:noFill/>
                  </a:tcPr>
                </a:tc>
                <a:tc>
                  <a:txBody>
                    <a:bodyPr/>
                    <a:lstStyle/>
                    <a:p>
                      <a:pPr algn="ctr"/>
                      <a:endParaRPr lang="en-AU" dirty="0"/>
                    </a:p>
                  </a:txBody>
                  <a:tcPr>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3562246603"/>
                  </a:ext>
                </a:extLst>
              </a:tr>
              <a:tr h="1427735">
                <a:tc>
                  <a:txBody>
                    <a:bodyPr/>
                    <a:lstStyle/>
                    <a:p>
                      <a:pPr algn="ctr"/>
                      <a:r>
                        <a:rPr lang="en-AU" b="0" dirty="0">
                          <a:solidFill>
                            <a:schemeClr val="bg1"/>
                          </a:solidFill>
                        </a:rPr>
                        <a:t>Undivided rural roads</a:t>
                      </a:r>
                    </a:p>
                    <a:p>
                      <a:pPr algn="ctr"/>
                      <a:r>
                        <a:rPr lang="en-AU" b="0" dirty="0">
                          <a:solidFill>
                            <a:schemeClr val="bg1"/>
                          </a:solidFill>
                        </a:rPr>
                        <a:t>(all other rural roads)</a:t>
                      </a:r>
                    </a:p>
                  </a:txBody>
                  <a:tcPr>
                    <a:noFill/>
                  </a:tcPr>
                </a:tc>
                <a:tc>
                  <a:txBody>
                    <a:bodyPr/>
                    <a:lstStyle/>
                    <a:p>
                      <a:pPr algn="ctr"/>
                      <a:endParaRPr lang="en-AU" dirty="0"/>
                    </a:p>
                  </a:txBody>
                  <a:tcPr>
                    <a:noFill/>
                  </a:tcPr>
                </a:tc>
                <a:extLst>
                  <a:ext uri="{0D108BD9-81ED-4DB2-BD59-A6C34878D82A}">
                    <a16:rowId xmlns:a16="http://schemas.microsoft.com/office/drawing/2014/main" val="2531053164"/>
                  </a:ext>
                </a:extLst>
              </a:tr>
            </a:tbl>
          </a:graphicData>
        </a:graphic>
      </p:graphicFrame>
      <p:sp>
        <p:nvSpPr>
          <p:cNvPr id="11" name="Text Placeholder 6">
            <a:extLst>
              <a:ext uri="{FF2B5EF4-FFF2-40B4-BE49-F238E27FC236}">
                <a16:creationId xmlns:a16="http://schemas.microsoft.com/office/drawing/2014/main" id="{0E1BEDD6-7C79-4854-BB59-E1446ED78EA4}"/>
              </a:ext>
            </a:extLst>
          </p:cNvPr>
          <p:cNvSpPr txBox="1">
            <a:spLocks/>
          </p:cNvSpPr>
          <p:nvPr/>
        </p:nvSpPr>
        <p:spPr>
          <a:xfrm>
            <a:off x="628650" y="5237735"/>
            <a:ext cx="3943350" cy="17938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dirty="0">
                <a:solidFill>
                  <a:srgbClr val="01A0DF"/>
                </a:solidFill>
              </a:rPr>
              <a:t>Source: Regional Roads Victoria</a:t>
            </a:r>
          </a:p>
        </p:txBody>
      </p:sp>
      <p:sp>
        <p:nvSpPr>
          <p:cNvPr id="12" name="Arrow: Chevron 11">
            <a:extLst>
              <a:ext uri="{FF2B5EF4-FFF2-40B4-BE49-F238E27FC236}">
                <a16:creationId xmlns:a16="http://schemas.microsoft.com/office/drawing/2014/main" id="{B81BFD31-7C28-48B4-8EE7-44EC5F5F06DA}"/>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3_SLIDE_11_PARA_A">
            <a:hlinkClick r:id="" action="ppaction://media"/>
            <a:extLst>
              <a:ext uri="{FF2B5EF4-FFF2-40B4-BE49-F238E27FC236}">
                <a16:creationId xmlns:a16="http://schemas.microsoft.com/office/drawing/2014/main" id="{E90BD9ED-0DF0-4199-8822-89E1F608761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37853" y="0"/>
            <a:ext cx="609600" cy="609600"/>
          </a:xfrm>
          <a:prstGeom prst="rect">
            <a:avLst/>
          </a:prstGeom>
        </p:spPr>
      </p:pic>
      <p:pic>
        <p:nvPicPr>
          <p:cNvPr id="7" name="TAC_MOD4_SNIP3_SLIDE_11_PARA_B">
            <a:hlinkClick r:id="" action="ppaction://media"/>
            <a:extLst>
              <a:ext uri="{FF2B5EF4-FFF2-40B4-BE49-F238E27FC236}">
                <a16:creationId xmlns:a16="http://schemas.microsoft.com/office/drawing/2014/main" id="{28A6940E-0C42-4421-9FC6-54B11CC5D71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37853" y="845429"/>
            <a:ext cx="609600" cy="609600"/>
          </a:xfrm>
          <a:prstGeom prst="rect">
            <a:avLst/>
          </a:prstGeom>
        </p:spPr>
      </p:pic>
    </p:spTree>
    <p:extLst>
      <p:ext uri="{BB962C8B-B14F-4D97-AF65-F5344CB8AC3E}">
        <p14:creationId xmlns:p14="http://schemas.microsoft.com/office/powerpoint/2010/main" val="214787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1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 presetClass="mediacall" presetSubtype="0" fill="hold" nodeType="withEffect">
                                  <p:stCondLst>
                                    <p:cond delay="1000"/>
                                  </p:stCondLst>
                                  <p:childTnLst>
                                    <p:cmd type="call" cmd="playFrom(0.0)">
                                      <p:cBhvr>
                                        <p:cTn id="15" dur="29395" fill="hold"/>
                                        <p:tgtEl>
                                          <p:spTgt spid="2"/>
                                        </p:tgtEl>
                                      </p:cBhvr>
                                    </p:cmd>
                                  </p:childTnLst>
                                </p:cTn>
                              </p:par>
                            </p:childTnLst>
                          </p:cTn>
                        </p:par>
                        <p:par>
                          <p:cTn id="16" fill="hold">
                            <p:stCondLst>
                              <p:cond delay="30395"/>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1" nodeType="with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2"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1" presetClass="mediacall" presetSubtype="0" fill="hold" nodeType="withEffect">
                                  <p:stCondLst>
                                    <p:cond delay="1000"/>
                                  </p:stCondLst>
                                  <p:childTnLst>
                                    <p:cmd type="call" cmd="playFrom(0.0)">
                                      <p:cBhvr>
                                        <p:cTn id="28" dur="15910" fill="hold"/>
                                        <p:tgtEl>
                                          <p:spTgt spid="7"/>
                                        </p:tgtEl>
                                      </p:cBhvr>
                                    </p:cmd>
                                  </p:childTnLst>
                                </p:cTn>
                              </p:par>
                            </p:childTnLst>
                          </p:cTn>
                        </p:par>
                        <p:par>
                          <p:cTn id="29" fill="hold">
                            <p:stCondLst>
                              <p:cond delay="16910"/>
                            </p:stCondLst>
                            <p:childTnLst>
                              <p:par>
                                <p:cTn id="30" presetID="3" presetClass="mediacall" presetSubtype="0" fill="hold" nodeType="afterEffect">
                                  <p:stCondLst>
                                    <p:cond delay="500"/>
                                  </p:stCondLst>
                                  <p:childTnLst>
                                    <p:cmd type="call" cmd="stop">
                                      <p:cBhvr>
                                        <p:cTn id="31" dur="1" fill="hold"/>
                                        <p:tgtEl>
                                          <p:spTgt spid="7"/>
                                        </p:tgtEl>
                                      </p:cBhvr>
                                    </p:cmd>
                                  </p:childTnLst>
                                </p:cTn>
                              </p:par>
                              <p:par>
                                <p:cTn id="32" presetID="10" presetClass="entr" presetSubtype="0" fill="hold" grpId="0" nodeType="withEffect">
                                  <p:stCondLst>
                                    <p:cond delay="5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7"/>
                </p:tgtEl>
              </p:cMediaNode>
            </p:audio>
          </p:childTnLst>
        </p:cTn>
      </p:par>
    </p:tnLst>
    <p:bldLst>
      <p:bldP spid="12" grpId="0" animBg="1"/>
      <p:bldP spid="12" grpId="1" animBg="1"/>
      <p:bldP spid="12"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B35D6C-C879-4460-BB15-729D62297629}"/>
              </a:ext>
            </a:extLst>
          </p:cNvPr>
          <p:cNvSpPr>
            <a:spLocks noGrp="1"/>
          </p:cNvSpPr>
          <p:nvPr>
            <p:ph type="body" sz="quarter" idx="10"/>
          </p:nvPr>
        </p:nvSpPr>
        <p:spPr/>
        <p:txBody>
          <a:bodyPr/>
          <a:lstStyle/>
          <a:p>
            <a:r>
              <a:rPr lang="en-AU" dirty="0"/>
              <a:t>Mapping the current state</a:t>
            </a:r>
          </a:p>
        </p:txBody>
      </p:sp>
      <p:sp>
        <p:nvSpPr>
          <p:cNvPr id="3" name="Slide Number Placeholder 2">
            <a:extLst>
              <a:ext uri="{FF2B5EF4-FFF2-40B4-BE49-F238E27FC236}">
                <a16:creationId xmlns:a16="http://schemas.microsoft.com/office/drawing/2014/main" id="{E1B90EB8-BFB0-46EE-8901-61BBB9BDAE83}"/>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4" name="Footer Placeholder 3">
            <a:extLst>
              <a:ext uri="{FF2B5EF4-FFF2-40B4-BE49-F238E27FC236}">
                <a16:creationId xmlns:a16="http://schemas.microsoft.com/office/drawing/2014/main" id="{DBB770E5-9287-4512-8D58-01C1D50459A8}"/>
              </a:ext>
            </a:extLst>
          </p:cNvPr>
          <p:cNvSpPr>
            <a:spLocks noGrp="1"/>
          </p:cNvSpPr>
          <p:nvPr>
            <p:ph type="ftr" sz="quarter" idx="12"/>
          </p:nvPr>
        </p:nvSpPr>
        <p:spPr/>
        <p:txBody>
          <a:bodyPr/>
          <a:lstStyle/>
          <a:p>
            <a:r>
              <a:rPr lang="en-US" dirty="0"/>
              <a:t>Module 4, Snippet 3</a:t>
            </a:r>
          </a:p>
        </p:txBody>
      </p:sp>
      <p:pic>
        <p:nvPicPr>
          <p:cNvPr id="5" name="TAC_MOD4_SNIP3_SLIDE_12_PARA_A">
            <a:hlinkClick r:id="" action="ppaction://media"/>
            <a:extLst>
              <a:ext uri="{FF2B5EF4-FFF2-40B4-BE49-F238E27FC236}">
                <a16:creationId xmlns:a16="http://schemas.microsoft.com/office/drawing/2014/main" id="{28E3D77B-4930-45D1-ADFD-18728957D1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8703" y="0"/>
            <a:ext cx="609600" cy="609600"/>
          </a:xfrm>
          <a:prstGeom prst="rect">
            <a:avLst/>
          </a:prstGeom>
        </p:spPr>
      </p:pic>
    </p:spTree>
    <p:extLst>
      <p:ext uri="{BB962C8B-B14F-4D97-AF65-F5344CB8AC3E}">
        <p14:creationId xmlns:p14="http://schemas.microsoft.com/office/powerpoint/2010/main" val="487588313"/>
      </p:ext>
    </p:extLst>
  </p:cSld>
  <p:clrMapOvr>
    <a:masterClrMapping/>
  </p:clrMapOvr>
  <mc:AlternateContent xmlns:mc="http://schemas.openxmlformats.org/markup-compatibility/2006" xmlns:p14="http://schemas.microsoft.com/office/powerpoint/2010/main">
    <mc:Choice Requires="p14">
      <p:transition spd="med" p14:dur="700" advTm="12520">
        <p:fade/>
      </p:transition>
    </mc:Choice>
    <mc:Fallback xmlns="">
      <p:transition spd="med" advTm="125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0042" fill="hold"/>
                                        <p:tgtEl>
                                          <p:spTgt spid="5"/>
                                        </p:tgtEl>
                                      </p:cBhvr>
                                    </p:cmd>
                                  </p:childTnLst>
                                </p:cTn>
                              </p:par>
                            </p:childTnLst>
                          </p:cTn>
                        </p:par>
                        <p:par>
                          <p:cTn id="7" fill="hold">
                            <p:stCondLst>
                              <p:cond delay="11042"/>
                            </p:stCondLst>
                            <p:childTnLst>
                              <p:par>
                                <p:cTn id="8" presetID="3" presetClass="mediacall" presetSubtype="0" fill="hold" nodeType="afterEffect">
                                  <p:stCondLst>
                                    <p:cond delay="500"/>
                                  </p:stCondLst>
                                  <p:childTnLst>
                                    <p:cmd type="call" cmd="stop">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699DE4-4648-4B1F-AFA4-E781279A5FE0}"/>
              </a:ext>
            </a:extLst>
          </p:cNvPr>
          <p:cNvSpPr>
            <a:spLocks noGrp="1"/>
          </p:cNvSpPr>
          <p:nvPr>
            <p:ph type="title"/>
          </p:nvPr>
        </p:nvSpPr>
        <p:spPr/>
        <p:txBody>
          <a:bodyPr/>
          <a:lstStyle/>
          <a:p>
            <a:r>
              <a:rPr lang="en-AU" dirty="0"/>
              <a:t>Mapping the current state</a:t>
            </a:r>
          </a:p>
        </p:txBody>
      </p:sp>
      <p:sp>
        <p:nvSpPr>
          <p:cNvPr id="4" name="Footer Placeholder 3">
            <a:extLst>
              <a:ext uri="{FF2B5EF4-FFF2-40B4-BE49-F238E27FC236}">
                <a16:creationId xmlns:a16="http://schemas.microsoft.com/office/drawing/2014/main" id="{AC0517D8-F655-4706-9218-16A4F2BE06D6}"/>
              </a:ext>
            </a:extLst>
          </p:cNvPr>
          <p:cNvSpPr>
            <a:spLocks noGrp="1"/>
          </p:cNvSpPr>
          <p:nvPr>
            <p:ph type="ftr" sz="quarter" idx="10"/>
          </p:nvPr>
        </p:nvSpPr>
        <p:spPr/>
        <p:txBody>
          <a:bodyPr/>
          <a:lstStyle/>
          <a:p>
            <a:r>
              <a:rPr lang="en-US" dirty="0"/>
              <a:t>Module 4, Snippet 3</a:t>
            </a:r>
          </a:p>
        </p:txBody>
      </p:sp>
      <p:sp>
        <p:nvSpPr>
          <p:cNvPr id="3" name="Slide Number Placeholder 2">
            <a:extLst>
              <a:ext uri="{FF2B5EF4-FFF2-40B4-BE49-F238E27FC236}">
                <a16:creationId xmlns:a16="http://schemas.microsoft.com/office/drawing/2014/main" id="{2D2B1ADB-B3A2-4C3A-A499-1D844FD6C061}"/>
              </a:ext>
            </a:extLst>
          </p:cNvPr>
          <p:cNvSpPr>
            <a:spLocks noGrp="1"/>
          </p:cNvSpPr>
          <p:nvPr>
            <p:ph type="sldNum" sz="quarter" idx="11"/>
          </p:nvPr>
        </p:nvSpPr>
        <p:spPr/>
        <p:txBody>
          <a:bodyPr/>
          <a:lstStyle/>
          <a:p>
            <a:fld id="{A9D36E53-D99A-0F41-B3E8-EF235B9A2E23}" type="slidenum">
              <a:rPr lang="en-US" smtClean="0"/>
              <a:pPr/>
              <a:t>13</a:t>
            </a:fld>
            <a:endParaRPr lang="en-US" dirty="0"/>
          </a:p>
        </p:txBody>
      </p:sp>
      <p:sp>
        <p:nvSpPr>
          <p:cNvPr id="18" name="Trapezoid 17">
            <a:extLst>
              <a:ext uri="{FF2B5EF4-FFF2-40B4-BE49-F238E27FC236}">
                <a16:creationId xmlns:a16="http://schemas.microsoft.com/office/drawing/2014/main" id="{6716CF61-9953-4A82-BFE5-8E7037F30BC6}"/>
              </a:ext>
            </a:extLst>
          </p:cNvPr>
          <p:cNvSpPr/>
          <p:nvPr/>
        </p:nvSpPr>
        <p:spPr>
          <a:xfrm rot="4098752">
            <a:off x="3942424" y="597771"/>
            <a:ext cx="1052003" cy="7431002"/>
          </a:xfrm>
          <a:prstGeom prst="trapezoid">
            <a:avLst>
              <a:gd name="adj" fmla="val 467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ight Triangle 19">
            <a:extLst>
              <a:ext uri="{FF2B5EF4-FFF2-40B4-BE49-F238E27FC236}">
                <a16:creationId xmlns:a16="http://schemas.microsoft.com/office/drawing/2014/main" id="{8A7C92D1-B1C7-40C0-B1D9-6AC71746A80A}"/>
              </a:ext>
            </a:extLst>
          </p:cNvPr>
          <p:cNvSpPr/>
          <p:nvPr/>
        </p:nvSpPr>
        <p:spPr>
          <a:xfrm>
            <a:off x="628650" y="5144877"/>
            <a:ext cx="3943350" cy="1073457"/>
          </a:xfrm>
          <a:prstGeom prst="rtTriangl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BC124947-A8E8-4765-B090-6B6AFE53DE2D}"/>
              </a:ext>
            </a:extLst>
          </p:cNvPr>
          <p:cNvSpPr/>
          <p:nvPr/>
        </p:nvSpPr>
        <p:spPr>
          <a:xfrm>
            <a:off x="1836420" y="5031205"/>
            <a:ext cx="396240" cy="144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08D52A3F-8BA7-4796-829C-48FE7676874D}"/>
              </a:ext>
            </a:extLst>
          </p:cNvPr>
          <p:cNvSpPr/>
          <p:nvPr/>
        </p:nvSpPr>
        <p:spPr>
          <a:xfrm>
            <a:off x="6003156" y="3530106"/>
            <a:ext cx="180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2" name="Group 51">
            <a:extLst>
              <a:ext uri="{FF2B5EF4-FFF2-40B4-BE49-F238E27FC236}">
                <a16:creationId xmlns:a16="http://schemas.microsoft.com/office/drawing/2014/main" id="{36CF5B35-E0D9-4EBB-933C-E4E1CA07A125}"/>
              </a:ext>
            </a:extLst>
          </p:cNvPr>
          <p:cNvGrpSpPr/>
          <p:nvPr/>
        </p:nvGrpSpPr>
        <p:grpSpPr>
          <a:xfrm>
            <a:off x="143517" y="2141223"/>
            <a:ext cx="8901422" cy="3182088"/>
            <a:chOff x="143517" y="2141223"/>
            <a:chExt cx="8901422" cy="3182088"/>
          </a:xfrm>
        </p:grpSpPr>
        <p:sp>
          <p:nvSpPr>
            <p:cNvPr id="23" name="TextBox 22">
              <a:extLst>
                <a:ext uri="{FF2B5EF4-FFF2-40B4-BE49-F238E27FC236}">
                  <a16:creationId xmlns:a16="http://schemas.microsoft.com/office/drawing/2014/main" id="{649F05E4-E195-41B0-8475-9A94498F6466}"/>
                </a:ext>
              </a:extLst>
            </p:cNvPr>
            <p:cNvSpPr txBox="1"/>
            <p:nvPr/>
          </p:nvSpPr>
          <p:spPr>
            <a:xfrm rot="19924009">
              <a:off x="2504428" y="2462048"/>
              <a:ext cx="3834233" cy="2861263"/>
            </a:xfrm>
            <a:prstGeom prst="rect">
              <a:avLst/>
            </a:prstGeom>
            <a:noFill/>
          </p:spPr>
          <p:txBody>
            <a:bodyPr wrap="square" rtlCol="0">
              <a:prstTxWarp prst="textArchUp">
                <a:avLst>
                  <a:gd name="adj" fmla="val 10892479"/>
                </a:avLst>
              </a:prstTxWarp>
              <a:spAutoFit/>
            </a:bodyPr>
            <a:lstStyle/>
            <a:p>
              <a:pPr algn="ctr"/>
              <a:r>
                <a:rPr lang="en-AU" sz="1600" dirty="0">
                  <a:solidFill>
                    <a:schemeClr val="accent6">
                      <a:lumMod val="60000"/>
                      <a:lumOff val="40000"/>
                    </a:schemeClr>
                  </a:solidFill>
                </a:rPr>
                <a:t>What do I do today to achieve this vision?</a:t>
              </a:r>
            </a:p>
          </p:txBody>
        </p:sp>
        <p:sp>
          <p:nvSpPr>
            <p:cNvPr id="21" name="Arrow: Curved Right 20">
              <a:extLst>
                <a:ext uri="{FF2B5EF4-FFF2-40B4-BE49-F238E27FC236}">
                  <a16:creationId xmlns:a16="http://schemas.microsoft.com/office/drawing/2014/main" id="{2E93C9B1-326A-47FC-AD50-F68C84DA5E60}"/>
                </a:ext>
              </a:extLst>
            </p:cNvPr>
            <p:cNvSpPr/>
            <p:nvPr/>
          </p:nvSpPr>
          <p:spPr>
            <a:xfrm rot="5400000">
              <a:off x="3126398" y="-841658"/>
              <a:ext cx="2935659" cy="8901422"/>
            </a:xfrm>
            <a:prstGeom prst="curvedRightArrow">
              <a:avLst>
                <a:gd name="adj1" fmla="val 21996"/>
                <a:gd name="adj2" fmla="val 65394"/>
                <a:gd name="adj3" fmla="val 25000"/>
              </a:avLst>
            </a:prstGeom>
            <a:solidFill>
              <a:schemeClr val="accent6">
                <a:lumMod val="60000"/>
                <a:lumOff val="40000"/>
              </a:schemeClr>
            </a:solidFill>
            <a:ln>
              <a:noFill/>
            </a:ln>
            <a:scene3d>
              <a:camera prst="orthographicFront">
                <a:rot lat="24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sp>
        <p:nvSpPr>
          <p:cNvPr id="22" name="Freeform: Shape 21">
            <a:extLst>
              <a:ext uri="{FF2B5EF4-FFF2-40B4-BE49-F238E27FC236}">
                <a16:creationId xmlns:a16="http://schemas.microsoft.com/office/drawing/2014/main" id="{54C208C6-4A61-4780-A4F1-1812FFCE9157}"/>
              </a:ext>
            </a:extLst>
          </p:cNvPr>
          <p:cNvSpPr/>
          <p:nvPr/>
        </p:nvSpPr>
        <p:spPr>
          <a:xfrm>
            <a:off x="6916591" y="3462051"/>
            <a:ext cx="1420677" cy="1813560"/>
          </a:xfrm>
          <a:custGeom>
            <a:avLst/>
            <a:gdLst>
              <a:gd name="connsiteX0" fmla="*/ 0 w 1272540"/>
              <a:gd name="connsiteY0" fmla="*/ 0 h 2011680"/>
              <a:gd name="connsiteX1" fmla="*/ 548640 w 1272540"/>
              <a:gd name="connsiteY1" fmla="*/ 7620 h 2011680"/>
              <a:gd name="connsiteX2" fmla="*/ 1005840 w 1272540"/>
              <a:gd name="connsiteY2" fmla="*/ 624840 h 2011680"/>
              <a:gd name="connsiteX3" fmla="*/ 1272540 w 1272540"/>
              <a:gd name="connsiteY3" fmla="*/ 1485900 h 2011680"/>
              <a:gd name="connsiteX4" fmla="*/ 1249680 w 1272540"/>
              <a:gd name="connsiteY4" fmla="*/ 2011680 h 2011680"/>
              <a:gd name="connsiteX5" fmla="*/ 586740 w 1272540"/>
              <a:gd name="connsiteY5" fmla="*/ 1965960 h 2011680"/>
              <a:gd name="connsiteX6" fmla="*/ 350520 w 1272540"/>
              <a:gd name="connsiteY6" fmla="*/ 594360 h 2011680"/>
              <a:gd name="connsiteX7" fmla="*/ 236220 w 1272540"/>
              <a:gd name="connsiteY7" fmla="*/ 304800 h 2011680"/>
              <a:gd name="connsiteX8" fmla="*/ 0 w 1272540"/>
              <a:gd name="connsiteY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540" h="2011680">
                <a:moveTo>
                  <a:pt x="0" y="0"/>
                </a:moveTo>
                <a:lnTo>
                  <a:pt x="548640" y="7620"/>
                </a:lnTo>
                <a:lnTo>
                  <a:pt x="1005840" y="624840"/>
                </a:lnTo>
                <a:lnTo>
                  <a:pt x="1272540" y="1485900"/>
                </a:lnTo>
                <a:lnTo>
                  <a:pt x="1249680" y="2011680"/>
                </a:lnTo>
                <a:lnTo>
                  <a:pt x="586740" y="1965960"/>
                </a:lnTo>
                <a:lnTo>
                  <a:pt x="350520" y="594360"/>
                </a:lnTo>
                <a:lnTo>
                  <a:pt x="236220" y="304800"/>
                </a:lnTo>
                <a:lnTo>
                  <a:pt x="0" y="0"/>
                </a:lnTo>
                <a:close/>
              </a:path>
            </a:pathLst>
          </a:cu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0" name="Group 49">
            <a:extLst>
              <a:ext uri="{FF2B5EF4-FFF2-40B4-BE49-F238E27FC236}">
                <a16:creationId xmlns:a16="http://schemas.microsoft.com/office/drawing/2014/main" id="{B6C42BFA-04E4-45D4-A30D-14EAABCD2DF3}"/>
              </a:ext>
            </a:extLst>
          </p:cNvPr>
          <p:cNvGrpSpPr/>
          <p:nvPr/>
        </p:nvGrpSpPr>
        <p:grpSpPr>
          <a:xfrm>
            <a:off x="5064630" y="4079786"/>
            <a:ext cx="2814075" cy="2113868"/>
            <a:chOff x="5021273" y="4104206"/>
            <a:chExt cx="2814075" cy="2113868"/>
          </a:xfrm>
        </p:grpSpPr>
        <p:sp>
          <p:nvSpPr>
            <p:cNvPr id="49" name="Oval 48">
              <a:extLst>
                <a:ext uri="{FF2B5EF4-FFF2-40B4-BE49-F238E27FC236}">
                  <a16:creationId xmlns:a16="http://schemas.microsoft.com/office/drawing/2014/main" id="{4EA98277-F7E6-4914-AC9E-32D45F5DD5F9}"/>
                </a:ext>
              </a:extLst>
            </p:cNvPr>
            <p:cNvSpPr/>
            <p:nvPr/>
          </p:nvSpPr>
          <p:spPr>
            <a:xfrm>
              <a:off x="5021273" y="4104206"/>
              <a:ext cx="2814075" cy="2113868"/>
            </a:xfrm>
            <a:prstGeom prst="ellipse">
              <a:avLst/>
            </a:prstGeom>
            <a:solidFill>
              <a:srgbClr val="050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Picture 26" descr="A picture containing doll, drawing, toy&#10;&#10;Description automatically generated">
              <a:extLst>
                <a:ext uri="{FF2B5EF4-FFF2-40B4-BE49-F238E27FC236}">
                  <a16:creationId xmlns:a16="http://schemas.microsoft.com/office/drawing/2014/main" id="{3BA0986D-78AE-4542-B3E3-6CFF2B9C4D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39063" y="4280659"/>
              <a:ext cx="845820" cy="1601615"/>
            </a:xfrm>
            <a:prstGeom prst="rect">
              <a:avLst/>
            </a:prstGeom>
          </p:spPr>
        </p:pic>
      </p:grpSp>
      <p:pic>
        <p:nvPicPr>
          <p:cNvPr id="48" name="Picture 47">
            <a:extLst>
              <a:ext uri="{FF2B5EF4-FFF2-40B4-BE49-F238E27FC236}">
                <a16:creationId xmlns:a16="http://schemas.microsoft.com/office/drawing/2014/main" id="{FB16B35F-AA63-4688-893C-50AD2C7FBC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1533" b="-8491"/>
          <a:stretch/>
        </p:blipFill>
        <p:spPr>
          <a:xfrm>
            <a:off x="7138928" y="914929"/>
            <a:ext cx="1440000" cy="1486644"/>
          </a:xfrm>
          <a:prstGeom prst="rect">
            <a:avLst/>
          </a:prstGeom>
        </p:spPr>
      </p:pic>
      <p:sp>
        <p:nvSpPr>
          <p:cNvPr id="28" name="Oval 27">
            <a:extLst>
              <a:ext uri="{FF2B5EF4-FFF2-40B4-BE49-F238E27FC236}">
                <a16:creationId xmlns:a16="http://schemas.microsoft.com/office/drawing/2014/main" id="{E8968431-AFB4-414C-AB18-D15A3A7E5270}"/>
              </a:ext>
            </a:extLst>
          </p:cNvPr>
          <p:cNvSpPr/>
          <p:nvPr/>
        </p:nvSpPr>
        <p:spPr>
          <a:xfrm>
            <a:off x="6762614" y="4488180"/>
            <a:ext cx="288000" cy="251460"/>
          </a:xfrm>
          <a:prstGeom prst="ellipse">
            <a:avLst/>
          </a:prstGeom>
          <a:gradFill flip="none" rotWithShape="1">
            <a:gsLst>
              <a:gs pos="21000">
                <a:schemeClr val="accent1">
                  <a:lumMod val="5000"/>
                  <a:lumOff val="95000"/>
                </a:schemeClr>
              </a:gs>
              <a:gs pos="66000">
                <a:schemeClr val="accent6">
                  <a:lumMod val="60000"/>
                  <a:lumOff val="40000"/>
                </a:schemeClr>
              </a:gs>
            </a:gsLst>
            <a:path path="circle">
              <a:fillToRect l="50000" t="50000" r="50000" b="50000"/>
            </a:path>
            <a:tileRect/>
          </a:gradFill>
          <a:ln>
            <a:solidFill>
              <a:schemeClr val="accent6">
                <a:lumMod val="75000"/>
              </a:schemeClr>
            </a:solidFill>
          </a:ln>
          <a:effectLst>
            <a:glow rad="12700">
              <a:schemeClr val="accent6">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4ED56584-6F65-43D9-84FC-018DC06694A0}"/>
              </a:ext>
            </a:extLst>
          </p:cNvPr>
          <p:cNvSpPr/>
          <p:nvPr/>
        </p:nvSpPr>
        <p:spPr>
          <a:xfrm>
            <a:off x="7209090" y="4158557"/>
            <a:ext cx="360000" cy="324000"/>
          </a:xfrm>
          <a:prstGeom prst="ellipse">
            <a:avLst/>
          </a:prstGeom>
          <a:gradFill flip="none" rotWithShape="1">
            <a:gsLst>
              <a:gs pos="21000">
                <a:schemeClr val="accent1">
                  <a:lumMod val="5000"/>
                  <a:lumOff val="95000"/>
                </a:schemeClr>
              </a:gs>
              <a:gs pos="66000">
                <a:schemeClr val="accent6">
                  <a:lumMod val="60000"/>
                  <a:lumOff val="40000"/>
                </a:schemeClr>
              </a:gs>
            </a:gsLst>
            <a:path path="circle">
              <a:fillToRect l="50000" t="50000" r="50000" b="50000"/>
            </a:path>
            <a:tileRect/>
          </a:gradFill>
          <a:ln>
            <a:solidFill>
              <a:schemeClr val="accent6">
                <a:lumMod val="75000"/>
              </a:schemeClr>
            </a:solidFill>
          </a:ln>
          <a:effectLst>
            <a:glow rad="12700">
              <a:schemeClr val="accent6">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9BE7F195-ACFB-4C68-AF11-DDAA0EDD8A39}"/>
              </a:ext>
            </a:extLst>
          </p:cNvPr>
          <p:cNvSpPr/>
          <p:nvPr/>
        </p:nvSpPr>
        <p:spPr>
          <a:xfrm>
            <a:off x="7592957" y="3640397"/>
            <a:ext cx="432000" cy="396000"/>
          </a:xfrm>
          <a:prstGeom prst="ellipse">
            <a:avLst/>
          </a:prstGeom>
          <a:gradFill flip="none" rotWithShape="1">
            <a:gsLst>
              <a:gs pos="21000">
                <a:schemeClr val="accent1">
                  <a:lumMod val="5000"/>
                  <a:lumOff val="95000"/>
                </a:schemeClr>
              </a:gs>
              <a:gs pos="66000">
                <a:schemeClr val="accent6">
                  <a:lumMod val="60000"/>
                  <a:lumOff val="40000"/>
                </a:schemeClr>
              </a:gs>
            </a:gsLst>
            <a:path path="circle">
              <a:fillToRect l="50000" t="50000" r="50000" b="50000"/>
            </a:path>
            <a:tileRect/>
          </a:gradFill>
          <a:ln>
            <a:solidFill>
              <a:schemeClr val="accent6">
                <a:lumMod val="75000"/>
              </a:schemeClr>
            </a:solidFill>
          </a:ln>
          <a:effectLst>
            <a:glow rad="12700">
              <a:schemeClr val="accent6">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4395E12C-B656-4C81-B75A-F9B774DFD900}"/>
              </a:ext>
            </a:extLst>
          </p:cNvPr>
          <p:cNvSpPr/>
          <p:nvPr/>
        </p:nvSpPr>
        <p:spPr>
          <a:xfrm>
            <a:off x="6729663" y="2703349"/>
            <a:ext cx="1378269" cy="815162"/>
          </a:xfrm>
          <a:prstGeom prst="ellipse">
            <a:avLst/>
          </a:prstGeom>
          <a:gradFill flip="none" rotWithShape="1">
            <a:gsLst>
              <a:gs pos="21000">
                <a:schemeClr val="accent1">
                  <a:lumMod val="5000"/>
                  <a:lumOff val="95000"/>
                </a:schemeClr>
              </a:gs>
              <a:gs pos="66000">
                <a:schemeClr val="accent6">
                  <a:lumMod val="60000"/>
                  <a:lumOff val="40000"/>
                </a:schemeClr>
              </a:gs>
            </a:gsLst>
            <a:path path="circle">
              <a:fillToRect l="50000" t="50000" r="50000" b="50000"/>
            </a:path>
            <a:tileRect/>
          </a:gradFill>
          <a:ln>
            <a:solidFill>
              <a:schemeClr val="accent6">
                <a:lumMod val="75000"/>
              </a:schemeClr>
            </a:solidFill>
          </a:ln>
          <a:effectLst>
            <a:glow rad="12700">
              <a:schemeClr val="accent6">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AU" dirty="0">
                <a:solidFill>
                  <a:schemeClr val="accent6">
                    <a:lumMod val="75000"/>
                  </a:schemeClr>
                </a:solidFill>
              </a:rPr>
              <a:t>Vision of </a:t>
            </a:r>
            <a:br>
              <a:rPr lang="en-AU" dirty="0">
                <a:solidFill>
                  <a:schemeClr val="accent6">
                    <a:lumMod val="75000"/>
                  </a:schemeClr>
                </a:solidFill>
              </a:rPr>
            </a:br>
            <a:r>
              <a:rPr lang="en-AU" dirty="0">
                <a:solidFill>
                  <a:schemeClr val="accent6">
                    <a:lumMod val="75000"/>
                  </a:schemeClr>
                </a:solidFill>
              </a:rPr>
              <a:t>what I want</a:t>
            </a:r>
          </a:p>
        </p:txBody>
      </p:sp>
      <p:sp>
        <p:nvSpPr>
          <p:cNvPr id="53" name="TextBox 52">
            <a:extLst>
              <a:ext uri="{FF2B5EF4-FFF2-40B4-BE49-F238E27FC236}">
                <a16:creationId xmlns:a16="http://schemas.microsoft.com/office/drawing/2014/main" id="{4F3CCB8B-81C0-40A4-8B5E-A4D748D506EE}"/>
              </a:ext>
            </a:extLst>
          </p:cNvPr>
          <p:cNvSpPr txBox="1"/>
          <p:nvPr/>
        </p:nvSpPr>
        <p:spPr>
          <a:xfrm>
            <a:off x="1872601" y="5111357"/>
            <a:ext cx="1105920" cy="369332"/>
          </a:xfrm>
          <a:prstGeom prst="rect">
            <a:avLst/>
          </a:prstGeom>
          <a:noFill/>
        </p:spPr>
        <p:txBody>
          <a:bodyPr wrap="square" rtlCol="0">
            <a:spAutoFit/>
          </a:bodyPr>
          <a:lstStyle/>
          <a:p>
            <a:r>
              <a:rPr lang="en-AU" dirty="0">
                <a:solidFill>
                  <a:schemeClr val="tx1">
                    <a:lumMod val="75000"/>
                    <a:lumOff val="25000"/>
                  </a:schemeClr>
                </a:solidFill>
              </a:rPr>
              <a:t>Present</a:t>
            </a:r>
          </a:p>
        </p:txBody>
      </p:sp>
      <p:sp>
        <p:nvSpPr>
          <p:cNvPr id="54" name="TextBox 53">
            <a:extLst>
              <a:ext uri="{FF2B5EF4-FFF2-40B4-BE49-F238E27FC236}">
                <a16:creationId xmlns:a16="http://schemas.microsoft.com/office/drawing/2014/main" id="{8AE52BA4-5D88-49F7-B38A-48B85B597D95}"/>
              </a:ext>
            </a:extLst>
          </p:cNvPr>
          <p:cNvSpPr txBox="1"/>
          <p:nvPr/>
        </p:nvSpPr>
        <p:spPr>
          <a:xfrm>
            <a:off x="5648796" y="3509072"/>
            <a:ext cx="1105920" cy="338554"/>
          </a:xfrm>
          <a:prstGeom prst="rect">
            <a:avLst/>
          </a:prstGeom>
          <a:noFill/>
        </p:spPr>
        <p:txBody>
          <a:bodyPr wrap="square" rtlCol="0">
            <a:spAutoFit/>
          </a:bodyPr>
          <a:lstStyle/>
          <a:p>
            <a:r>
              <a:rPr lang="en-AU" sz="1600" dirty="0">
                <a:solidFill>
                  <a:schemeClr val="tx1">
                    <a:lumMod val="75000"/>
                    <a:lumOff val="25000"/>
                  </a:schemeClr>
                </a:solidFill>
              </a:rPr>
              <a:t>Future</a:t>
            </a:r>
          </a:p>
        </p:txBody>
      </p:sp>
      <p:sp>
        <p:nvSpPr>
          <p:cNvPr id="24" name="Arrow: Chevron 23">
            <a:extLst>
              <a:ext uri="{FF2B5EF4-FFF2-40B4-BE49-F238E27FC236}">
                <a16:creationId xmlns:a16="http://schemas.microsoft.com/office/drawing/2014/main" id="{DCAE069B-B51F-4CD4-BDE3-DCA36A4790E1}"/>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3_SLIDE_13_PARA_A">
            <a:hlinkClick r:id="" action="ppaction://media"/>
            <a:extLst>
              <a:ext uri="{FF2B5EF4-FFF2-40B4-BE49-F238E27FC236}">
                <a16:creationId xmlns:a16="http://schemas.microsoft.com/office/drawing/2014/main" id="{AF2FAC8B-9379-48EE-8F01-C643A2BDA1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33433" y="0"/>
            <a:ext cx="609600" cy="609600"/>
          </a:xfrm>
          <a:prstGeom prst="rect">
            <a:avLst/>
          </a:prstGeom>
        </p:spPr>
      </p:pic>
    </p:spTree>
    <p:extLst>
      <p:ext uri="{BB962C8B-B14F-4D97-AF65-F5344CB8AC3E}">
        <p14:creationId xmlns:p14="http://schemas.microsoft.com/office/powerpoint/2010/main" val="293962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500"/>
                                  </p:stCondLst>
                                  <p:childTnLst>
                                    <p:set>
                                      <p:cBhvr>
                                        <p:cTn id="6" dur="1" fill="hold">
                                          <p:stCondLst>
                                            <p:cond delay="0"/>
                                          </p:stCondLst>
                                        </p:cTn>
                                        <p:tgtEl>
                                          <p:spTgt spid="52"/>
                                        </p:tgtEl>
                                        <p:attrNameLst>
                                          <p:attrName>style.visibility</p:attrName>
                                        </p:attrNameLst>
                                      </p:cBhvr>
                                      <p:to>
                                        <p:strVal val="visible"/>
                                      </p:to>
                                    </p:set>
                                    <p:animEffect transition="in" filter="wipe(right)">
                                      <p:cBhvr>
                                        <p:cTn id="7" dur="1500"/>
                                        <p:tgtEl>
                                          <p:spTgt spid="52"/>
                                        </p:tgtEl>
                                      </p:cBhvr>
                                    </p:animEffect>
                                  </p:childTnLst>
                                </p:cTn>
                              </p:par>
                              <p:par>
                                <p:cTn id="8" presetID="1" presetClass="mediacall" presetSubtype="0" fill="hold" nodeType="withEffect">
                                  <p:stCondLst>
                                    <p:cond delay="1000"/>
                                  </p:stCondLst>
                                  <p:childTnLst>
                                    <p:cmd type="call" cmd="playFrom(0.0)">
                                      <p:cBhvr>
                                        <p:cTn id="9" dur="28483" fill="hold"/>
                                        <p:tgtEl>
                                          <p:spTgt spid="2"/>
                                        </p:tgtEl>
                                      </p:cBhvr>
                                    </p:cmd>
                                  </p:childTnLst>
                                </p:cTn>
                              </p:par>
                            </p:childTnLst>
                          </p:cTn>
                        </p:par>
                        <p:par>
                          <p:cTn id="10" fill="hold">
                            <p:stCondLst>
                              <p:cond delay="29483"/>
                            </p:stCondLst>
                            <p:childTnLst>
                              <p:par>
                                <p:cTn id="11" presetID="3" presetClass="mediacall" presetSubtype="0" fill="hold" nodeType="afterEffect">
                                  <p:stCondLst>
                                    <p:cond delay="500"/>
                                  </p:stCondLst>
                                  <p:childTnLst>
                                    <p:cmd type="call" cmd="stop">
                                      <p:cBhvr>
                                        <p:cTn id="12" dur="1" fill="hold"/>
                                        <p:tgtEl>
                                          <p:spTgt spid="2"/>
                                        </p:tgtEl>
                                      </p:cBhvr>
                                    </p:cmd>
                                  </p:childTnLst>
                                </p:cTn>
                              </p:par>
                              <p:par>
                                <p:cTn id="13" presetID="10" presetClass="entr" presetSubtype="0" fill="hold" grpId="0" nodeType="withEffect">
                                  <p:stCondLst>
                                    <p:cond delay="5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E27581DA-981C-49FD-9B4C-BB9209144132}"/>
              </a:ext>
            </a:extLst>
          </p:cNvPr>
          <p:cNvCxnSpPr>
            <a:cxnSpLocks/>
            <a:endCxn id="14" idx="5"/>
          </p:cNvCxnSpPr>
          <p:nvPr/>
        </p:nvCxnSpPr>
        <p:spPr>
          <a:xfrm flipH="1">
            <a:off x="3333750" y="4735526"/>
            <a:ext cx="1352550" cy="44643"/>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8E6876C-1216-4D46-BFD8-103D7EDA6AD7}"/>
              </a:ext>
            </a:extLst>
          </p:cNvPr>
          <p:cNvCxnSpPr>
            <a:cxnSpLocks/>
          </p:cNvCxnSpPr>
          <p:nvPr/>
        </p:nvCxnSpPr>
        <p:spPr>
          <a:xfrm>
            <a:off x="4718050" y="4735526"/>
            <a:ext cx="2592000" cy="44643"/>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3BC47F7C-96C2-47C8-B2DE-5CE46341D25A}"/>
              </a:ext>
            </a:extLst>
          </p:cNvPr>
          <p:cNvSpPr/>
          <p:nvPr/>
        </p:nvSpPr>
        <p:spPr>
          <a:xfrm>
            <a:off x="4448175" y="4342019"/>
            <a:ext cx="2076450" cy="1000125"/>
          </a:xfrm>
          <a:custGeom>
            <a:avLst/>
            <a:gdLst>
              <a:gd name="connsiteX0" fmla="*/ 0 w 2076450"/>
              <a:gd name="connsiteY0" fmla="*/ 0 h 1000125"/>
              <a:gd name="connsiteX1" fmla="*/ 76200 w 2076450"/>
              <a:gd name="connsiteY1" fmla="*/ 219075 h 1000125"/>
              <a:gd name="connsiteX2" fmla="*/ 352425 w 2076450"/>
              <a:gd name="connsiteY2" fmla="*/ 447675 h 1000125"/>
              <a:gd name="connsiteX3" fmla="*/ 1543050 w 2076450"/>
              <a:gd name="connsiteY3" fmla="*/ 714375 h 1000125"/>
              <a:gd name="connsiteX4" fmla="*/ 2076450 w 2076450"/>
              <a:gd name="connsiteY4" fmla="*/ 1000125 h 100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50" h="1000125">
                <a:moveTo>
                  <a:pt x="0" y="0"/>
                </a:moveTo>
                <a:cubicBezTo>
                  <a:pt x="8731" y="72231"/>
                  <a:pt x="17463" y="144463"/>
                  <a:pt x="76200" y="219075"/>
                </a:cubicBezTo>
                <a:cubicBezTo>
                  <a:pt x="134938" y="293688"/>
                  <a:pt x="107950" y="365125"/>
                  <a:pt x="352425" y="447675"/>
                </a:cubicBezTo>
                <a:cubicBezTo>
                  <a:pt x="596900" y="530225"/>
                  <a:pt x="1255713" y="622300"/>
                  <a:pt x="1543050" y="714375"/>
                </a:cubicBezTo>
                <a:cubicBezTo>
                  <a:pt x="1830387" y="806450"/>
                  <a:pt x="1953418" y="903287"/>
                  <a:pt x="2076450" y="1000125"/>
                </a:cubicBezTo>
              </a:path>
            </a:pathLst>
          </a:custGeom>
          <a:noFill/>
          <a:ln w="1016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Content Placeholder 46">
            <a:extLst>
              <a:ext uri="{FF2B5EF4-FFF2-40B4-BE49-F238E27FC236}">
                <a16:creationId xmlns:a16="http://schemas.microsoft.com/office/drawing/2014/main" id="{E903AF24-0BA6-4972-81F7-CDB82035A756}"/>
              </a:ext>
            </a:extLst>
          </p:cNvPr>
          <p:cNvSpPr>
            <a:spLocks noGrp="1"/>
          </p:cNvSpPr>
          <p:nvPr>
            <p:ph idx="1"/>
          </p:nvPr>
        </p:nvSpPr>
        <p:spPr/>
        <p:txBody>
          <a:bodyPr/>
          <a:lstStyle/>
          <a:p>
            <a:pPr marL="285750" indent="-285750">
              <a:buFont typeface="Arial" panose="020B0604020202020204" pitchFamily="34" charset="0"/>
              <a:buChar char="•"/>
            </a:pPr>
            <a:r>
              <a:rPr lang="en-AU" dirty="0"/>
              <a:t>Map the road network and usage</a:t>
            </a:r>
          </a:p>
          <a:p>
            <a:pPr marL="285750" indent="-285750">
              <a:buFont typeface="Arial" panose="020B0604020202020204" pitchFamily="34" charset="0"/>
              <a:buChar char="•"/>
            </a:pPr>
            <a:r>
              <a:rPr lang="en-AU" dirty="0"/>
              <a:t>Map the extent of safe roads</a:t>
            </a:r>
          </a:p>
          <a:p>
            <a:pPr marL="285750" indent="-285750">
              <a:buFont typeface="Arial" panose="020B0604020202020204" pitchFamily="34" charset="0"/>
              <a:buChar char="•"/>
            </a:pPr>
            <a:r>
              <a:rPr lang="en-AU" dirty="0"/>
              <a:t>Utilise tools such as road assessment programs</a:t>
            </a:r>
          </a:p>
        </p:txBody>
      </p:sp>
      <p:sp>
        <p:nvSpPr>
          <p:cNvPr id="46" name="Title 45">
            <a:extLst>
              <a:ext uri="{FF2B5EF4-FFF2-40B4-BE49-F238E27FC236}">
                <a16:creationId xmlns:a16="http://schemas.microsoft.com/office/drawing/2014/main" id="{55553D73-D250-4BE7-9DE1-696637434295}"/>
              </a:ext>
            </a:extLst>
          </p:cNvPr>
          <p:cNvSpPr>
            <a:spLocks noGrp="1"/>
          </p:cNvSpPr>
          <p:nvPr>
            <p:ph type="title"/>
          </p:nvPr>
        </p:nvSpPr>
        <p:spPr/>
        <p:txBody>
          <a:bodyPr/>
          <a:lstStyle/>
          <a:p>
            <a:r>
              <a:rPr lang="en-AU" dirty="0"/>
              <a:t>Mapping the current state</a:t>
            </a:r>
          </a:p>
        </p:txBody>
      </p:sp>
      <p:sp>
        <p:nvSpPr>
          <p:cNvPr id="4" name="Footer Placeholder 3">
            <a:extLst>
              <a:ext uri="{FF2B5EF4-FFF2-40B4-BE49-F238E27FC236}">
                <a16:creationId xmlns:a16="http://schemas.microsoft.com/office/drawing/2014/main" id="{87FC1600-7B62-4598-9AB5-21FF50BAA5A1}"/>
              </a:ext>
            </a:extLst>
          </p:cNvPr>
          <p:cNvSpPr>
            <a:spLocks noGrp="1"/>
          </p:cNvSpPr>
          <p:nvPr>
            <p:ph type="ftr" sz="quarter" idx="10"/>
          </p:nvPr>
        </p:nvSpPr>
        <p:spPr/>
        <p:txBody>
          <a:bodyPr/>
          <a:lstStyle/>
          <a:p>
            <a:r>
              <a:rPr lang="en-US" dirty="0"/>
              <a:t>Module 4, Snippet 3</a:t>
            </a:r>
          </a:p>
        </p:txBody>
      </p:sp>
      <p:sp>
        <p:nvSpPr>
          <p:cNvPr id="8" name="Slide Number Placeholder 7">
            <a:extLst>
              <a:ext uri="{FF2B5EF4-FFF2-40B4-BE49-F238E27FC236}">
                <a16:creationId xmlns:a16="http://schemas.microsoft.com/office/drawing/2014/main" id="{E9EE4187-BA99-4A2B-81F4-26CA46B823AB}"/>
              </a:ext>
            </a:extLst>
          </p:cNvPr>
          <p:cNvSpPr>
            <a:spLocks noGrp="1"/>
          </p:cNvSpPr>
          <p:nvPr>
            <p:ph type="sldNum" sz="quarter" idx="11"/>
          </p:nvPr>
        </p:nvSpPr>
        <p:spPr/>
        <p:txBody>
          <a:bodyPr/>
          <a:lstStyle/>
          <a:p>
            <a:fld id="{A9D36E53-D99A-0F41-B3E8-EF235B9A2E23}" type="slidenum">
              <a:rPr lang="en-US" smtClean="0"/>
              <a:pPr/>
              <a:t>14</a:t>
            </a:fld>
            <a:endParaRPr lang="en-US" dirty="0"/>
          </a:p>
        </p:txBody>
      </p:sp>
      <p:sp>
        <p:nvSpPr>
          <p:cNvPr id="19" name="Freeform: Shape 18">
            <a:extLst>
              <a:ext uri="{FF2B5EF4-FFF2-40B4-BE49-F238E27FC236}">
                <a16:creationId xmlns:a16="http://schemas.microsoft.com/office/drawing/2014/main" id="{A13B2569-4995-4260-A878-6A77DFAAED22}"/>
              </a:ext>
            </a:extLst>
          </p:cNvPr>
          <p:cNvSpPr/>
          <p:nvPr/>
        </p:nvSpPr>
        <p:spPr>
          <a:xfrm>
            <a:off x="638175" y="4411869"/>
            <a:ext cx="2476500" cy="66837"/>
          </a:xfrm>
          <a:custGeom>
            <a:avLst/>
            <a:gdLst>
              <a:gd name="connsiteX0" fmla="*/ 2476500 w 2476500"/>
              <a:gd name="connsiteY0" fmla="*/ 47625 h 66837"/>
              <a:gd name="connsiteX1" fmla="*/ 1962150 w 2476500"/>
              <a:gd name="connsiteY1" fmla="*/ 66675 h 66837"/>
              <a:gd name="connsiteX2" fmla="*/ 1123950 w 2476500"/>
              <a:gd name="connsiteY2" fmla="*/ 38100 h 66837"/>
              <a:gd name="connsiteX3" fmla="*/ 0 w 2476500"/>
              <a:gd name="connsiteY3" fmla="*/ 0 h 66837"/>
            </a:gdLst>
            <a:ahLst/>
            <a:cxnLst>
              <a:cxn ang="0">
                <a:pos x="connsiteX0" y="connsiteY0"/>
              </a:cxn>
              <a:cxn ang="0">
                <a:pos x="connsiteX1" y="connsiteY1"/>
              </a:cxn>
              <a:cxn ang="0">
                <a:pos x="connsiteX2" y="connsiteY2"/>
              </a:cxn>
              <a:cxn ang="0">
                <a:pos x="connsiteX3" y="connsiteY3"/>
              </a:cxn>
            </a:cxnLst>
            <a:rect l="l" t="t" r="r" b="b"/>
            <a:pathLst>
              <a:path w="2476500" h="66837">
                <a:moveTo>
                  <a:pt x="2476500" y="47625"/>
                </a:moveTo>
                <a:cubicBezTo>
                  <a:pt x="2332037" y="57943"/>
                  <a:pt x="2187575" y="68262"/>
                  <a:pt x="1962150" y="66675"/>
                </a:cubicBezTo>
                <a:cubicBezTo>
                  <a:pt x="1736725" y="65088"/>
                  <a:pt x="1123950" y="38100"/>
                  <a:pt x="1123950" y="38100"/>
                </a:cubicBezTo>
                <a:lnTo>
                  <a:pt x="0" y="0"/>
                </a:lnTo>
              </a:path>
            </a:pathLst>
          </a:custGeom>
          <a:noFill/>
          <a:ln w="508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1" name="Straight Connector 20">
            <a:extLst>
              <a:ext uri="{FF2B5EF4-FFF2-40B4-BE49-F238E27FC236}">
                <a16:creationId xmlns:a16="http://schemas.microsoft.com/office/drawing/2014/main" id="{8299AE48-B060-4568-9747-AACBAA1FD54F}"/>
              </a:ext>
            </a:extLst>
          </p:cNvPr>
          <p:cNvCxnSpPr>
            <a:cxnSpLocks/>
          </p:cNvCxnSpPr>
          <p:nvPr/>
        </p:nvCxnSpPr>
        <p:spPr>
          <a:xfrm>
            <a:off x="1314450" y="4429236"/>
            <a:ext cx="609600" cy="78105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4D894A-D577-4438-BA17-06C15091EB23}"/>
              </a:ext>
            </a:extLst>
          </p:cNvPr>
          <p:cNvCxnSpPr>
            <a:cxnSpLocks/>
          </p:cNvCxnSpPr>
          <p:nvPr/>
        </p:nvCxnSpPr>
        <p:spPr>
          <a:xfrm>
            <a:off x="3543300" y="4284312"/>
            <a:ext cx="252000" cy="46800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E0D506E-29D7-4CBE-B4C4-CF730A0B7174}"/>
              </a:ext>
            </a:extLst>
          </p:cNvPr>
          <p:cNvCxnSpPr>
            <a:cxnSpLocks/>
          </p:cNvCxnSpPr>
          <p:nvPr/>
        </p:nvCxnSpPr>
        <p:spPr>
          <a:xfrm>
            <a:off x="6705600" y="4572995"/>
            <a:ext cx="1819275" cy="626274"/>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9176A226-015C-43D2-BDF3-01C1C0E6AC08}"/>
              </a:ext>
            </a:extLst>
          </p:cNvPr>
          <p:cNvSpPr/>
          <p:nvPr/>
        </p:nvSpPr>
        <p:spPr>
          <a:xfrm>
            <a:off x="628650" y="4303362"/>
            <a:ext cx="3543300" cy="962582"/>
          </a:xfrm>
          <a:custGeom>
            <a:avLst/>
            <a:gdLst>
              <a:gd name="connsiteX0" fmla="*/ 0 w 3543300"/>
              <a:gd name="connsiteY0" fmla="*/ 962582 h 962582"/>
              <a:gd name="connsiteX1" fmla="*/ 952500 w 3543300"/>
              <a:gd name="connsiteY1" fmla="*/ 924482 h 962582"/>
              <a:gd name="connsiteX2" fmla="*/ 1905000 w 3543300"/>
              <a:gd name="connsiteY2" fmla="*/ 895907 h 962582"/>
              <a:gd name="connsiteX3" fmla="*/ 2390775 w 3543300"/>
              <a:gd name="connsiteY3" fmla="*/ 829232 h 962582"/>
              <a:gd name="connsiteX4" fmla="*/ 2638425 w 3543300"/>
              <a:gd name="connsiteY4" fmla="*/ 695882 h 962582"/>
              <a:gd name="connsiteX5" fmla="*/ 2705100 w 3543300"/>
              <a:gd name="connsiteY5" fmla="*/ 476807 h 962582"/>
              <a:gd name="connsiteX6" fmla="*/ 2571750 w 3543300"/>
              <a:gd name="connsiteY6" fmla="*/ 286307 h 962582"/>
              <a:gd name="connsiteX7" fmla="*/ 2505075 w 3543300"/>
              <a:gd name="connsiteY7" fmla="*/ 114857 h 962582"/>
              <a:gd name="connsiteX8" fmla="*/ 2686050 w 3543300"/>
              <a:gd name="connsiteY8" fmla="*/ 10082 h 962582"/>
              <a:gd name="connsiteX9" fmla="*/ 3543300 w 3543300"/>
              <a:gd name="connsiteY9" fmla="*/ 10082 h 96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3300" h="962582">
                <a:moveTo>
                  <a:pt x="0" y="962582"/>
                </a:moveTo>
                <a:lnTo>
                  <a:pt x="952500" y="924482"/>
                </a:lnTo>
                <a:cubicBezTo>
                  <a:pt x="1270000" y="913369"/>
                  <a:pt x="1665288" y="911782"/>
                  <a:pt x="1905000" y="895907"/>
                </a:cubicBezTo>
                <a:cubicBezTo>
                  <a:pt x="2144712" y="880032"/>
                  <a:pt x="2268538" y="862569"/>
                  <a:pt x="2390775" y="829232"/>
                </a:cubicBezTo>
                <a:cubicBezTo>
                  <a:pt x="2513013" y="795894"/>
                  <a:pt x="2586038" y="754619"/>
                  <a:pt x="2638425" y="695882"/>
                </a:cubicBezTo>
                <a:cubicBezTo>
                  <a:pt x="2690812" y="637145"/>
                  <a:pt x="2716212" y="545069"/>
                  <a:pt x="2705100" y="476807"/>
                </a:cubicBezTo>
                <a:cubicBezTo>
                  <a:pt x="2693988" y="408545"/>
                  <a:pt x="2605088" y="346632"/>
                  <a:pt x="2571750" y="286307"/>
                </a:cubicBezTo>
                <a:cubicBezTo>
                  <a:pt x="2538412" y="225982"/>
                  <a:pt x="2486025" y="160894"/>
                  <a:pt x="2505075" y="114857"/>
                </a:cubicBezTo>
                <a:cubicBezTo>
                  <a:pt x="2524125" y="68820"/>
                  <a:pt x="2513013" y="27544"/>
                  <a:pt x="2686050" y="10082"/>
                </a:cubicBezTo>
                <a:cubicBezTo>
                  <a:pt x="2859088" y="-7381"/>
                  <a:pt x="3201194" y="1350"/>
                  <a:pt x="3543300" y="10082"/>
                </a:cubicBezTo>
              </a:path>
            </a:pathLst>
          </a:custGeom>
          <a:noFill/>
          <a:ln w="1016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Shape 14">
            <a:extLst>
              <a:ext uri="{FF2B5EF4-FFF2-40B4-BE49-F238E27FC236}">
                <a16:creationId xmlns:a16="http://schemas.microsoft.com/office/drawing/2014/main" id="{89ADD493-9091-499B-AF80-758B0F867420}"/>
              </a:ext>
            </a:extLst>
          </p:cNvPr>
          <p:cNvSpPr/>
          <p:nvPr/>
        </p:nvSpPr>
        <p:spPr>
          <a:xfrm>
            <a:off x="4143375" y="4065794"/>
            <a:ext cx="4381500" cy="507201"/>
          </a:xfrm>
          <a:custGeom>
            <a:avLst/>
            <a:gdLst>
              <a:gd name="connsiteX0" fmla="*/ 0 w 4381500"/>
              <a:gd name="connsiteY0" fmla="*/ 247650 h 507201"/>
              <a:gd name="connsiteX1" fmla="*/ 914400 w 4381500"/>
              <a:gd name="connsiteY1" fmla="*/ 266700 h 507201"/>
              <a:gd name="connsiteX2" fmla="*/ 1819275 w 4381500"/>
              <a:gd name="connsiteY2" fmla="*/ 352425 h 507201"/>
              <a:gd name="connsiteX3" fmla="*/ 2286000 w 4381500"/>
              <a:gd name="connsiteY3" fmla="*/ 495300 h 507201"/>
              <a:gd name="connsiteX4" fmla="*/ 2895600 w 4381500"/>
              <a:gd name="connsiteY4" fmla="*/ 466725 h 507201"/>
              <a:gd name="connsiteX5" fmla="*/ 3600450 w 4381500"/>
              <a:gd name="connsiteY5" fmla="*/ 209550 h 507201"/>
              <a:gd name="connsiteX6" fmla="*/ 4133850 w 4381500"/>
              <a:gd name="connsiteY6" fmla="*/ 47625 h 507201"/>
              <a:gd name="connsiteX7" fmla="*/ 4381500 w 4381500"/>
              <a:gd name="connsiteY7" fmla="*/ 0 h 50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1500" h="507201">
                <a:moveTo>
                  <a:pt x="0" y="247650"/>
                </a:moveTo>
                <a:cubicBezTo>
                  <a:pt x="305594" y="248444"/>
                  <a:pt x="611188" y="249238"/>
                  <a:pt x="914400" y="266700"/>
                </a:cubicBezTo>
                <a:cubicBezTo>
                  <a:pt x="1217612" y="284162"/>
                  <a:pt x="1590675" y="314325"/>
                  <a:pt x="1819275" y="352425"/>
                </a:cubicBezTo>
                <a:cubicBezTo>
                  <a:pt x="2047875" y="390525"/>
                  <a:pt x="2106613" y="476250"/>
                  <a:pt x="2286000" y="495300"/>
                </a:cubicBezTo>
                <a:cubicBezTo>
                  <a:pt x="2465387" y="514350"/>
                  <a:pt x="2676525" y="514350"/>
                  <a:pt x="2895600" y="466725"/>
                </a:cubicBezTo>
                <a:cubicBezTo>
                  <a:pt x="3114675" y="419100"/>
                  <a:pt x="3394075" y="279400"/>
                  <a:pt x="3600450" y="209550"/>
                </a:cubicBezTo>
                <a:cubicBezTo>
                  <a:pt x="3806825" y="139700"/>
                  <a:pt x="4003675" y="82550"/>
                  <a:pt x="4133850" y="47625"/>
                </a:cubicBezTo>
                <a:cubicBezTo>
                  <a:pt x="4264025" y="12700"/>
                  <a:pt x="4322762" y="6350"/>
                  <a:pt x="4381500" y="0"/>
                </a:cubicBezTo>
              </a:path>
            </a:pathLst>
          </a:custGeom>
          <a:noFill/>
          <a:ln w="1016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Shape 36">
            <a:extLst>
              <a:ext uri="{FF2B5EF4-FFF2-40B4-BE49-F238E27FC236}">
                <a16:creationId xmlns:a16="http://schemas.microsoft.com/office/drawing/2014/main" id="{C1343BE6-0245-45B8-AEE6-6838924D6062}"/>
              </a:ext>
            </a:extLst>
          </p:cNvPr>
          <p:cNvSpPr/>
          <p:nvPr/>
        </p:nvSpPr>
        <p:spPr>
          <a:xfrm>
            <a:off x="3065558" y="4218194"/>
            <a:ext cx="587280" cy="357188"/>
          </a:xfrm>
          <a:custGeom>
            <a:avLst/>
            <a:gdLst>
              <a:gd name="connsiteX0" fmla="*/ 49117 w 587280"/>
              <a:gd name="connsiteY0" fmla="*/ 357188 h 357188"/>
              <a:gd name="connsiteX1" fmla="*/ 1492 w 587280"/>
              <a:gd name="connsiteY1" fmla="*/ 252413 h 357188"/>
              <a:gd name="connsiteX2" fmla="*/ 15780 w 587280"/>
              <a:gd name="connsiteY2" fmla="*/ 147638 h 357188"/>
              <a:gd name="connsiteX3" fmla="*/ 53880 w 587280"/>
              <a:gd name="connsiteY3" fmla="*/ 76200 h 357188"/>
              <a:gd name="connsiteX4" fmla="*/ 139605 w 587280"/>
              <a:gd name="connsiteY4" fmla="*/ 28575 h 357188"/>
              <a:gd name="connsiteX5" fmla="*/ 239617 w 587280"/>
              <a:gd name="connsiteY5" fmla="*/ 9525 h 357188"/>
              <a:gd name="connsiteX6" fmla="*/ 587280 w 587280"/>
              <a:gd name="connsiteY6" fmla="*/ 0 h 35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80" h="357188">
                <a:moveTo>
                  <a:pt x="49117" y="357188"/>
                </a:moveTo>
                <a:cubicBezTo>
                  <a:pt x="28082" y="322263"/>
                  <a:pt x="7048" y="287338"/>
                  <a:pt x="1492" y="252413"/>
                </a:cubicBezTo>
                <a:cubicBezTo>
                  <a:pt x="-4064" y="217488"/>
                  <a:pt x="7049" y="177007"/>
                  <a:pt x="15780" y="147638"/>
                </a:cubicBezTo>
                <a:cubicBezTo>
                  <a:pt x="24511" y="118269"/>
                  <a:pt x="33242" y="96044"/>
                  <a:pt x="53880" y="76200"/>
                </a:cubicBezTo>
                <a:cubicBezTo>
                  <a:pt x="74518" y="56356"/>
                  <a:pt x="108649" y="39687"/>
                  <a:pt x="139605" y="28575"/>
                </a:cubicBezTo>
                <a:cubicBezTo>
                  <a:pt x="170561" y="17463"/>
                  <a:pt x="165005" y="14287"/>
                  <a:pt x="239617" y="9525"/>
                </a:cubicBezTo>
                <a:cubicBezTo>
                  <a:pt x="314230" y="4762"/>
                  <a:pt x="450755" y="2381"/>
                  <a:pt x="587280" y="0"/>
                </a:cubicBezTo>
              </a:path>
            </a:pathLst>
          </a:custGeom>
          <a:noFill/>
          <a:ln w="381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Shape 37">
            <a:extLst>
              <a:ext uri="{FF2B5EF4-FFF2-40B4-BE49-F238E27FC236}">
                <a16:creationId xmlns:a16="http://schemas.microsoft.com/office/drawing/2014/main" id="{035A4B85-45C9-4E4D-8CFF-D0274AF3DD12}"/>
              </a:ext>
            </a:extLst>
          </p:cNvPr>
          <p:cNvSpPr/>
          <p:nvPr/>
        </p:nvSpPr>
        <p:spPr>
          <a:xfrm>
            <a:off x="2490788" y="4827794"/>
            <a:ext cx="917489" cy="452438"/>
          </a:xfrm>
          <a:custGeom>
            <a:avLst/>
            <a:gdLst>
              <a:gd name="connsiteX0" fmla="*/ 914400 w 917489"/>
              <a:gd name="connsiteY0" fmla="*/ 0 h 452438"/>
              <a:gd name="connsiteX1" fmla="*/ 900112 w 917489"/>
              <a:gd name="connsiteY1" fmla="*/ 133350 h 452438"/>
              <a:gd name="connsiteX2" fmla="*/ 781050 w 917489"/>
              <a:gd name="connsiteY2" fmla="*/ 285750 h 452438"/>
              <a:gd name="connsiteX3" fmla="*/ 576262 w 917489"/>
              <a:gd name="connsiteY3" fmla="*/ 385763 h 452438"/>
              <a:gd name="connsiteX4" fmla="*/ 323850 w 917489"/>
              <a:gd name="connsiteY4" fmla="*/ 438150 h 452438"/>
              <a:gd name="connsiteX5" fmla="*/ 0 w 917489"/>
              <a:gd name="connsiteY5" fmla="*/ 452438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89" h="452438">
                <a:moveTo>
                  <a:pt x="914400" y="0"/>
                </a:moveTo>
                <a:cubicBezTo>
                  <a:pt x="918368" y="42862"/>
                  <a:pt x="922337" y="85725"/>
                  <a:pt x="900112" y="133350"/>
                </a:cubicBezTo>
                <a:cubicBezTo>
                  <a:pt x="877887" y="180975"/>
                  <a:pt x="835025" y="243681"/>
                  <a:pt x="781050" y="285750"/>
                </a:cubicBezTo>
                <a:cubicBezTo>
                  <a:pt x="727075" y="327819"/>
                  <a:pt x="652462" y="360363"/>
                  <a:pt x="576262" y="385763"/>
                </a:cubicBezTo>
                <a:cubicBezTo>
                  <a:pt x="500062" y="411163"/>
                  <a:pt x="419894" y="427038"/>
                  <a:pt x="323850" y="438150"/>
                </a:cubicBezTo>
                <a:cubicBezTo>
                  <a:pt x="227806" y="449262"/>
                  <a:pt x="113903" y="450850"/>
                  <a:pt x="0" y="452438"/>
                </a:cubicBezTo>
              </a:path>
            </a:pathLst>
          </a:custGeom>
          <a:noFill/>
          <a:ln w="381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A7931D26-DF5A-42FD-B9FC-B7C2F6AD627C}"/>
              </a:ext>
            </a:extLst>
          </p:cNvPr>
          <p:cNvSpPr/>
          <p:nvPr/>
        </p:nvSpPr>
        <p:spPr>
          <a:xfrm>
            <a:off x="3658775" y="4708812"/>
            <a:ext cx="304800" cy="113743"/>
          </a:xfrm>
          <a:prstGeom prst="ellipse">
            <a:avLst/>
          </a:prstGeom>
          <a:solidFill>
            <a:srgbClr val="00B050"/>
          </a:solidFill>
          <a:ln w="508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Oval 40">
            <a:extLst>
              <a:ext uri="{FF2B5EF4-FFF2-40B4-BE49-F238E27FC236}">
                <a16:creationId xmlns:a16="http://schemas.microsoft.com/office/drawing/2014/main" id="{3CBFE3F7-1F9F-4620-AEF2-6E02ED4C8628}"/>
              </a:ext>
            </a:extLst>
          </p:cNvPr>
          <p:cNvSpPr/>
          <p:nvPr/>
        </p:nvSpPr>
        <p:spPr>
          <a:xfrm>
            <a:off x="6562725" y="4456914"/>
            <a:ext cx="504825" cy="202879"/>
          </a:xfrm>
          <a:prstGeom prst="ellipse">
            <a:avLst/>
          </a:prstGeom>
          <a:solidFill>
            <a:srgbClr val="00B050"/>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Shape 41">
            <a:extLst>
              <a:ext uri="{FF2B5EF4-FFF2-40B4-BE49-F238E27FC236}">
                <a16:creationId xmlns:a16="http://schemas.microsoft.com/office/drawing/2014/main" id="{5552ACE8-11EA-4362-AEE8-2F7D0CC501E5}"/>
              </a:ext>
            </a:extLst>
          </p:cNvPr>
          <p:cNvSpPr/>
          <p:nvPr/>
        </p:nvSpPr>
        <p:spPr>
          <a:xfrm>
            <a:off x="5748338" y="4913519"/>
            <a:ext cx="828675" cy="366713"/>
          </a:xfrm>
          <a:custGeom>
            <a:avLst/>
            <a:gdLst>
              <a:gd name="connsiteX0" fmla="*/ 0 w 828675"/>
              <a:gd name="connsiteY0" fmla="*/ 0 h 366713"/>
              <a:gd name="connsiteX1" fmla="*/ 309562 w 828675"/>
              <a:gd name="connsiteY1" fmla="*/ 76200 h 366713"/>
              <a:gd name="connsiteX2" fmla="*/ 528637 w 828675"/>
              <a:gd name="connsiteY2" fmla="*/ 176213 h 366713"/>
              <a:gd name="connsiteX3" fmla="*/ 709612 w 828675"/>
              <a:gd name="connsiteY3" fmla="*/ 276225 h 366713"/>
              <a:gd name="connsiteX4" fmla="*/ 828675 w 828675"/>
              <a:gd name="connsiteY4" fmla="*/ 366713 h 366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75" h="366713">
                <a:moveTo>
                  <a:pt x="0" y="0"/>
                </a:moveTo>
                <a:cubicBezTo>
                  <a:pt x="110728" y="23415"/>
                  <a:pt x="221456" y="46831"/>
                  <a:pt x="309562" y="76200"/>
                </a:cubicBezTo>
                <a:cubicBezTo>
                  <a:pt x="397668" y="105569"/>
                  <a:pt x="461962" y="142876"/>
                  <a:pt x="528637" y="176213"/>
                </a:cubicBezTo>
                <a:cubicBezTo>
                  <a:pt x="595312" y="209551"/>
                  <a:pt x="659606" y="244475"/>
                  <a:pt x="709612" y="276225"/>
                </a:cubicBezTo>
                <a:cubicBezTo>
                  <a:pt x="759618" y="307975"/>
                  <a:pt x="794146" y="337344"/>
                  <a:pt x="828675" y="366713"/>
                </a:cubicBezTo>
              </a:path>
            </a:pathLst>
          </a:custGeom>
          <a:noFill/>
          <a:ln w="381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Shape 42">
            <a:extLst>
              <a:ext uri="{FF2B5EF4-FFF2-40B4-BE49-F238E27FC236}">
                <a16:creationId xmlns:a16="http://schemas.microsoft.com/office/drawing/2014/main" id="{E301CF51-9DE7-427B-96F8-4533B696C21D}"/>
              </a:ext>
            </a:extLst>
          </p:cNvPr>
          <p:cNvSpPr/>
          <p:nvPr/>
        </p:nvSpPr>
        <p:spPr>
          <a:xfrm>
            <a:off x="5524500" y="4281694"/>
            <a:ext cx="965200" cy="200025"/>
          </a:xfrm>
          <a:custGeom>
            <a:avLst/>
            <a:gdLst>
              <a:gd name="connsiteX0" fmla="*/ 920750 w 920750"/>
              <a:gd name="connsiteY0" fmla="*/ 200025 h 200025"/>
              <a:gd name="connsiteX1" fmla="*/ 809625 w 920750"/>
              <a:gd name="connsiteY1" fmla="*/ 184150 h 200025"/>
              <a:gd name="connsiteX2" fmla="*/ 679450 w 920750"/>
              <a:gd name="connsiteY2" fmla="*/ 120650 h 200025"/>
              <a:gd name="connsiteX3" fmla="*/ 527050 w 920750"/>
              <a:gd name="connsiteY3" fmla="*/ 63500 h 200025"/>
              <a:gd name="connsiteX4" fmla="*/ 257175 w 920750"/>
              <a:gd name="connsiteY4" fmla="*/ 12700 h 200025"/>
              <a:gd name="connsiteX5" fmla="*/ 0 w 920750"/>
              <a:gd name="connsiteY5"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750" h="200025">
                <a:moveTo>
                  <a:pt x="920750" y="200025"/>
                </a:moveTo>
                <a:cubicBezTo>
                  <a:pt x="885296" y="198702"/>
                  <a:pt x="849842" y="197379"/>
                  <a:pt x="809625" y="184150"/>
                </a:cubicBezTo>
                <a:cubicBezTo>
                  <a:pt x="769408" y="170921"/>
                  <a:pt x="726546" y="140758"/>
                  <a:pt x="679450" y="120650"/>
                </a:cubicBezTo>
                <a:cubicBezTo>
                  <a:pt x="632354" y="100542"/>
                  <a:pt x="597429" y="81492"/>
                  <a:pt x="527050" y="63500"/>
                </a:cubicBezTo>
                <a:cubicBezTo>
                  <a:pt x="456671" y="45508"/>
                  <a:pt x="345017" y="23283"/>
                  <a:pt x="257175" y="12700"/>
                </a:cubicBezTo>
                <a:cubicBezTo>
                  <a:pt x="169333" y="2117"/>
                  <a:pt x="84666" y="1058"/>
                  <a:pt x="0" y="0"/>
                </a:cubicBezTo>
              </a:path>
            </a:pathLst>
          </a:custGeom>
          <a:noFill/>
          <a:ln w="381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Arrow: Chevron 21">
            <a:extLst>
              <a:ext uri="{FF2B5EF4-FFF2-40B4-BE49-F238E27FC236}">
                <a16:creationId xmlns:a16="http://schemas.microsoft.com/office/drawing/2014/main" id="{741AA0C1-3DA6-4DB1-B755-07282F62A0F0}"/>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3_SLIDE_14_PARA_A">
            <a:hlinkClick r:id="" action="ppaction://media"/>
            <a:extLst>
              <a:ext uri="{FF2B5EF4-FFF2-40B4-BE49-F238E27FC236}">
                <a16:creationId xmlns:a16="http://schemas.microsoft.com/office/drawing/2014/main" id="{70335760-0077-49FF-B4DC-ED3EA7CD18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05938" y="0"/>
            <a:ext cx="609600" cy="609600"/>
          </a:xfrm>
          <a:prstGeom prst="rect">
            <a:avLst/>
          </a:prstGeom>
        </p:spPr>
      </p:pic>
      <p:pic>
        <p:nvPicPr>
          <p:cNvPr id="5" name="TAC_MOD4_SNIP3_SLIDE_14_PARA_C">
            <a:hlinkClick r:id="" action="ppaction://media"/>
            <a:extLst>
              <a:ext uri="{FF2B5EF4-FFF2-40B4-BE49-F238E27FC236}">
                <a16:creationId xmlns:a16="http://schemas.microsoft.com/office/drawing/2014/main" id="{6E881D8A-E560-4AEE-A594-EC7E3F08C5C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05938" y="1922424"/>
            <a:ext cx="609600" cy="609600"/>
          </a:xfrm>
          <a:prstGeom prst="rect">
            <a:avLst/>
          </a:prstGeom>
        </p:spPr>
      </p:pic>
      <p:pic>
        <p:nvPicPr>
          <p:cNvPr id="6" name="TAC_MOD4_SNIP3_SLIDE_14_PARA_B">
            <a:hlinkClick r:id="" action="ppaction://media"/>
            <a:extLst>
              <a:ext uri="{FF2B5EF4-FFF2-40B4-BE49-F238E27FC236}">
                <a16:creationId xmlns:a16="http://schemas.microsoft.com/office/drawing/2014/main" id="{A0815405-6047-4745-A93C-1D339669B2A0}"/>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405938" y="961212"/>
            <a:ext cx="609600" cy="609600"/>
          </a:xfrm>
          <a:prstGeom prst="rect">
            <a:avLst/>
          </a:prstGeom>
        </p:spPr>
      </p:pic>
    </p:spTree>
    <p:extLst>
      <p:ext uri="{BB962C8B-B14F-4D97-AF65-F5344CB8AC3E}">
        <p14:creationId xmlns:p14="http://schemas.microsoft.com/office/powerpoint/2010/main" val="131032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1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1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150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150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150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150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1000"/>
                                  </p:stCondLst>
                                  <p:childTnLst>
                                    <p:cmd type="call" cmd="playFrom(0.0)">
                                      <p:cBhvr>
                                        <p:cTn id="51" dur="38394" fill="hold"/>
                                        <p:tgtEl>
                                          <p:spTgt spid="2"/>
                                        </p:tgtEl>
                                      </p:cBhvr>
                                    </p:cmd>
                                  </p:childTnLst>
                                </p:cTn>
                              </p:par>
                            </p:childTnLst>
                          </p:cTn>
                        </p:par>
                        <p:par>
                          <p:cTn id="52" fill="hold">
                            <p:stCondLst>
                              <p:cond delay="39394"/>
                            </p:stCondLst>
                            <p:childTnLst>
                              <p:par>
                                <p:cTn id="53" presetID="3" presetClass="mediacall" presetSubtype="0" fill="hold" nodeType="afterEffect">
                                  <p:stCondLst>
                                    <p:cond delay="500"/>
                                  </p:stCondLst>
                                  <p:childTnLst>
                                    <p:cmd type="call" cmd="stop">
                                      <p:cBhvr>
                                        <p:cTn id="54" dur="1" fill="hold"/>
                                        <p:tgtEl>
                                          <p:spTgt spid="2"/>
                                        </p:tgtEl>
                                      </p:cBhvr>
                                    </p:cmd>
                                  </p:childTnLst>
                                </p:cTn>
                              </p:par>
                              <p:par>
                                <p:cTn id="55" presetID="10" presetClass="entr" presetSubtype="0" fill="hold" grpId="2" nodeType="withEffect">
                                  <p:stCondLst>
                                    <p:cond delay="50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1000"/>
                                        <p:tgtEl>
                                          <p:spTgt spid="37"/>
                                        </p:tgtEl>
                                      </p:cBhvr>
                                    </p:animEffect>
                                    <p:anim calcmode="lin" valueType="num">
                                      <p:cBhvr>
                                        <p:cTn id="63" dur="1000" fill="hold"/>
                                        <p:tgtEl>
                                          <p:spTgt spid="37"/>
                                        </p:tgtEl>
                                        <p:attrNameLst>
                                          <p:attrName>ppt_x</p:attrName>
                                        </p:attrNameLst>
                                      </p:cBhvr>
                                      <p:tavLst>
                                        <p:tav tm="0">
                                          <p:val>
                                            <p:strVal val="#ppt_x"/>
                                          </p:val>
                                        </p:tav>
                                        <p:tav tm="100000">
                                          <p:val>
                                            <p:strVal val="#ppt_x"/>
                                          </p:val>
                                        </p:tav>
                                      </p:tavLst>
                                    </p:anim>
                                    <p:anim calcmode="lin" valueType="num">
                                      <p:cBhvr>
                                        <p:cTn id="64" dur="1000" fill="hold"/>
                                        <p:tgtEl>
                                          <p:spTgt spid="37"/>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1000"/>
                                        <p:tgtEl>
                                          <p:spTgt spid="43"/>
                                        </p:tgtEl>
                                      </p:cBhvr>
                                    </p:animEffect>
                                    <p:anim calcmode="lin" valueType="num">
                                      <p:cBhvr>
                                        <p:cTn id="73" dur="1000" fill="hold"/>
                                        <p:tgtEl>
                                          <p:spTgt spid="43"/>
                                        </p:tgtEl>
                                        <p:attrNameLst>
                                          <p:attrName>ppt_x</p:attrName>
                                        </p:attrNameLst>
                                      </p:cBhvr>
                                      <p:tavLst>
                                        <p:tav tm="0">
                                          <p:val>
                                            <p:strVal val="#ppt_x"/>
                                          </p:val>
                                        </p:tav>
                                        <p:tav tm="100000">
                                          <p:val>
                                            <p:strVal val="#ppt_x"/>
                                          </p:val>
                                        </p:tav>
                                      </p:tavLst>
                                    </p:anim>
                                    <p:anim calcmode="lin" valueType="num">
                                      <p:cBhvr>
                                        <p:cTn id="74" dur="1000" fill="hold"/>
                                        <p:tgtEl>
                                          <p:spTgt spid="43"/>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10" presetClass="exit" presetSubtype="0" fill="hold" grpId="3" nodeType="withEffect">
                                  <p:stCondLst>
                                    <p:cond delay="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47" presetClass="entr" presetSubtype="0" fill="hold" grpId="0" nodeType="withEffect">
                                  <p:stCondLst>
                                    <p:cond delay="150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1000"/>
                                        <p:tgtEl>
                                          <p:spTgt spid="40"/>
                                        </p:tgtEl>
                                      </p:cBhvr>
                                    </p:animEffect>
                                    <p:anim calcmode="lin" valueType="num">
                                      <p:cBhvr>
                                        <p:cTn id="86" dur="1000" fill="hold"/>
                                        <p:tgtEl>
                                          <p:spTgt spid="40"/>
                                        </p:tgtEl>
                                        <p:attrNameLst>
                                          <p:attrName>ppt_x</p:attrName>
                                        </p:attrNameLst>
                                      </p:cBhvr>
                                      <p:tavLst>
                                        <p:tav tm="0">
                                          <p:val>
                                            <p:strVal val="#ppt_x"/>
                                          </p:val>
                                        </p:tav>
                                        <p:tav tm="100000">
                                          <p:val>
                                            <p:strVal val="#ppt_x"/>
                                          </p:val>
                                        </p:tav>
                                      </p:tavLst>
                                    </p:anim>
                                    <p:anim calcmode="lin" valueType="num">
                                      <p:cBhvr>
                                        <p:cTn id="87" dur="1000" fill="hold"/>
                                        <p:tgtEl>
                                          <p:spTgt spid="40"/>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1500"/>
                                  </p:stCondLst>
                                  <p:childTnLst>
                                    <p:set>
                                      <p:cBhvr>
                                        <p:cTn id="89" dur="1" fill="hold">
                                          <p:stCondLst>
                                            <p:cond delay="0"/>
                                          </p:stCondLst>
                                        </p:cTn>
                                        <p:tgtEl>
                                          <p:spTgt spid="41"/>
                                        </p:tgtEl>
                                        <p:attrNameLst>
                                          <p:attrName>style.visibility</p:attrName>
                                        </p:attrNameLst>
                                      </p:cBhvr>
                                      <p:to>
                                        <p:strVal val="visible"/>
                                      </p:to>
                                    </p:set>
                                    <p:animEffect transition="in" filter="fade">
                                      <p:cBhvr>
                                        <p:cTn id="90" dur="1000"/>
                                        <p:tgtEl>
                                          <p:spTgt spid="41"/>
                                        </p:tgtEl>
                                      </p:cBhvr>
                                    </p:animEffect>
                                    <p:anim calcmode="lin" valueType="num">
                                      <p:cBhvr>
                                        <p:cTn id="91" dur="1000" fill="hold"/>
                                        <p:tgtEl>
                                          <p:spTgt spid="41"/>
                                        </p:tgtEl>
                                        <p:attrNameLst>
                                          <p:attrName>ppt_x</p:attrName>
                                        </p:attrNameLst>
                                      </p:cBhvr>
                                      <p:tavLst>
                                        <p:tav tm="0">
                                          <p:val>
                                            <p:strVal val="#ppt_x"/>
                                          </p:val>
                                        </p:tav>
                                        <p:tav tm="100000">
                                          <p:val>
                                            <p:strVal val="#ppt_x"/>
                                          </p:val>
                                        </p:tav>
                                      </p:tavLst>
                                    </p:anim>
                                    <p:anim calcmode="lin" valueType="num">
                                      <p:cBhvr>
                                        <p:cTn id="92" dur="1000" fill="hold"/>
                                        <p:tgtEl>
                                          <p:spTgt spid="41"/>
                                        </p:tgtEl>
                                        <p:attrNameLst>
                                          <p:attrName>ppt_y</p:attrName>
                                        </p:attrNameLst>
                                      </p:cBhvr>
                                      <p:tavLst>
                                        <p:tav tm="0">
                                          <p:val>
                                            <p:strVal val="#ppt_y-.1"/>
                                          </p:val>
                                        </p:tav>
                                        <p:tav tm="100000">
                                          <p:val>
                                            <p:strVal val="#ppt_y"/>
                                          </p:val>
                                        </p:tav>
                                      </p:tavLst>
                                    </p:anim>
                                  </p:childTnLst>
                                </p:cTn>
                              </p:par>
                              <p:par>
                                <p:cTn id="93" presetID="1" presetClass="mediacall" presetSubtype="0" fill="hold" nodeType="withEffect">
                                  <p:stCondLst>
                                    <p:cond delay="1000"/>
                                  </p:stCondLst>
                                  <p:childTnLst>
                                    <p:cmd type="call" cmd="playFrom(0.0)">
                                      <p:cBhvr>
                                        <p:cTn id="94" dur="30230" fill="hold"/>
                                        <p:tgtEl>
                                          <p:spTgt spid="6"/>
                                        </p:tgtEl>
                                      </p:cBhvr>
                                    </p:cmd>
                                  </p:childTnLst>
                                </p:cTn>
                              </p:par>
                            </p:childTnLst>
                          </p:cTn>
                        </p:par>
                        <p:par>
                          <p:cTn id="95" fill="hold">
                            <p:stCondLst>
                              <p:cond delay="31230"/>
                            </p:stCondLst>
                            <p:childTnLst>
                              <p:par>
                                <p:cTn id="96" presetID="3" presetClass="mediacall" presetSubtype="0" fill="hold" nodeType="afterEffect">
                                  <p:stCondLst>
                                    <p:cond delay="0"/>
                                  </p:stCondLst>
                                  <p:childTnLst>
                                    <p:cmd type="call" cmd="stop">
                                      <p:cBhvr>
                                        <p:cTn id="97" dur="1" fill="hold"/>
                                        <p:tgtEl>
                                          <p:spTgt spid="6"/>
                                        </p:tgtEl>
                                      </p:cBhvr>
                                    </p:cmd>
                                  </p:childTnLst>
                                </p:cTn>
                              </p:par>
                              <p:par>
                                <p:cTn id="98" presetID="10" presetClass="entr" presetSubtype="0" fill="hold" grpId="0" nodeType="withEffect">
                                  <p:stCondLst>
                                    <p:cond delay="500"/>
                                  </p:stCondLst>
                                  <p:childTnLst>
                                    <p:set>
                                      <p:cBhvr>
                                        <p:cTn id="99" dur="1" fill="hold">
                                          <p:stCondLst>
                                            <p:cond delay="0"/>
                                          </p:stCondLst>
                                        </p:cTn>
                                        <p:tgtEl>
                                          <p:spTgt spid="22"/>
                                        </p:tgtEl>
                                        <p:attrNameLst>
                                          <p:attrName>style.visibility</p:attrName>
                                        </p:attrNameLst>
                                      </p:cBhvr>
                                      <p:to>
                                        <p:strVal val="visible"/>
                                      </p:to>
                                    </p:set>
                                    <p:animEffect transition="in" filter="fade">
                                      <p:cBhvr>
                                        <p:cTn id="100" dur="500"/>
                                        <p:tgtEl>
                                          <p:spTgt spid="22"/>
                                        </p:tgtEl>
                                      </p:cBhvr>
                                    </p:animEffect>
                                  </p:childTnLst>
                                </p:cTn>
                              </p:par>
                            </p:childTnLst>
                          </p:cTn>
                        </p:par>
                      </p:childTnLst>
                    </p:cTn>
                  </p:par>
                  <p:par>
                    <p:cTn id="101" fill="hold">
                      <p:stCondLst>
                        <p:cond delay="indefinite"/>
                      </p:stCondLst>
                      <p:childTnLst>
                        <p:par>
                          <p:cTn id="102" fill="hold">
                            <p:stCondLst>
                              <p:cond delay="0"/>
                            </p:stCondLst>
                            <p:childTnLst>
                              <p:par>
                                <p:cTn id="103" presetID="7" presetClass="emph" presetSubtype="2" fill="hold" nodeType="clickEffect">
                                  <p:stCondLst>
                                    <p:cond delay="0"/>
                                  </p:stCondLst>
                                  <p:childTnLst>
                                    <p:animClr clrSpc="rgb" dir="cw">
                                      <p:cBhvr>
                                        <p:cTn id="104" dur="2000" fill="hold"/>
                                        <p:tgtEl>
                                          <p:spTgt spid="15"/>
                                        </p:tgtEl>
                                        <p:attrNameLst>
                                          <p:attrName>stroke.color</p:attrName>
                                        </p:attrNameLst>
                                      </p:cBhvr>
                                      <p:to>
                                        <a:srgbClr val="FFFF00"/>
                                      </p:to>
                                    </p:animClr>
                                    <p:set>
                                      <p:cBhvr>
                                        <p:cTn id="105" dur="2000" fill="hold"/>
                                        <p:tgtEl>
                                          <p:spTgt spid="15"/>
                                        </p:tgtEl>
                                        <p:attrNameLst>
                                          <p:attrName>stroke.on</p:attrName>
                                        </p:attrNameLst>
                                      </p:cBhvr>
                                      <p:to>
                                        <p:strVal val="true"/>
                                      </p:to>
                                    </p:set>
                                  </p:childTnLst>
                                </p:cTn>
                              </p:par>
                              <p:par>
                                <p:cTn id="106" presetID="7" presetClass="emph" presetSubtype="2" fill="hold" nodeType="withEffect">
                                  <p:stCondLst>
                                    <p:cond delay="0"/>
                                  </p:stCondLst>
                                  <p:childTnLst>
                                    <p:animClr clrSpc="rgb" dir="cw">
                                      <p:cBhvr>
                                        <p:cTn id="107" dur="2000" fill="hold"/>
                                        <p:tgtEl>
                                          <p:spTgt spid="16"/>
                                        </p:tgtEl>
                                        <p:attrNameLst>
                                          <p:attrName>stroke.color</p:attrName>
                                        </p:attrNameLst>
                                      </p:cBhvr>
                                      <p:to>
                                        <a:srgbClr val="FF0000"/>
                                      </p:to>
                                    </p:animClr>
                                    <p:set>
                                      <p:cBhvr>
                                        <p:cTn id="108" dur="2000" fill="hold"/>
                                        <p:tgtEl>
                                          <p:spTgt spid="16"/>
                                        </p:tgtEl>
                                        <p:attrNameLst>
                                          <p:attrName>stroke.on</p:attrName>
                                        </p:attrNameLst>
                                      </p:cBhvr>
                                      <p:to>
                                        <p:strVal val="true"/>
                                      </p:to>
                                    </p:set>
                                  </p:childTnLst>
                                </p:cTn>
                              </p:par>
                              <p:par>
                                <p:cTn id="109" presetID="7" presetClass="emph" presetSubtype="2" fill="hold" nodeType="withEffect">
                                  <p:stCondLst>
                                    <p:cond delay="0"/>
                                  </p:stCondLst>
                                  <p:childTnLst>
                                    <p:animClr clrSpc="rgb" dir="cw">
                                      <p:cBhvr>
                                        <p:cTn id="110" dur="2000" fill="hold"/>
                                        <p:tgtEl>
                                          <p:spTgt spid="14"/>
                                        </p:tgtEl>
                                        <p:attrNameLst>
                                          <p:attrName>stroke.color</p:attrName>
                                        </p:attrNameLst>
                                      </p:cBhvr>
                                      <p:to>
                                        <a:schemeClr val="accent2"/>
                                      </p:to>
                                    </p:animClr>
                                    <p:set>
                                      <p:cBhvr>
                                        <p:cTn id="111" dur="2000" fill="hold"/>
                                        <p:tgtEl>
                                          <p:spTgt spid="14"/>
                                        </p:tgtEl>
                                        <p:attrNameLst>
                                          <p:attrName>stroke.on</p:attrName>
                                        </p:attrNameLst>
                                      </p:cBhvr>
                                      <p:to>
                                        <p:strVal val="true"/>
                                      </p:to>
                                    </p:set>
                                  </p:childTnLst>
                                </p:cTn>
                              </p:par>
                              <p:par>
                                <p:cTn id="112" presetID="7" presetClass="emph" presetSubtype="2" fill="hold" nodeType="withEffect">
                                  <p:stCondLst>
                                    <p:cond delay="0"/>
                                  </p:stCondLst>
                                  <p:childTnLst>
                                    <p:animClr clrSpc="rgb" dir="cw">
                                      <p:cBhvr>
                                        <p:cTn id="113" dur="2000" fill="hold"/>
                                        <p:tgtEl>
                                          <p:spTgt spid="19"/>
                                        </p:tgtEl>
                                        <p:attrNameLst>
                                          <p:attrName>stroke.color</p:attrName>
                                        </p:attrNameLst>
                                      </p:cBhvr>
                                      <p:to>
                                        <a:srgbClr val="FFFF00"/>
                                      </p:to>
                                    </p:animClr>
                                    <p:set>
                                      <p:cBhvr>
                                        <p:cTn id="114" dur="2000" fill="hold"/>
                                        <p:tgtEl>
                                          <p:spTgt spid="19"/>
                                        </p:tgtEl>
                                        <p:attrNameLst>
                                          <p:attrName>stroke.on</p:attrName>
                                        </p:attrNameLst>
                                      </p:cBhvr>
                                      <p:to>
                                        <p:strVal val="true"/>
                                      </p:to>
                                    </p:set>
                                  </p:childTnLst>
                                </p:cTn>
                              </p:par>
                              <p:par>
                                <p:cTn id="115" presetID="7" presetClass="emph" presetSubtype="2" fill="hold" nodeType="withEffect">
                                  <p:stCondLst>
                                    <p:cond delay="0"/>
                                  </p:stCondLst>
                                  <p:childTnLst>
                                    <p:animClr clrSpc="rgb" dir="cw">
                                      <p:cBhvr>
                                        <p:cTn id="116" dur="2000" fill="hold"/>
                                        <p:tgtEl>
                                          <p:spTgt spid="21"/>
                                        </p:tgtEl>
                                        <p:attrNameLst>
                                          <p:attrName>stroke.color</p:attrName>
                                        </p:attrNameLst>
                                      </p:cBhvr>
                                      <p:to>
                                        <a:srgbClr val="FFFF00"/>
                                      </p:to>
                                    </p:animClr>
                                    <p:set>
                                      <p:cBhvr>
                                        <p:cTn id="117" dur="2000" fill="hold"/>
                                        <p:tgtEl>
                                          <p:spTgt spid="21"/>
                                        </p:tgtEl>
                                        <p:attrNameLst>
                                          <p:attrName>stroke.on</p:attrName>
                                        </p:attrNameLst>
                                      </p:cBhvr>
                                      <p:to>
                                        <p:strVal val="true"/>
                                      </p:to>
                                    </p:set>
                                  </p:childTnLst>
                                </p:cTn>
                              </p:par>
                              <p:par>
                                <p:cTn id="118" presetID="7" presetClass="emph" presetSubtype="2" fill="hold" nodeType="withEffect">
                                  <p:stCondLst>
                                    <p:cond delay="0"/>
                                  </p:stCondLst>
                                  <p:childTnLst>
                                    <p:animClr clrSpc="rgb" dir="cw">
                                      <p:cBhvr>
                                        <p:cTn id="119" dur="2000" fill="hold"/>
                                        <p:tgtEl>
                                          <p:spTgt spid="26"/>
                                        </p:tgtEl>
                                        <p:attrNameLst>
                                          <p:attrName>stroke.color</p:attrName>
                                        </p:attrNameLst>
                                      </p:cBhvr>
                                      <p:to>
                                        <a:srgbClr val="00B050"/>
                                      </p:to>
                                    </p:animClr>
                                    <p:set>
                                      <p:cBhvr>
                                        <p:cTn id="120" dur="2000" fill="hold"/>
                                        <p:tgtEl>
                                          <p:spTgt spid="26"/>
                                        </p:tgtEl>
                                        <p:attrNameLst>
                                          <p:attrName>stroke.on</p:attrName>
                                        </p:attrNameLst>
                                      </p:cBhvr>
                                      <p:to>
                                        <p:strVal val="true"/>
                                      </p:to>
                                    </p:set>
                                  </p:childTnLst>
                                </p:cTn>
                              </p:par>
                              <p:par>
                                <p:cTn id="121" presetID="7" presetClass="emph" presetSubtype="2" fill="hold" nodeType="withEffect">
                                  <p:stCondLst>
                                    <p:cond delay="0"/>
                                  </p:stCondLst>
                                  <p:childTnLst>
                                    <p:animClr clrSpc="rgb" dir="cw">
                                      <p:cBhvr>
                                        <p:cTn id="122" dur="2000" fill="hold"/>
                                        <p:tgtEl>
                                          <p:spTgt spid="28"/>
                                        </p:tgtEl>
                                        <p:attrNameLst>
                                          <p:attrName>stroke.color</p:attrName>
                                        </p:attrNameLst>
                                      </p:cBhvr>
                                      <p:to>
                                        <a:srgbClr val="00B050"/>
                                      </p:to>
                                    </p:animClr>
                                    <p:set>
                                      <p:cBhvr>
                                        <p:cTn id="123" dur="2000" fill="hold"/>
                                        <p:tgtEl>
                                          <p:spTgt spid="28"/>
                                        </p:tgtEl>
                                        <p:attrNameLst>
                                          <p:attrName>stroke.on</p:attrName>
                                        </p:attrNameLst>
                                      </p:cBhvr>
                                      <p:to>
                                        <p:strVal val="true"/>
                                      </p:to>
                                    </p:set>
                                  </p:childTnLst>
                                </p:cTn>
                              </p:par>
                              <p:par>
                                <p:cTn id="124" presetID="7" presetClass="emph" presetSubtype="2" fill="hold" nodeType="withEffect">
                                  <p:stCondLst>
                                    <p:cond delay="0"/>
                                  </p:stCondLst>
                                  <p:childTnLst>
                                    <p:animClr clrSpc="rgb" dir="cw">
                                      <p:cBhvr>
                                        <p:cTn id="125" dur="2000" fill="hold"/>
                                        <p:tgtEl>
                                          <p:spTgt spid="30"/>
                                        </p:tgtEl>
                                        <p:attrNameLst>
                                          <p:attrName>stroke.color</p:attrName>
                                        </p:attrNameLst>
                                      </p:cBhvr>
                                      <p:to>
                                        <a:srgbClr val="FF0000"/>
                                      </p:to>
                                    </p:animClr>
                                    <p:set>
                                      <p:cBhvr>
                                        <p:cTn id="126" dur="2000" fill="hold"/>
                                        <p:tgtEl>
                                          <p:spTgt spid="30"/>
                                        </p:tgtEl>
                                        <p:attrNameLst>
                                          <p:attrName>stroke.on</p:attrName>
                                        </p:attrNameLst>
                                      </p:cBhvr>
                                      <p:to>
                                        <p:strVal val="true"/>
                                      </p:to>
                                    </p:set>
                                  </p:childTnLst>
                                </p:cTn>
                              </p:par>
                              <p:par>
                                <p:cTn id="127" presetID="7" presetClass="emph" presetSubtype="2" fill="hold" nodeType="withEffect">
                                  <p:stCondLst>
                                    <p:cond delay="0"/>
                                  </p:stCondLst>
                                  <p:childTnLst>
                                    <p:animClr clrSpc="rgb" dir="cw">
                                      <p:cBhvr>
                                        <p:cTn id="128" dur="2000" fill="hold"/>
                                        <p:tgtEl>
                                          <p:spTgt spid="32"/>
                                        </p:tgtEl>
                                        <p:attrNameLst>
                                          <p:attrName>stroke.color</p:attrName>
                                        </p:attrNameLst>
                                      </p:cBhvr>
                                      <p:to>
                                        <a:srgbClr val="FFFF00"/>
                                      </p:to>
                                    </p:animClr>
                                    <p:set>
                                      <p:cBhvr>
                                        <p:cTn id="129" dur="2000" fill="hold"/>
                                        <p:tgtEl>
                                          <p:spTgt spid="32"/>
                                        </p:tgtEl>
                                        <p:attrNameLst>
                                          <p:attrName>stroke.on</p:attrName>
                                        </p:attrNameLst>
                                      </p:cBhvr>
                                      <p:to>
                                        <p:strVal val="true"/>
                                      </p:to>
                                    </p:set>
                                  </p:childTnLst>
                                </p:cTn>
                              </p:par>
                              <p:par>
                                <p:cTn id="130" presetID="7" presetClass="emph" presetSubtype="2" fill="hold" nodeType="withEffect">
                                  <p:stCondLst>
                                    <p:cond delay="0"/>
                                  </p:stCondLst>
                                  <p:childTnLst>
                                    <p:animClr clrSpc="rgb" dir="cw">
                                      <p:cBhvr>
                                        <p:cTn id="131" dur="2000" fill="hold"/>
                                        <p:tgtEl>
                                          <p:spTgt spid="40"/>
                                        </p:tgtEl>
                                        <p:attrNameLst>
                                          <p:attrName>stroke.color</p:attrName>
                                        </p:attrNameLst>
                                      </p:cBhvr>
                                      <p:to>
                                        <a:srgbClr val="00B050"/>
                                      </p:to>
                                    </p:animClr>
                                    <p:set>
                                      <p:cBhvr>
                                        <p:cTn id="132" dur="2000" fill="hold"/>
                                        <p:tgtEl>
                                          <p:spTgt spid="40"/>
                                        </p:tgtEl>
                                        <p:attrNameLst>
                                          <p:attrName>stroke.on</p:attrName>
                                        </p:attrNameLst>
                                      </p:cBhvr>
                                      <p:to>
                                        <p:strVal val="true"/>
                                      </p:to>
                                    </p:set>
                                  </p:childTnLst>
                                </p:cTn>
                              </p:par>
                              <p:par>
                                <p:cTn id="133" presetID="7" presetClass="emph" presetSubtype="2" fill="hold" nodeType="withEffect">
                                  <p:stCondLst>
                                    <p:cond delay="0"/>
                                  </p:stCondLst>
                                  <p:childTnLst>
                                    <p:animClr clrSpc="rgb" dir="cw">
                                      <p:cBhvr>
                                        <p:cTn id="134" dur="2000" fill="hold"/>
                                        <p:tgtEl>
                                          <p:spTgt spid="41"/>
                                        </p:tgtEl>
                                        <p:attrNameLst>
                                          <p:attrName>stroke.color</p:attrName>
                                        </p:attrNameLst>
                                      </p:cBhvr>
                                      <p:to>
                                        <a:srgbClr val="00B050"/>
                                      </p:to>
                                    </p:animClr>
                                    <p:set>
                                      <p:cBhvr>
                                        <p:cTn id="135" dur="2000" fill="hold"/>
                                        <p:tgtEl>
                                          <p:spTgt spid="41"/>
                                        </p:tgtEl>
                                        <p:attrNameLst>
                                          <p:attrName>stroke.on</p:attrName>
                                        </p:attrNameLst>
                                      </p:cBhvr>
                                      <p:to>
                                        <p:strVal val="true"/>
                                      </p:to>
                                    </p:set>
                                  </p:childTnLst>
                                </p:cTn>
                              </p:par>
                              <p:par>
                                <p:cTn id="136" presetID="1" presetClass="emph" presetSubtype="2" fill="hold" nodeType="withEffect">
                                  <p:stCondLst>
                                    <p:cond delay="0"/>
                                  </p:stCondLst>
                                  <p:childTnLst>
                                    <p:animClr clrSpc="rgb" dir="cw">
                                      <p:cBhvr>
                                        <p:cTn id="137" dur="2000" fill="hold"/>
                                        <p:tgtEl>
                                          <p:spTgt spid="40"/>
                                        </p:tgtEl>
                                        <p:attrNameLst>
                                          <p:attrName>fillcolor</p:attrName>
                                        </p:attrNameLst>
                                      </p:cBhvr>
                                      <p:to>
                                        <a:srgbClr val="0E1429"/>
                                      </p:to>
                                    </p:animClr>
                                    <p:set>
                                      <p:cBhvr>
                                        <p:cTn id="138" dur="2000" fill="hold"/>
                                        <p:tgtEl>
                                          <p:spTgt spid="40"/>
                                        </p:tgtEl>
                                        <p:attrNameLst>
                                          <p:attrName>fill.type</p:attrName>
                                        </p:attrNameLst>
                                      </p:cBhvr>
                                      <p:to>
                                        <p:strVal val="solid"/>
                                      </p:to>
                                    </p:set>
                                    <p:set>
                                      <p:cBhvr>
                                        <p:cTn id="139" dur="2000" fill="hold"/>
                                        <p:tgtEl>
                                          <p:spTgt spid="40"/>
                                        </p:tgtEl>
                                        <p:attrNameLst>
                                          <p:attrName>fill.on</p:attrName>
                                        </p:attrNameLst>
                                      </p:cBhvr>
                                      <p:to>
                                        <p:strVal val="true"/>
                                      </p:to>
                                    </p:set>
                                  </p:childTnLst>
                                </p:cTn>
                              </p:par>
                              <p:par>
                                <p:cTn id="140" presetID="1" presetClass="emph" presetSubtype="2" fill="hold" nodeType="withEffect">
                                  <p:stCondLst>
                                    <p:cond delay="0"/>
                                  </p:stCondLst>
                                  <p:childTnLst>
                                    <p:animClr clrSpc="rgb" dir="cw">
                                      <p:cBhvr>
                                        <p:cTn id="141" dur="2000" fill="hold"/>
                                        <p:tgtEl>
                                          <p:spTgt spid="41"/>
                                        </p:tgtEl>
                                        <p:attrNameLst>
                                          <p:attrName>fillcolor</p:attrName>
                                        </p:attrNameLst>
                                      </p:cBhvr>
                                      <p:to>
                                        <a:srgbClr val="0E1429"/>
                                      </p:to>
                                    </p:animClr>
                                    <p:set>
                                      <p:cBhvr>
                                        <p:cTn id="142" dur="2000" fill="hold"/>
                                        <p:tgtEl>
                                          <p:spTgt spid="41"/>
                                        </p:tgtEl>
                                        <p:attrNameLst>
                                          <p:attrName>fill.type</p:attrName>
                                        </p:attrNameLst>
                                      </p:cBhvr>
                                      <p:to>
                                        <p:strVal val="solid"/>
                                      </p:to>
                                    </p:set>
                                    <p:set>
                                      <p:cBhvr>
                                        <p:cTn id="143" dur="2000" fill="hold"/>
                                        <p:tgtEl>
                                          <p:spTgt spid="41"/>
                                        </p:tgtEl>
                                        <p:attrNameLst>
                                          <p:attrName>fill.on</p:attrName>
                                        </p:attrNameLst>
                                      </p:cBhvr>
                                      <p:to>
                                        <p:strVal val="true"/>
                                      </p:to>
                                    </p:set>
                                  </p:childTnLst>
                                </p:cTn>
                              </p:par>
                              <p:par>
                                <p:cTn id="144" presetID="10" presetClass="exit" presetSubtype="0" fill="hold" grpId="1" nodeType="withEffect">
                                  <p:stCondLst>
                                    <p:cond delay="0"/>
                                  </p:stCondLst>
                                  <p:childTnLst>
                                    <p:animEffect transition="out" filter="fade">
                                      <p:cBhvr>
                                        <p:cTn id="145" dur="1000"/>
                                        <p:tgtEl>
                                          <p:spTgt spid="37"/>
                                        </p:tgtEl>
                                      </p:cBhvr>
                                    </p:animEffect>
                                    <p:set>
                                      <p:cBhvr>
                                        <p:cTn id="146" dur="1" fill="hold">
                                          <p:stCondLst>
                                            <p:cond delay="999"/>
                                          </p:stCondLst>
                                        </p:cTn>
                                        <p:tgtEl>
                                          <p:spTgt spid="37"/>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1000"/>
                                        <p:tgtEl>
                                          <p:spTgt spid="38"/>
                                        </p:tgtEl>
                                      </p:cBhvr>
                                    </p:animEffect>
                                    <p:set>
                                      <p:cBhvr>
                                        <p:cTn id="149" dur="1" fill="hold">
                                          <p:stCondLst>
                                            <p:cond delay="999"/>
                                          </p:stCondLst>
                                        </p:cTn>
                                        <p:tgtEl>
                                          <p:spTgt spid="38"/>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1000"/>
                                        <p:tgtEl>
                                          <p:spTgt spid="43"/>
                                        </p:tgtEl>
                                      </p:cBhvr>
                                    </p:animEffect>
                                    <p:set>
                                      <p:cBhvr>
                                        <p:cTn id="152" dur="1" fill="hold">
                                          <p:stCondLst>
                                            <p:cond delay="999"/>
                                          </p:stCondLst>
                                        </p:cTn>
                                        <p:tgtEl>
                                          <p:spTgt spid="43"/>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1000"/>
                                        <p:tgtEl>
                                          <p:spTgt spid="42"/>
                                        </p:tgtEl>
                                      </p:cBhvr>
                                    </p:animEffect>
                                    <p:set>
                                      <p:cBhvr>
                                        <p:cTn id="155" dur="1" fill="hold">
                                          <p:stCondLst>
                                            <p:cond delay="999"/>
                                          </p:stCondLst>
                                        </p:cTn>
                                        <p:tgtEl>
                                          <p:spTgt spid="42"/>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22"/>
                                        </p:tgtEl>
                                      </p:cBhvr>
                                    </p:animEffect>
                                    <p:set>
                                      <p:cBhvr>
                                        <p:cTn id="158" dur="1" fill="hold">
                                          <p:stCondLst>
                                            <p:cond delay="499"/>
                                          </p:stCondLst>
                                        </p:cTn>
                                        <p:tgtEl>
                                          <p:spTgt spid="22"/>
                                        </p:tgtEl>
                                        <p:attrNameLst>
                                          <p:attrName>style.visibility</p:attrName>
                                        </p:attrNameLst>
                                      </p:cBhvr>
                                      <p:to>
                                        <p:strVal val="hidden"/>
                                      </p:to>
                                    </p:set>
                                  </p:childTnLst>
                                </p:cTn>
                              </p:par>
                              <p:par>
                                <p:cTn id="159" presetID="1" presetClass="mediacall" presetSubtype="0" fill="hold" nodeType="withEffect">
                                  <p:stCondLst>
                                    <p:cond delay="1000"/>
                                  </p:stCondLst>
                                  <p:childTnLst>
                                    <p:cmd type="call" cmd="playFrom(0.0)">
                                      <p:cBhvr>
                                        <p:cTn id="160" dur="34951" fill="hold"/>
                                        <p:tgtEl>
                                          <p:spTgt spid="5"/>
                                        </p:tgtEl>
                                      </p:cBhvr>
                                    </p:cmd>
                                  </p:childTnLst>
                                </p:cTn>
                              </p:par>
                            </p:childTnLst>
                          </p:cTn>
                        </p:par>
                        <p:par>
                          <p:cTn id="161" fill="hold">
                            <p:stCondLst>
                              <p:cond delay="35951"/>
                            </p:stCondLst>
                            <p:childTnLst>
                              <p:par>
                                <p:cTn id="162" presetID="3" presetClass="mediacall" presetSubtype="0" fill="hold" nodeType="afterEffect">
                                  <p:stCondLst>
                                    <p:cond delay="500"/>
                                  </p:stCondLst>
                                  <p:childTnLst>
                                    <p:cmd type="call" cmd="stop">
                                      <p:cBhvr>
                                        <p:cTn id="163" dur="1" fill="hold"/>
                                        <p:tgtEl>
                                          <p:spTgt spid="5"/>
                                        </p:tgtEl>
                                      </p:cBhvr>
                                    </p:cmd>
                                  </p:childTnLst>
                                </p:cTn>
                              </p:par>
                              <p:par>
                                <p:cTn id="164" presetID="10" presetClass="entr" presetSubtype="0" fill="hold" grpId="4" nodeType="withEffect">
                                  <p:stCondLst>
                                    <p:cond delay="500"/>
                                  </p:stCondLst>
                                  <p:childTnLst>
                                    <p:set>
                                      <p:cBhvr>
                                        <p:cTn id="165" dur="1" fill="hold">
                                          <p:stCondLst>
                                            <p:cond delay="0"/>
                                          </p:stCondLst>
                                        </p:cTn>
                                        <p:tgtEl>
                                          <p:spTgt spid="22"/>
                                        </p:tgtEl>
                                        <p:attrNameLst>
                                          <p:attrName>style.visibility</p:attrName>
                                        </p:attrNameLst>
                                      </p:cBhvr>
                                      <p:to>
                                        <p:strVal val="visible"/>
                                      </p:to>
                                    </p:set>
                                    <p:animEffect transition="in" filter="fade">
                                      <p:cBhvr>
                                        <p:cTn id="16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7" fill="hold" display="0">
                  <p:stCondLst>
                    <p:cond delay="indefinite"/>
                  </p:stCondLst>
                  <p:endCondLst>
                    <p:cond evt="onStopAudio" delay="0">
                      <p:tgtEl>
                        <p:sldTgt/>
                      </p:tgtEl>
                    </p:cond>
                  </p:endCondLst>
                </p:cTn>
                <p:tgtEl>
                  <p:spTgt spid="2"/>
                </p:tgtEl>
              </p:cMediaNode>
            </p:audio>
            <p:audio>
              <p:cMediaNode vol="80000">
                <p:cTn id="168" fill="hold" display="0">
                  <p:stCondLst>
                    <p:cond delay="indefinite"/>
                  </p:stCondLst>
                  <p:endCondLst>
                    <p:cond evt="onStopAudio" delay="0">
                      <p:tgtEl>
                        <p:sldTgt/>
                      </p:tgtEl>
                    </p:cond>
                  </p:endCondLst>
                </p:cTn>
                <p:tgtEl>
                  <p:spTgt spid="5"/>
                </p:tgtEl>
              </p:cMediaNode>
            </p:audio>
            <p:audio>
              <p:cMediaNode vol="80000">
                <p:cTn id="169" fill="hold" display="0">
                  <p:stCondLst>
                    <p:cond delay="indefinite"/>
                  </p:stCondLst>
                  <p:endCondLst>
                    <p:cond evt="onStopAudio" delay="0">
                      <p:tgtEl>
                        <p:sldTgt/>
                      </p:tgtEl>
                    </p:cond>
                  </p:endCondLst>
                </p:cTn>
                <p:tgtEl>
                  <p:spTgt spid="6"/>
                </p:tgtEl>
              </p:cMediaNode>
            </p:audio>
          </p:childTnLst>
        </p:cTn>
      </p:par>
    </p:tnLst>
    <p:bldLst>
      <p:bldP spid="16" grpId="0" animBg="1"/>
      <p:bldP spid="19" grpId="0" animBg="1"/>
      <p:bldP spid="14" grpId="0" animBg="1"/>
      <p:bldP spid="15" grpId="0" animBg="1"/>
      <p:bldP spid="37" grpId="0" animBg="1"/>
      <p:bldP spid="37" grpId="1" animBg="1"/>
      <p:bldP spid="38" grpId="0" animBg="1"/>
      <p:bldP spid="38" grpId="1" animBg="1"/>
      <p:bldP spid="40" grpId="0" animBg="1"/>
      <p:bldP spid="41" grpId="0" animBg="1"/>
      <p:bldP spid="42" grpId="0" animBg="1"/>
      <p:bldP spid="42" grpId="1" animBg="1"/>
      <p:bldP spid="43" grpId="0" animBg="1"/>
      <p:bldP spid="43" grpId="1" animBg="1"/>
      <p:bldP spid="22" grpId="0" animBg="1"/>
      <p:bldP spid="22" grpId="1" animBg="1"/>
      <p:bldP spid="22" grpId="2" animBg="1"/>
      <p:bldP spid="22" grpId="3" animBg="1"/>
      <p:bldP spid="22" grpId="4"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5318B9-4EA6-4ADC-AEEC-F578EBE0A0C2}"/>
              </a:ext>
            </a:extLst>
          </p:cNvPr>
          <p:cNvSpPr>
            <a:spLocks noGrp="1"/>
          </p:cNvSpPr>
          <p:nvPr>
            <p:ph type="title"/>
          </p:nvPr>
        </p:nvSpPr>
        <p:spPr/>
        <p:txBody>
          <a:bodyPr/>
          <a:lstStyle/>
          <a:p>
            <a:r>
              <a:rPr lang="en-AU" dirty="0"/>
              <a:t>Victoria’s current road network</a:t>
            </a:r>
          </a:p>
        </p:txBody>
      </p:sp>
      <p:sp>
        <p:nvSpPr>
          <p:cNvPr id="4" name="Footer Placeholder 3">
            <a:extLst>
              <a:ext uri="{FF2B5EF4-FFF2-40B4-BE49-F238E27FC236}">
                <a16:creationId xmlns:a16="http://schemas.microsoft.com/office/drawing/2014/main" id="{13813391-0F69-48B5-9722-EEAC6296855F}"/>
              </a:ext>
            </a:extLst>
          </p:cNvPr>
          <p:cNvSpPr>
            <a:spLocks noGrp="1"/>
          </p:cNvSpPr>
          <p:nvPr>
            <p:ph type="ftr" sz="quarter" idx="10"/>
          </p:nvPr>
        </p:nvSpPr>
        <p:spPr/>
        <p:txBody>
          <a:bodyPr/>
          <a:lstStyle/>
          <a:p>
            <a:r>
              <a:rPr lang="en-US" dirty="0"/>
              <a:t>Module 4, Snippet 3</a:t>
            </a:r>
          </a:p>
        </p:txBody>
      </p:sp>
      <p:sp>
        <p:nvSpPr>
          <p:cNvPr id="7" name="Text Placeholder 6">
            <a:extLst>
              <a:ext uri="{FF2B5EF4-FFF2-40B4-BE49-F238E27FC236}">
                <a16:creationId xmlns:a16="http://schemas.microsoft.com/office/drawing/2014/main" id="{A743D916-78E6-4629-95DB-0E13D626B09B}"/>
              </a:ext>
            </a:extLst>
          </p:cNvPr>
          <p:cNvSpPr>
            <a:spLocks noGrp="1"/>
          </p:cNvSpPr>
          <p:nvPr>
            <p:ph type="body" sz="quarter" idx="15"/>
          </p:nvPr>
        </p:nvSpPr>
        <p:spPr/>
        <p:txBody>
          <a:bodyPr/>
          <a:lstStyle/>
          <a:p>
            <a:r>
              <a:rPr lang="en-AU" dirty="0"/>
              <a:t>Source: Regional Roads Victoria</a:t>
            </a:r>
          </a:p>
        </p:txBody>
      </p:sp>
      <p:sp>
        <p:nvSpPr>
          <p:cNvPr id="5" name="Slide Number Placeholder 4">
            <a:extLst>
              <a:ext uri="{FF2B5EF4-FFF2-40B4-BE49-F238E27FC236}">
                <a16:creationId xmlns:a16="http://schemas.microsoft.com/office/drawing/2014/main" id="{E3EA1FCC-2716-42B6-9776-FA2ED3DBD5B4}"/>
              </a:ext>
            </a:extLst>
          </p:cNvPr>
          <p:cNvSpPr>
            <a:spLocks noGrp="1"/>
          </p:cNvSpPr>
          <p:nvPr>
            <p:ph type="sldNum" sz="quarter" idx="11"/>
          </p:nvPr>
        </p:nvSpPr>
        <p:spPr/>
        <p:txBody>
          <a:bodyPr/>
          <a:lstStyle/>
          <a:p>
            <a:fld id="{A9D36E53-D99A-0F41-B3E8-EF235B9A2E23}" type="slidenum">
              <a:rPr lang="en-US" smtClean="0"/>
              <a:pPr/>
              <a:t>15</a:t>
            </a:fld>
            <a:endParaRPr lang="en-US" dirty="0"/>
          </a:p>
        </p:txBody>
      </p:sp>
      <p:sp>
        <p:nvSpPr>
          <p:cNvPr id="15" name="TextBox 14">
            <a:extLst>
              <a:ext uri="{FF2B5EF4-FFF2-40B4-BE49-F238E27FC236}">
                <a16:creationId xmlns:a16="http://schemas.microsoft.com/office/drawing/2014/main" id="{54E68BAF-E33E-4757-9EE9-08956DE54C89}"/>
              </a:ext>
            </a:extLst>
          </p:cNvPr>
          <p:cNvSpPr txBox="1"/>
          <p:nvPr/>
        </p:nvSpPr>
        <p:spPr>
          <a:xfrm>
            <a:off x="4405828" y="1547121"/>
            <a:ext cx="3943349" cy="369332"/>
          </a:xfrm>
          <a:prstGeom prst="rect">
            <a:avLst/>
          </a:prstGeom>
          <a:solidFill>
            <a:srgbClr val="00B050"/>
          </a:solidFill>
        </p:spPr>
        <p:txBody>
          <a:bodyPr wrap="square" rtlCol="0">
            <a:spAutoFit/>
          </a:bodyPr>
          <a:lstStyle/>
          <a:p>
            <a:pPr algn="ctr"/>
            <a:r>
              <a:rPr lang="en-AU" dirty="0">
                <a:solidFill>
                  <a:schemeClr val="bg1"/>
                </a:solidFill>
              </a:rPr>
              <a:t>Well-aligned to the Safe System</a:t>
            </a:r>
          </a:p>
        </p:txBody>
      </p:sp>
      <p:sp>
        <p:nvSpPr>
          <p:cNvPr id="22" name="TextBox 21">
            <a:extLst>
              <a:ext uri="{FF2B5EF4-FFF2-40B4-BE49-F238E27FC236}">
                <a16:creationId xmlns:a16="http://schemas.microsoft.com/office/drawing/2014/main" id="{64BD1489-4E7C-4DA9-978C-2330DAD575A6}"/>
              </a:ext>
            </a:extLst>
          </p:cNvPr>
          <p:cNvSpPr txBox="1"/>
          <p:nvPr/>
        </p:nvSpPr>
        <p:spPr>
          <a:xfrm>
            <a:off x="4405828" y="1964843"/>
            <a:ext cx="3943349" cy="369332"/>
          </a:xfrm>
          <a:prstGeom prst="rect">
            <a:avLst/>
          </a:prstGeom>
          <a:solidFill>
            <a:srgbClr val="FFFF00"/>
          </a:solidFill>
        </p:spPr>
        <p:txBody>
          <a:bodyPr wrap="square" rtlCol="0">
            <a:spAutoFit/>
          </a:bodyPr>
          <a:lstStyle/>
          <a:p>
            <a:pPr algn="ctr"/>
            <a:r>
              <a:rPr lang="en-AU" dirty="0"/>
              <a:t>Somewhat-aligned to the Safe System</a:t>
            </a:r>
          </a:p>
        </p:txBody>
      </p:sp>
      <p:sp>
        <p:nvSpPr>
          <p:cNvPr id="23" name="TextBox 22">
            <a:extLst>
              <a:ext uri="{FF2B5EF4-FFF2-40B4-BE49-F238E27FC236}">
                <a16:creationId xmlns:a16="http://schemas.microsoft.com/office/drawing/2014/main" id="{3A016A6D-F983-41F8-ADF0-2366F445D082}"/>
              </a:ext>
            </a:extLst>
          </p:cNvPr>
          <p:cNvSpPr txBox="1"/>
          <p:nvPr/>
        </p:nvSpPr>
        <p:spPr>
          <a:xfrm>
            <a:off x="4405828" y="2382565"/>
            <a:ext cx="3943349" cy="369332"/>
          </a:xfrm>
          <a:prstGeom prst="rect">
            <a:avLst/>
          </a:prstGeom>
          <a:solidFill>
            <a:srgbClr val="FF0000"/>
          </a:solidFill>
        </p:spPr>
        <p:txBody>
          <a:bodyPr wrap="square" rtlCol="0">
            <a:spAutoFit/>
          </a:bodyPr>
          <a:lstStyle/>
          <a:p>
            <a:pPr algn="ctr"/>
            <a:r>
              <a:rPr lang="en-AU" dirty="0">
                <a:solidFill>
                  <a:schemeClr val="bg1"/>
                </a:solidFill>
              </a:rPr>
              <a:t>Poorly-aligned to the Safe System</a:t>
            </a:r>
          </a:p>
        </p:txBody>
      </p:sp>
      <p:pic>
        <p:nvPicPr>
          <p:cNvPr id="9" name="Picture Placeholder 8" descr="A close up of a logo&#10;&#10;Description automatically generated">
            <a:extLst>
              <a:ext uri="{FF2B5EF4-FFF2-40B4-BE49-F238E27FC236}">
                <a16:creationId xmlns:a16="http://schemas.microsoft.com/office/drawing/2014/main" id="{8D340211-B8E2-407E-8A5E-271447DB1671}"/>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p:pic>
      <p:sp>
        <p:nvSpPr>
          <p:cNvPr id="10" name="Arrow: Chevron 9">
            <a:extLst>
              <a:ext uri="{FF2B5EF4-FFF2-40B4-BE49-F238E27FC236}">
                <a16:creationId xmlns:a16="http://schemas.microsoft.com/office/drawing/2014/main" id="{5B3BEEF8-E168-4654-8431-FF46BF26AB27}"/>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3_SLIDE_15_PARA_A">
            <a:hlinkClick r:id="" action="ppaction://media"/>
            <a:extLst>
              <a:ext uri="{FF2B5EF4-FFF2-40B4-BE49-F238E27FC236}">
                <a16:creationId xmlns:a16="http://schemas.microsoft.com/office/drawing/2014/main" id="{EA8CF904-BEB4-48EB-87AE-404CA9CCE9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0375" y="0"/>
            <a:ext cx="609600" cy="609600"/>
          </a:xfrm>
          <a:prstGeom prst="rect">
            <a:avLst/>
          </a:prstGeom>
        </p:spPr>
      </p:pic>
    </p:spTree>
    <p:extLst>
      <p:ext uri="{BB962C8B-B14F-4D97-AF65-F5344CB8AC3E}">
        <p14:creationId xmlns:p14="http://schemas.microsoft.com/office/powerpoint/2010/main" val="392404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0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1000"/>
                                  </p:stCondLst>
                                  <p:childTnLst>
                                    <p:cmd type="call" cmd="playFrom(0.0)">
                                      <p:cBhvr>
                                        <p:cTn id="21" dur="28796" fill="hold"/>
                                        <p:tgtEl>
                                          <p:spTgt spid="2"/>
                                        </p:tgtEl>
                                      </p:cBhvr>
                                    </p:cmd>
                                  </p:childTnLst>
                                </p:cTn>
                              </p:par>
                            </p:childTnLst>
                          </p:cTn>
                        </p:par>
                        <p:par>
                          <p:cTn id="22" fill="hold">
                            <p:stCondLst>
                              <p:cond delay="29796"/>
                            </p:stCondLst>
                            <p:childTnLst>
                              <p:par>
                                <p:cTn id="23" presetID="3" presetClass="mediacall" presetSubtype="0" fill="hold" nodeType="afterEffect">
                                  <p:stCondLst>
                                    <p:cond delay="500"/>
                                  </p:stCondLst>
                                  <p:childTnLst>
                                    <p:cmd type="call" cmd="stop">
                                      <p:cBhvr>
                                        <p:cTn id="24" dur="1" fill="hold"/>
                                        <p:tgtEl>
                                          <p:spTgt spid="2"/>
                                        </p:tgtEl>
                                      </p:cBhvr>
                                    </p:cmd>
                                  </p:childTnLst>
                                </p:cTn>
                              </p:par>
                              <p:par>
                                <p:cTn id="25" presetID="10" presetClass="entr" presetSubtype="0" fill="hold" grpId="0" nodeType="with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15" grpId="0" animBg="1"/>
      <p:bldP spid="22" grpId="0" animBg="1"/>
      <p:bldP spid="23"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CC2D6C6-1AF9-4B00-B658-3D418230C985}"/>
              </a:ext>
            </a:extLst>
          </p:cNvPr>
          <p:cNvSpPr>
            <a:spLocks noGrp="1"/>
          </p:cNvSpPr>
          <p:nvPr>
            <p:ph idx="1"/>
          </p:nvPr>
        </p:nvSpPr>
        <p:spPr/>
        <p:txBody>
          <a:bodyPr/>
          <a:lstStyle/>
          <a:p>
            <a:pPr marL="285750" indent="-285750">
              <a:buFont typeface="Arial" panose="020B0604020202020204" pitchFamily="34" charset="0"/>
              <a:buChar char="•"/>
            </a:pPr>
            <a:r>
              <a:rPr lang="en-AU" dirty="0"/>
              <a:t>How is the network utilised?</a:t>
            </a:r>
          </a:p>
          <a:p>
            <a:pPr marL="285750" indent="-285750">
              <a:buFont typeface="Arial" panose="020B0604020202020204" pitchFamily="34" charset="0"/>
              <a:buChar char="•"/>
            </a:pPr>
            <a:r>
              <a:rPr lang="en-AU" dirty="0"/>
              <a:t>What have we done and where?</a:t>
            </a:r>
          </a:p>
          <a:p>
            <a:pPr marL="285750" indent="-285750">
              <a:buFont typeface="Arial" panose="020B0604020202020204" pitchFamily="34" charset="0"/>
              <a:buChar char="•"/>
            </a:pPr>
            <a:r>
              <a:rPr lang="en-AU" dirty="0"/>
              <a:t>Data collection is not always simple</a:t>
            </a:r>
          </a:p>
        </p:txBody>
      </p:sp>
      <p:sp>
        <p:nvSpPr>
          <p:cNvPr id="5" name="Title 4">
            <a:extLst>
              <a:ext uri="{FF2B5EF4-FFF2-40B4-BE49-F238E27FC236}">
                <a16:creationId xmlns:a16="http://schemas.microsoft.com/office/drawing/2014/main" id="{8AAF7B5F-961D-4003-A01E-565B9C81C9B9}"/>
              </a:ext>
            </a:extLst>
          </p:cNvPr>
          <p:cNvSpPr>
            <a:spLocks noGrp="1"/>
          </p:cNvSpPr>
          <p:nvPr>
            <p:ph type="title"/>
          </p:nvPr>
        </p:nvSpPr>
        <p:spPr/>
        <p:txBody>
          <a:bodyPr/>
          <a:lstStyle/>
          <a:p>
            <a:r>
              <a:rPr lang="en-AU" dirty="0"/>
              <a:t>Mapping the current state</a:t>
            </a:r>
          </a:p>
        </p:txBody>
      </p:sp>
      <p:sp>
        <p:nvSpPr>
          <p:cNvPr id="4" name="Footer Placeholder 3">
            <a:extLst>
              <a:ext uri="{FF2B5EF4-FFF2-40B4-BE49-F238E27FC236}">
                <a16:creationId xmlns:a16="http://schemas.microsoft.com/office/drawing/2014/main" id="{4DC0F190-EFEF-4D8D-99B1-FA54ACEA4590}"/>
              </a:ext>
            </a:extLst>
          </p:cNvPr>
          <p:cNvSpPr>
            <a:spLocks noGrp="1"/>
          </p:cNvSpPr>
          <p:nvPr>
            <p:ph type="ftr" sz="quarter" idx="10"/>
          </p:nvPr>
        </p:nvSpPr>
        <p:spPr/>
        <p:txBody>
          <a:bodyPr/>
          <a:lstStyle/>
          <a:p>
            <a:r>
              <a:rPr lang="en-US" dirty="0"/>
              <a:t>Module 4, Snippet 3</a:t>
            </a:r>
          </a:p>
        </p:txBody>
      </p:sp>
      <p:pic>
        <p:nvPicPr>
          <p:cNvPr id="11" name="Picture Placeholder 10" descr="A sign on the side of a road&#10;&#10;Description automatically generated">
            <a:extLst>
              <a:ext uri="{FF2B5EF4-FFF2-40B4-BE49-F238E27FC236}">
                <a16:creationId xmlns:a16="http://schemas.microsoft.com/office/drawing/2014/main" id="{C071D730-F7AF-4273-AF85-F1ACE4908B12}"/>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Lst>
          </a:blip>
          <a:srcRect/>
          <a:stretch>
            <a:fillRect/>
          </a:stretch>
        </p:blipFill>
        <p:spPr/>
      </p:pic>
      <p:pic>
        <p:nvPicPr>
          <p:cNvPr id="13" name="Picture Placeholder 12" descr="A train sitting on the side of a road&#10;&#10;Description automatically generated">
            <a:extLst>
              <a:ext uri="{FF2B5EF4-FFF2-40B4-BE49-F238E27FC236}">
                <a16:creationId xmlns:a16="http://schemas.microsoft.com/office/drawing/2014/main" id="{BC55E3F0-81AF-4F90-8CDA-C5311BEB85B7}"/>
              </a:ext>
            </a:extLst>
          </p:cNvPr>
          <p:cNvPicPr>
            <a:picLocks noGrp="1" noChangeAspect="1"/>
          </p:cNvPicPr>
          <p:nvPr>
            <p:ph type="pic" sz="quarter" idx="13"/>
          </p:nvPr>
        </p:nvPicPr>
        <p:blipFill>
          <a:blip r:embed="rId10" cstate="screen">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A99F91CA-4274-4E3D-B10F-8E1CB8F62746}"/>
              </a:ext>
            </a:extLst>
          </p:cNvPr>
          <p:cNvSpPr>
            <a:spLocks noGrp="1"/>
          </p:cNvSpPr>
          <p:nvPr>
            <p:ph type="body" sz="quarter" idx="14"/>
          </p:nvPr>
        </p:nvSpPr>
        <p:spPr/>
        <p:txBody>
          <a:bodyPr/>
          <a:lstStyle/>
          <a:p>
            <a:r>
              <a:rPr lang="en-AU" dirty="0"/>
              <a:t>Source: Centre for Automotive Safety Research</a:t>
            </a:r>
          </a:p>
        </p:txBody>
      </p:sp>
      <p:sp>
        <p:nvSpPr>
          <p:cNvPr id="3" name="Slide Number Placeholder 2">
            <a:extLst>
              <a:ext uri="{FF2B5EF4-FFF2-40B4-BE49-F238E27FC236}">
                <a16:creationId xmlns:a16="http://schemas.microsoft.com/office/drawing/2014/main" id="{CBF811CF-3476-46B5-8385-BAF9729F9F26}"/>
              </a:ext>
            </a:extLst>
          </p:cNvPr>
          <p:cNvSpPr>
            <a:spLocks noGrp="1"/>
          </p:cNvSpPr>
          <p:nvPr>
            <p:ph type="sldNum" sz="quarter" idx="11"/>
          </p:nvPr>
        </p:nvSpPr>
        <p:spPr/>
        <p:txBody>
          <a:bodyPr/>
          <a:lstStyle/>
          <a:p>
            <a:fld id="{A9D36E53-D99A-0F41-B3E8-EF235B9A2E23}" type="slidenum">
              <a:rPr lang="en-US" smtClean="0"/>
              <a:pPr/>
              <a:t>16</a:t>
            </a:fld>
            <a:endParaRPr lang="en-US" dirty="0"/>
          </a:p>
        </p:txBody>
      </p:sp>
      <p:sp>
        <p:nvSpPr>
          <p:cNvPr id="10" name="Text Placeholder 9">
            <a:extLst>
              <a:ext uri="{FF2B5EF4-FFF2-40B4-BE49-F238E27FC236}">
                <a16:creationId xmlns:a16="http://schemas.microsoft.com/office/drawing/2014/main" id="{BCBB13B1-40F4-48A9-B4D8-6BDDF227CDC0}"/>
              </a:ext>
            </a:extLst>
          </p:cNvPr>
          <p:cNvSpPr>
            <a:spLocks noGrp="1"/>
          </p:cNvSpPr>
          <p:nvPr>
            <p:ph type="body" sz="quarter" idx="15"/>
          </p:nvPr>
        </p:nvSpPr>
        <p:spPr/>
        <p:txBody>
          <a:bodyPr/>
          <a:lstStyle/>
          <a:p>
            <a:r>
              <a:rPr lang="en-AU" dirty="0"/>
              <a:t>Source: Centre for Automotive Safety Research</a:t>
            </a:r>
          </a:p>
        </p:txBody>
      </p:sp>
      <p:sp>
        <p:nvSpPr>
          <p:cNvPr id="12" name="Text Placeholder 11">
            <a:extLst>
              <a:ext uri="{FF2B5EF4-FFF2-40B4-BE49-F238E27FC236}">
                <a16:creationId xmlns:a16="http://schemas.microsoft.com/office/drawing/2014/main" id="{74BF03AF-017C-42BE-9201-BFA6EBF04929}"/>
              </a:ext>
            </a:extLst>
          </p:cNvPr>
          <p:cNvSpPr>
            <a:spLocks noGrp="1"/>
          </p:cNvSpPr>
          <p:nvPr>
            <p:ph type="body" sz="quarter" idx="17"/>
          </p:nvPr>
        </p:nvSpPr>
        <p:spPr/>
        <p:txBody>
          <a:bodyPr/>
          <a:lstStyle/>
          <a:p>
            <a:r>
              <a:rPr lang="en-AU" dirty="0"/>
              <a:t>Source: Transport Accident Commission of Victoria</a:t>
            </a:r>
          </a:p>
        </p:txBody>
      </p:sp>
      <p:pic>
        <p:nvPicPr>
          <p:cNvPr id="23" name="Picture Placeholder 22" descr="A sign on the side of a road&#10;&#10;Description automatically generated">
            <a:extLst>
              <a:ext uri="{FF2B5EF4-FFF2-40B4-BE49-F238E27FC236}">
                <a16:creationId xmlns:a16="http://schemas.microsoft.com/office/drawing/2014/main" id="{8A2A1081-51AE-42EC-8809-DD40475E7822}"/>
              </a:ext>
            </a:extLst>
          </p:cNvPr>
          <p:cNvPicPr>
            <a:picLocks noGrp="1" noChangeAspect="1"/>
          </p:cNvPicPr>
          <p:nvPr>
            <p:ph type="pic" sz="quarter" idx="16"/>
          </p:nvPr>
        </p:nvPicPr>
        <p:blipFill rotWithShape="1">
          <a:blip r:embed="rId11" cstate="screen">
            <a:extLst>
              <a:ext uri="{28A0092B-C50C-407E-A947-70E740481C1C}">
                <a14:useLocalDpi xmlns:a14="http://schemas.microsoft.com/office/drawing/2010/main"/>
              </a:ext>
            </a:extLst>
          </a:blip>
          <a:srcRect/>
          <a:stretch/>
        </p:blipFill>
        <p:spPr>
          <a:xfrm>
            <a:off x="628650" y="3660047"/>
            <a:ext cx="3943350" cy="2232000"/>
          </a:xfrm>
        </p:spPr>
      </p:pic>
      <p:sp>
        <p:nvSpPr>
          <p:cNvPr id="14" name="Arrow: Chevron 13">
            <a:extLst>
              <a:ext uri="{FF2B5EF4-FFF2-40B4-BE49-F238E27FC236}">
                <a16:creationId xmlns:a16="http://schemas.microsoft.com/office/drawing/2014/main" id="{C0366C23-E29B-4848-8FD6-A2621FC542FB}"/>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3_SLIDE_16_PARA_A">
            <a:hlinkClick r:id="" action="ppaction://media"/>
            <a:extLst>
              <a:ext uri="{FF2B5EF4-FFF2-40B4-BE49-F238E27FC236}">
                <a16:creationId xmlns:a16="http://schemas.microsoft.com/office/drawing/2014/main" id="{67F8B0D2-6F64-4D15-A1A3-9AB36C944B7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98000" y="0"/>
            <a:ext cx="609600" cy="609600"/>
          </a:xfrm>
          <a:prstGeom prst="rect">
            <a:avLst/>
          </a:prstGeom>
        </p:spPr>
      </p:pic>
      <p:pic>
        <p:nvPicPr>
          <p:cNvPr id="7" name="TAC_MOD4_SNIP3_SLIDE_16_PARA_B">
            <a:hlinkClick r:id="" action="ppaction://media"/>
            <a:extLst>
              <a:ext uri="{FF2B5EF4-FFF2-40B4-BE49-F238E27FC236}">
                <a16:creationId xmlns:a16="http://schemas.microsoft.com/office/drawing/2014/main" id="{93DC3FCC-F86B-48DD-95BA-5A763C59C92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98000" y="898294"/>
            <a:ext cx="609600" cy="609600"/>
          </a:xfrm>
          <a:prstGeom prst="rect">
            <a:avLst/>
          </a:prstGeom>
        </p:spPr>
      </p:pic>
      <p:pic>
        <p:nvPicPr>
          <p:cNvPr id="8" name="TAC_MOD4_SNIP3_SLIDE_16_PARA_C">
            <a:hlinkClick r:id="" action="ppaction://media"/>
            <a:extLst>
              <a:ext uri="{FF2B5EF4-FFF2-40B4-BE49-F238E27FC236}">
                <a16:creationId xmlns:a16="http://schemas.microsoft.com/office/drawing/2014/main" id="{9FB5F0B6-B145-4545-9451-5FA4610F7F5E}"/>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98000" y="1796588"/>
            <a:ext cx="609600" cy="609600"/>
          </a:xfrm>
          <a:prstGeom prst="rect">
            <a:avLst/>
          </a:prstGeom>
        </p:spPr>
      </p:pic>
    </p:spTree>
    <p:extLst>
      <p:ext uri="{BB962C8B-B14F-4D97-AF65-F5344CB8AC3E}">
        <p14:creationId xmlns:p14="http://schemas.microsoft.com/office/powerpoint/2010/main" val="367518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 presetClass="mediacall" presetSubtype="0" fill="hold" nodeType="withEffect">
                                  <p:stCondLst>
                                    <p:cond delay="1000"/>
                                  </p:stCondLst>
                                  <p:childTnLst>
                                    <p:cmd type="call" cmd="playFrom(0.0)">
                                      <p:cBhvr>
                                        <p:cTn id="15" dur="42594" fill="hold"/>
                                        <p:tgtEl>
                                          <p:spTgt spid="2"/>
                                        </p:tgtEl>
                                      </p:cBhvr>
                                    </p:cmd>
                                  </p:childTnLst>
                                </p:cTn>
                              </p:par>
                            </p:childTnLst>
                          </p:cTn>
                        </p:par>
                        <p:par>
                          <p:cTn id="16" fill="hold">
                            <p:stCondLst>
                              <p:cond delay="43594"/>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0" nodeType="with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 presetClass="mediacall" presetSubtype="0" fill="hold" nodeType="withEffect">
                                  <p:stCondLst>
                                    <p:cond delay="1000"/>
                                  </p:stCondLst>
                                  <p:childTnLst>
                                    <p:cmd type="call" cmd="playFrom(0.0)">
                                      <p:cBhvr>
                                        <p:cTn id="37" dur="24440" fill="hold"/>
                                        <p:tgtEl>
                                          <p:spTgt spid="7"/>
                                        </p:tgtEl>
                                      </p:cBhvr>
                                    </p:cmd>
                                  </p:childTnLst>
                                </p:cTn>
                              </p:par>
                            </p:childTnLst>
                          </p:cTn>
                        </p:par>
                        <p:par>
                          <p:cTn id="38" fill="hold">
                            <p:stCondLst>
                              <p:cond delay="25440"/>
                            </p:stCondLst>
                            <p:childTnLst>
                              <p:par>
                                <p:cTn id="39" presetID="3" presetClass="mediacall" presetSubtype="0" fill="hold" nodeType="afterEffect">
                                  <p:stCondLst>
                                    <p:cond delay="500"/>
                                  </p:stCondLst>
                                  <p:childTnLst>
                                    <p:cmd type="call" cmd="stop">
                                      <p:cBhvr>
                                        <p:cTn id="40" dur="1" fill="hold"/>
                                        <p:tgtEl>
                                          <p:spTgt spid="7"/>
                                        </p:tgtEl>
                                      </p:cBhvr>
                                    </p:cmd>
                                  </p:childTnLst>
                                </p:cTn>
                              </p:par>
                              <p:par>
                                <p:cTn id="41" presetID="10" presetClass="entr" presetSubtype="0" fill="hold" grpId="2" nodeType="withEffect">
                                  <p:stCondLst>
                                    <p:cond delay="5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fade">
                                      <p:cBhvr>
                                        <p:cTn id="48" dur="500"/>
                                        <p:tgtEl>
                                          <p:spTgt spid="6">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ntr" presetSubtype="0" fill="hold" nodeType="withEffect">
                                  <p:stCondLst>
                                    <p:cond delay="5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12">
                                            <p:txEl>
                                              <p:pRg st="0" end="0"/>
                                            </p:txEl>
                                          </p:spTgt>
                                        </p:tgtEl>
                                        <p:attrNameLst>
                                          <p:attrName>style.visibility</p:attrName>
                                        </p:attrNameLst>
                                      </p:cBhvr>
                                      <p:to>
                                        <p:strVal val="visible"/>
                                      </p:to>
                                    </p:set>
                                    <p:animEffect transition="in" filter="fade">
                                      <p:cBhvr>
                                        <p:cTn id="57" dur="500"/>
                                        <p:tgtEl>
                                          <p:spTgt spid="12">
                                            <p:txEl>
                                              <p:pRg st="0" end="0"/>
                                            </p:txEl>
                                          </p:spTgt>
                                        </p:tgtEl>
                                      </p:cBhvr>
                                    </p:animEffect>
                                  </p:childTnLst>
                                </p:cTn>
                              </p:par>
                              <p:par>
                                <p:cTn id="58" presetID="1" presetClass="mediacall" presetSubtype="0" fill="hold" nodeType="withEffect">
                                  <p:stCondLst>
                                    <p:cond delay="1000"/>
                                  </p:stCondLst>
                                  <p:childTnLst>
                                    <p:cmd type="call" cmd="playFrom(0.0)">
                                      <p:cBhvr>
                                        <p:cTn id="59" dur="32786" fill="hold"/>
                                        <p:tgtEl>
                                          <p:spTgt spid="8"/>
                                        </p:tgtEl>
                                      </p:cBhvr>
                                    </p:cmd>
                                  </p:childTnLst>
                                </p:cTn>
                              </p:par>
                            </p:childTnLst>
                          </p:cTn>
                        </p:par>
                        <p:par>
                          <p:cTn id="60" fill="hold">
                            <p:stCondLst>
                              <p:cond delay="33786"/>
                            </p:stCondLst>
                            <p:childTnLst>
                              <p:par>
                                <p:cTn id="61" presetID="3" presetClass="mediacall" presetSubtype="0" fill="hold" nodeType="afterEffect">
                                  <p:stCondLst>
                                    <p:cond delay="500"/>
                                  </p:stCondLst>
                                  <p:childTnLst>
                                    <p:cmd type="call" cmd="stop">
                                      <p:cBhvr>
                                        <p:cTn id="62" dur="1" fill="hold"/>
                                        <p:tgtEl>
                                          <p:spTgt spid="8"/>
                                        </p:tgtEl>
                                      </p:cBhvr>
                                    </p:cmd>
                                  </p:childTnLst>
                                </p:cTn>
                              </p:par>
                              <p:par>
                                <p:cTn id="63" presetID="10" presetClass="entr" presetSubtype="0" fill="hold" grpId="4" nodeType="withEffect">
                                  <p:stCondLst>
                                    <p:cond delay="50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
                </p:tgtEl>
              </p:cMediaNode>
            </p:audio>
            <p:audio>
              <p:cMediaNode vol="80000">
                <p:cTn id="67" fill="hold" display="0">
                  <p:stCondLst>
                    <p:cond delay="indefinite"/>
                  </p:stCondLst>
                  <p:endCondLst>
                    <p:cond evt="onStopAudio" delay="0">
                      <p:tgtEl>
                        <p:sldTgt/>
                      </p:tgtEl>
                    </p:cond>
                  </p:endCondLst>
                </p:cTn>
                <p:tgtEl>
                  <p:spTgt spid="7"/>
                </p:tgtEl>
              </p:cMediaNode>
            </p:audio>
            <p:audio>
              <p:cMediaNode vol="80000">
                <p:cTn id="68" fill="hold" display="0">
                  <p:stCondLst>
                    <p:cond delay="indefinite"/>
                  </p:stCondLst>
                  <p:endCondLst>
                    <p:cond evt="onStopAudio" delay="0">
                      <p:tgtEl>
                        <p:sldTgt/>
                      </p:tgtEl>
                    </p:cond>
                  </p:endCondLst>
                </p:cTn>
                <p:tgtEl>
                  <p:spTgt spid="8"/>
                </p:tgtEl>
              </p:cMediaNode>
            </p:audio>
          </p:childTnLst>
        </p:cTn>
      </p:par>
    </p:tnLst>
    <p:bldLst>
      <p:bldP spid="9" grpId="0" build="p"/>
      <p:bldP spid="10" grpId="0" build="p"/>
      <p:bldP spid="12" grpId="0" build="p"/>
      <p:bldP spid="14" grpId="0" animBg="1"/>
      <p:bldP spid="14" grpId="1" animBg="1"/>
      <p:bldP spid="14" grpId="2" animBg="1"/>
      <p:bldP spid="14" grpId="3" animBg="1"/>
      <p:bldP spid="14" grpId="4"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CC6FF-8900-4D34-807D-EA37164257B0}"/>
              </a:ext>
            </a:extLst>
          </p:cNvPr>
          <p:cNvSpPr>
            <a:spLocks noGrp="1"/>
          </p:cNvSpPr>
          <p:nvPr>
            <p:ph type="body" sz="quarter" idx="10"/>
          </p:nvPr>
        </p:nvSpPr>
        <p:spPr/>
        <p:txBody>
          <a:bodyPr/>
          <a:lstStyle/>
          <a:p>
            <a:r>
              <a:rPr lang="en-AU" dirty="0"/>
              <a:t>1.0</a:t>
            </a:r>
          </a:p>
        </p:txBody>
      </p:sp>
      <p:sp>
        <p:nvSpPr>
          <p:cNvPr id="3" name="Text Placeholder 2">
            <a:extLst>
              <a:ext uri="{FF2B5EF4-FFF2-40B4-BE49-F238E27FC236}">
                <a16:creationId xmlns:a16="http://schemas.microsoft.com/office/drawing/2014/main" id="{D1F8E885-2478-41EC-9253-356F5AD93E2A}"/>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5FBC6C38-5431-467F-AAA3-D9FDBDB1A05F}"/>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817B4EE6-52D8-46CB-87EC-7437EA0F58A4}"/>
              </a:ext>
            </a:extLst>
          </p:cNvPr>
          <p:cNvSpPr>
            <a:spLocks noGrp="1"/>
          </p:cNvSpPr>
          <p:nvPr>
            <p:ph type="ftr" sz="quarter" idx="13"/>
          </p:nvPr>
        </p:nvSpPr>
        <p:spPr/>
        <p:txBody>
          <a:bodyPr/>
          <a:lstStyle/>
          <a:p>
            <a:r>
              <a:rPr lang="en-US" dirty="0"/>
              <a:t>Module 4, Snippet 3</a:t>
            </a:r>
          </a:p>
        </p:txBody>
      </p:sp>
      <p:sp>
        <p:nvSpPr>
          <p:cNvPr id="6" name="Arrow: Chevron 5">
            <a:extLst>
              <a:ext uri="{FF2B5EF4-FFF2-40B4-BE49-F238E27FC236}">
                <a16:creationId xmlns:a16="http://schemas.microsoft.com/office/drawing/2014/main" id="{D551196C-4B6C-4997-A53C-F731649E909F}"/>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111461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4, Snippet 3</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Zero 2050</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3237962" y="4872059"/>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Defining the future</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5859464" y="2861262"/>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Mapping the current state</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812102" y="3878198"/>
            <a:ext cx="1250409" cy="1601312"/>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4263315" y="3275910"/>
            <a:ext cx="1578797" cy="1613502"/>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TAC_MOD4_SNIP3_SLIDE_03_PARA_A">
            <a:hlinkClick r:id="" action="ppaction://media"/>
            <a:extLst>
              <a:ext uri="{FF2B5EF4-FFF2-40B4-BE49-F238E27FC236}">
                <a16:creationId xmlns:a16="http://schemas.microsoft.com/office/drawing/2014/main" id="{3BA50CBE-C51E-4A82-B6AB-45FB3C8720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42170"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9979" fill="hold"/>
                                        <p:tgtEl>
                                          <p:spTgt spid="2"/>
                                        </p:tgtEl>
                                      </p:cBhvr>
                                    </p:cmd>
                                  </p:childTnLst>
                                </p:cTn>
                              </p:par>
                            </p:childTnLst>
                          </p:cTn>
                        </p:par>
                        <p:par>
                          <p:cTn id="7" fill="hold">
                            <p:stCondLst>
                              <p:cond delay="20979"/>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5845F43-D0D3-429D-B323-A99D86BD309C}"/>
              </a:ext>
            </a:extLst>
          </p:cNvPr>
          <p:cNvSpPr>
            <a:spLocks noGrp="1"/>
          </p:cNvSpPr>
          <p:nvPr>
            <p:ph type="body" sz="quarter" idx="10"/>
          </p:nvPr>
        </p:nvSpPr>
        <p:spPr/>
        <p:txBody>
          <a:bodyPr/>
          <a:lstStyle/>
          <a:p>
            <a:r>
              <a:rPr lang="en-AU" dirty="0"/>
              <a:t>Zero 2050</a:t>
            </a:r>
          </a:p>
        </p:txBody>
      </p:sp>
      <p:sp>
        <p:nvSpPr>
          <p:cNvPr id="5" name="Slide Number Placeholder 4">
            <a:extLst>
              <a:ext uri="{FF2B5EF4-FFF2-40B4-BE49-F238E27FC236}">
                <a16:creationId xmlns:a16="http://schemas.microsoft.com/office/drawing/2014/main" id="{7528DBE7-6B97-43DB-B081-F2DFF4E01FD3}"/>
              </a:ext>
            </a:extLst>
          </p:cNvPr>
          <p:cNvSpPr>
            <a:spLocks noGrp="1"/>
          </p:cNvSpPr>
          <p:nvPr>
            <p:ph type="sldNum" sz="quarter" idx="11"/>
          </p:nvPr>
        </p:nvSpPr>
        <p:spPr/>
        <p:txBody>
          <a:bodyPr/>
          <a:lstStyle/>
          <a:p>
            <a:fld id="{A9D36E53-D99A-0F41-B3E8-EF235B9A2E23}" type="slidenum">
              <a:rPr lang="en-US" smtClean="0"/>
              <a:pPr/>
              <a:t>4</a:t>
            </a:fld>
            <a:endParaRPr lang="en-US" dirty="0"/>
          </a:p>
        </p:txBody>
      </p:sp>
      <p:sp>
        <p:nvSpPr>
          <p:cNvPr id="4" name="Footer Placeholder 3">
            <a:extLst>
              <a:ext uri="{FF2B5EF4-FFF2-40B4-BE49-F238E27FC236}">
                <a16:creationId xmlns:a16="http://schemas.microsoft.com/office/drawing/2014/main" id="{E8E190CE-51B5-43BF-8F3D-C101E058C0A2}"/>
              </a:ext>
            </a:extLst>
          </p:cNvPr>
          <p:cNvSpPr>
            <a:spLocks noGrp="1"/>
          </p:cNvSpPr>
          <p:nvPr>
            <p:ph type="ftr" sz="quarter" idx="12"/>
          </p:nvPr>
        </p:nvSpPr>
        <p:spPr/>
        <p:txBody>
          <a:bodyPr/>
          <a:lstStyle/>
          <a:p>
            <a:r>
              <a:rPr lang="en-US" dirty="0"/>
              <a:t>Module 4, Snippet 3</a:t>
            </a:r>
          </a:p>
        </p:txBody>
      </p:sp>
      <p:pic>
        <p:nvPicPr>
          <p:cNvPr id="2" name="TAC_MOD4_SNIP3_SLIDE_04_PARA_A">
            <a:hlinkClick r:id="" action="ppaction://media"/>
            <a:extLst>
              <a:ext uri="{FF2B5EF4-FFF2-40B4-BE49-F238E27FC236}">
                <a16:creationId xmlns:a16="http://schemas.microsoft.com/office/drawing/2014/main" id="{4A8AB9B0-3C87-460D-B5B1-E081FE3AB9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1367" y="0"/>
            <a:ext cx="609600" cy="609600"/>
          </a:xfrm>
          <a:prstGeom prst="rect">
            <a:avLst/>
          </a:prstGeom>
        </p:spPr>
      </p:pic>
    </p:spTree>
    <p:extLst>
      <p:ext uri="{BB962C8B-B14F-4D97-AF65-F5344CB8AC3E}">
        <p14:creationId xmlns:p14="http://schemas.microsoft.com/office/powerpoint/2010/main" val="2953521863"/>
      </p:ext>
    </p:extLst>
  </p:cSld>
  <p:clrMapOvr>
    <a:masterClrMapping/>
  </p:clrMapOvr>
  <mc:AlternateContent xmlns:mc="http://schemas.openxmlformats.org/markup-compatibility/2006" xmlns:p14="http://schemas.microsoft.com/office/powerpoint/2010/main">
    <mc:Choice Requires="p14">
      <p:transition spd="med" p14:dur="700" advTm="23180">
        <p:fade/>
      </p:transition>
    </mc:Choice>
    <mc:Fallback xmlns="">
      <p:transition spd="med" advTm="231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0684" fill="hold"/>
                                        <p:tgtEl>
                                          <p:spTgt spid="2"/>
                                        </p:tgtEl>
                                      </p:cBhvr>
                                    </p:cmd>
                                  </p:childTnLst>
                                </p:cTn>
                              </p:par>
                            </p:childTnLst>
                          </p:cTn>
                        </p:par>
                        <p:par>
                          <p:cTn id="7" fill="hold">
                            <p:stCondLst>
                              <p:cond delay="21684"/>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699DE4-4648-4B1F-AFA4-E781279A5FE0}"/>
              </a:ext>
            </a:extLst>
          </p:cNvPr>
          <p:cNvSpPr>
            <a:spLocks noGrp="1"/>
          </p:cNvSpPr>
          <p:nvPr>
            <p:ph type="title"/>
          </p:nvPr>
        </p:nvSpPr>
        <p:spPr/>
        <p:txBody>
          <a:bodyPr/>
          <a:lstStyle/>
          <a:p>
            <a:r>
              <a:rPr lang="en-AU" dirty="0"/>
              <a:t>Zero 2050</a:t>
            </a:r>
          </a:p>
        </p:txBody>
      </p:sp>
      <p:sp>
        <p:nvSpPr>
          <p:cNvPr id="4" name="Footer Placeholder 3">
            <a:extLst>
              <a:ext uri="{FF2B5EF4-FFF2-40B4-BE49-F238E27FC236}">
                <a16:creationId xmlns:a16="http://schemas.microsoft.com/office/drawing/2014/main" id="{AC0517D8-F655-4706-9218-16A4F2BE06D6}"/>
              </a:ext>
            </a:extLst>
          </p:cNvPr>
          <p:cNvSpPr>
            <a:spLocks noGrp="1"/>
          </p:cNvSpPr>
          <p:nvPr>
            <p:ph type="ftr" sz="quarter" idx="10"/>
          </p:nvPr>
        </p:nvSpPr>
        <p:spPr/>
        <p:txBody>
          <a:bodyPr/>
          <a:lstStyle/>
          <a:p>
            <a:r>
              <a:rPr lang="en-US" dirty="0"/>
              <a:t>Module 4, Snippet 3</a:t>
            </a:r>
          </a:p>
        </p:txBody>
      </p:sp>
      <p:sp>
        <p:nvSpPr>
          <p:cNvPr id="3" name="Slide Number Placeholder 2">
            <a:extLst>
              <a:ext uri="{FF2B5EF4-FFF2-40B4-BE49-F238E27FC236}">
                <a16:creationId xmlns:a16="http://schemas.microsoft.com/office/drawing/2014/main" id="{2D2B1ADB-B3A2-4C3A-A499-1D844FD6C061}"/>
              </a:ext>
            </a:extLst>
          </p:cNvPr>
          <p:cNvSpPr>
            <a:spLocks noGrp="1"/>
          </p:cNvSpPr>
          <p:nvPr>
            <p:ph type="sldNum" sz="quarter" idx="11"/>
          </p:nvPr>
        </p:nvSpPr>
        <p:spPr/>
        <p:txBody>
          <a:bodyPr/>
          <a:lstStyle/>
          <a:p>
            <a:fld id="{A9D36E53-D99A-0F41-B3E8-EF235B9A2E23}" type="slidenum">
              <a:rPr lang="en-US" smtClean="0"/>
              <a:pPr/>
              <a:t>5</a:t>
            </a:fld>
            <a:endParaRPr lang="en-US" dirty="0"/>
          </a:p>
        </p:txBody>
      </p:sp>
      <p:sp>
        <p:nvSpPr>
          <p:cNvPr id="18" name="Trapezoid 17">
            <a:extLst>
              <a:ext uri="{FF2B5EF4-FFF2-40B4-BE49-F238E27FC236}">
                <a16:creationId xmlns:a16="http://schemas.microsoft.com/office/drawing/2014/main" id="{6716CF61-9953-4A82-BFE5-8E7037F30BC6}"/>
              </a:ext>
            </a:extLst>
          </p:cNvPr>
          <p:cNvSpPr/>
          <p:nvPr/>
        </p:nvSpPr>
        <p:spPr>
          <a:xfrm rot="4098752">
            <a:off x="3942424" y="597771"/>
            <a:ext cx="1052003" cy="7431002"/>
          </a:xfrm>
          <a:prstGeom prst="trapezoid">
            <a:avLst>
              <a:gd name="adj" fmla="val 467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ight Triangle 19">
            <a:extLst>
              <a:ext uri="{FF2B5EF4-FFF2-40B4-BE49-F238E27FC236}">
                <a16:creationId xmlns:a16="http://schemas.microsoft.com/office/drawing/2014/main" id="{8A7C92D1-B1C7-40C0-B1D9-6AC71746A80A}"/>
              </a:ext>
            </a:extLst>
          </p:cNvPr>
          <p:cNvSpPr/>
          <p:nvPr/>
        </p:nvSpPr>
        <p:spPr>
          <a:xfrm>
            <a:off x="628650" y="5144877"/>
            <a:ext cx="3943350" cy="1073457"/>
          </a:xfrm>
          <a:prstGeom prst="rtTriangl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BC124947-A8E8-4765-B090-6B6AFE53DE2D}"/>
              </a:ext>
            </a:extLst>
          </p:cNvPr>
          <p:cNvSpPr/>
          <p:nvPr/>
        </p:nvSpPr>
        <p:spPr>
          <a:xfrm>
            <a:off x="1836420" y="5031205"/>
            <a:ext cx="396240" cy="144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F4941ED5-3C13-4D80-A5F0-A3A45EDFAE69}"/>
              </a:ext>
            </a:extLst>
          </p:cNvPr>
          <p:cNvSpPr/>
          <p:nvPr/>
        </p:nvSpPr>
        <p:spPr>
          <a:xfrm>
            <a:off x="2834640" y="5008345"/>
            <a:ext cx="252000" cy="108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36B0C265-F795-4F96-A395-ECB2290895A2}"/>
              </a:ext>
            </a:extLst>
          </p:cNvPr>
          <p:cNvSpPr/>
          <p:nvPr/>
        </p:nvSpPr>
        <p:spPr>
          <a:xfrm>
            <a:off x="3520339" y="4460439"/>
            <a:ext cx="252000" cy="108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993CFDE8-838C-4E76-9972-C1E41AE019E3}"/>
              </a:ext>
            </a:extLst>
          </p:cNvPr>
          <p:cNvSpPr/>
          <p:nvPr/>
        </p:nvSpPr>
        <p:spPr>
          <a:xfrm>
            <a:off x="4355857" y="4398819"/>
            <a:ext cx="216000" cy="864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Oval 37">
            <a:extLst>
              <a:ext uri="{FF2B5EF4-FFF2-40B4-BE49-F238E27FC236}">
                <a16:creationId xmlns:a16="http://schemas.microsoft.com/office/drawing/2014/main" id="{C712A168-804C-4A7E-B019-C74D8342CFDF}"/>
              </a:ext>
            </a:extLst>
          </p:cNvPr>
          <p:cNvSpPr/>
          <p:nvPr/>
        </p:nvSpPr>
        <p:spPr>
          <a:xfrm>
            <a:off x="4768923" y="3985577"/>
            <a:ext cx="216000" cy="864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08D52A3F-8BA7-4796-829C-48FE7676874D}"/>
              </a:ext>
            </a:extLst>
          </p:cNvPr>
          <p:cNvSpPr/>
          <p:nvPr/>
        </p:nvSpPr>
        <p:spPr>
          <a:xfrm>
            <a:off x="6003156" y="3530106"/>
            <a:ext cx="180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Arc 39">
            <a:extLst>
              <a:ext uri="{FF2B5EF4-FFF2-40B4-BE49-F238E27FC236}">
                <a16:creationId xmlns:a16="http://schemas.microsoft.com/office/drawing/2014/main" id="{59DBCFDB-DF7E-4947-BF24-4DF5DD9D21F2}"/>
              </a:ext>
            </a:extLst>
          </p:cNvPr>
          <p:cNvSpPr/>
          <p:nvPr/>
        </p:nvSpPr>
        <p:spPr>
          <a:xfrm>
            <a:off x="2026433" y="4568440"/>
            <a:ext cx="910387" cy="848400"/>
          </a:xfrm>
          <a:prstGeom prst="arc">
            <a:avLst>
              <a:gd name="adj1" fmla="val 10748456"/>
              <a:gd name="adj2" fmla="val 20937579"/>
            </a:avLst>
          </a:prstGeom>
          <a:ln w="50800">
            <a:solidFill>
              <a:srgbClr val="01A0DF"/>
            </a:solidFill>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2" name="Arc 41">
            <a:extLst>
              <a:ext uri="{FF2B5EF4-FFF2-40B4-BE49-F238E27FC236}">
                <a16:creationId xmlns:a16="http://schemas.microsoft.com/office/drawing/2014/main" id="{1CDFFDF8-2AE3-4857-8AFB-95A322A5E99E}"/>
              </a:ext>
            </a:extLst>
          </p:cNvPr>
          <p:cNvSpPr/>
          <p:nvPr/>
        </p:nvSpPr>
        <p:spPr>
          <a:xfrm rot="20128756">
            <a:off x="2787947" y="4288317"/>
            <a:ext cx="1106185" cy="1013326"/>
          </a:xfrm>
          <a:prstGeom prst="arc">
            <a:avLst>
              <a:gd name="adj1" fmla="val 10748456"/>
              <a:gd name="adj2" fmla="val 20235941"/>
            </a:avLst>
          </a:prstGeom>
          <a:ln w="50800">
            <a:solidFill>
              <a:srgbClr val="01A0DF"/>
            </a:solidFill>
            <a:tailEnd type="stealth" w="lg" len="med"/>
          </a:ln>
          <a:scene3d>
            <a:camera prst="orthographicFront">
              <a:rot lat="0" lon="1949998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3" name="Arc 42">
            <a:extLst>
              <a:ext uri="{FF2B5EF4-FFF2-40B4-BE49-F238E27FC236}">
                <a16:creationId xmlns:a16="http://schemas.microsoft.com/office/drawing/2014/main" id="{CD349CDF-719D-4566-9D63-A267F7C2A609}"/>
              </a:ext>
            </a:extLst>
          </p:cNvPr>
          <p:cNvSpPr/>
          <p:nvPr/>
        </p:nvSpPr>
        <p:spPr>
          <a:xfrm rot="834070">
            <a:off x="3629724" y="4025270"/>
            <a:ext cx="801678" cy="1013326"/>
          </a:xfrm>
          <a:prstGeom prst="arc">
            <a:avLst>
              <a:gd name="adj1" fmla="val 10748456"/>
              <a:gd name="adj2" fmla="val 19402288"/>
            </a:avLst>
          </a:prstGeom>
          <a:ln w="50800">
            <a:solidFill>
              <a:srgbClr val="01A0DF"/>
            </a:solidFill>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4" name="Arc 43">
            <a:extLst>
              <a:ext uri="{FF2B5EF4-FFF2-40B4-BE49-F238E27FC236}">
                <a16:creationId xmlns:a16="http://schemas.microsoft.com/office/drawing/2014/main" id="{65C5A7BC-355F-45EB-BED4-ED9E3B648163}"/>
              </a:ext>
            </a:extLst>
          </p:cNvPr>
          <p:cNvSpPr/>
          <p:nvPr/>
        </p:nvSpPr>
        <p:spPr>
          <a:xfrm rot="20128756">
            <a:off x="4311789" y="3742647"/>
            <a:ext cx="728434" cy="1013326"/>
          </a:xfrm>
          <a:prstGeom prst="arc">
            <a:avLst>
              <a:gd name="adj1" fmla="val 10748456"/>
              <a:gd name="adj2" fmla="val 19529939"/>
            </a:avLst>
          </a:prstGeom>
          <a:ln w="50800">
            <a:solidFill>
              <a:srgbClr val="01A0DF"/>
            </a:solidFill>
            <a:tailEnd type="stealth" w="lg" len="med"/>
          </a:ln>
          <a:scene3d>
            <a:camera prst="orthographicFront">
              <a:rot lat="0" lon="1949998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nvGrpSpPr>
          <p:cNvPr id="52" name="Group 51">
            <a:extLst>
              <a:ext uri="{FF2B5EF4-FFF2-40B4-BE49-F238E27FC236}">
                <a16:creationId xmlns:a16="http://schemas.microsoft.com/office/drawing/2014/main" id="{36CF5B35-E0D9-4EBB-933C-E4E1CA07A125}"/>
              </a:ext>
            </a:extLst>
          </p:cNvPr>
          <p:cNvGrpSpPr/>
          <p:nvPr/>
        </p:nvGrpSpPr>
        <p:grpSpPr>
          <a:xfrm>
            <a:off x="143517" y="2141223"/>
            <a:ext cx="8901422" cy="3182088"/>
            <a:chOff x="143517" y="2141223"/>
            <a:chExt cx="8901422" cy="3182088"/>
          </a:xfrm>
        </p:grpSpPr>
        <p:sp>
          <p:nvSpPr>
            <p:cNvPr id="23" name="TextBox 22">
              <a:extLst>
                <a:ext uri="{FF2B5EF4-FFF2-40B4-BE49-F238E27FC236}">
                  <a16:creationId xmlns:a16="http://schemas.microsoft.com/office/drawing/2014/main" id="{649F05E4-E195-41B0-8475-9A94498F6466}"/>
                </a:ext>
              </a:extLst>
            </p:cNvPr>
            <p:cNvSpPr txBox="1"/>
            <p:nvPr/>
          </p:nvSpPr>
          <p:spPr>
            <a:xfrm rot="19924009">
              <a:off x="2504428" y="2462048"/>
              <a:ext cx="3834233" cy="2861263"/>
            </a:xfrm>
            <a:prstGeom prst="rect">
              <a:avLst/>
            </a:prstGeom>
            <a:noFill/>
          </p:spPr>
          <p:txBody>
            <a:bodyPr wrap="square" rtlCol="0">
              <a:prstTxWarp prst="textArchUp">
                <a:avLst>
                  <a:gd name="adj" fmla="val 10892479"/>
                </a:avLst>
              </a:prstTxWarp>
              <a:spAutoFit/>
            </a:bodyPr>
            <a:lstStyle/>
            <a:p>
              <a:pPr algn="ctr"/>
              <a:r>
                <a:rPr lang="en-AU" sz="1600" dirty="0">
                  <a:solidFill>
                    <a:schemeClr val="accent6">
                      <a:lumMod val="60000"/>
                      <a:lumOff val="40000"/>
                    </a:schemeClr>
                  </a:solidFill>
                </a:rPr>
                <a:t>What do I do today to achieve this vision?</a:t>
              </a:r>
            </a:p>
          </p:txBody>
        </p:sp>
        <p:sp>
          <p:nvSpPr>
            <p:cNvPr id="21" name="Arrow: Curved Right 20">
              <a:extLst>
                <a:ext uri="{FF2B5EF4-FFF2-40B4-BE49-F238E27FC236}">
                  <a16:creationId xmlns:a16="http://schemas.microsoft.com/office/drawing/2014/main" id="{2E93C9B1-326A-47FC-AD50-F68C84DA5E60}"/>
                </a:ext>
              </a:extLst>
            </p:cNvPr>
            <p:cNvSpPr/>
            <p:nvPr/>
          </p:nvSpPr>
          <p:spPr>
            <a:xfrm rot="5400000">
              <a:off x="3126398" y="-841658"/>
              <a:ext cx="2935659" cy="8901422"/>
            </a:xfrm>
            <a:prstGeom prst="curvedRightArrow">
              <a:avLst>
                <a:gd name="adj1" fmla="val 21996"/>
                <a:gd name="adj2" fmla="val 65394"/>
                <a:gd name="adj3" fmla="val 25000"/>
              </a:avLst>
            </a:prstGeom>
            <a:solidFill>
              <a:schemeClr val="accent6">
                <a:lumMod val="60000"/>
                <a:lumOff val="40000"/>
              </a:schemeClr>
            </a:solidFill>
            <a:ln>
              <a:noFill/>
            </a:ln>
            <a:scene3d>
              <a:camera prst="orthographicFront">
                <a:rot lat="24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sp>
        <p:nvSpPr>
          <p:cNvPr id="45" name="Arc 44">
            <a:extLst>
              <a:ext uri="{FF2B5EF4-FFF2-40B4-BE49-F238E27FC236}">
                <a16:creationId xmlns:a16="http://schemas.microsoft.com/office/drawing/2014/main" id="{F4B96BF4-7BB1-4AB2-9D0A-75727BE23EED}"/>
              </a:ext>
            </a:extLst>
          </p:cNvPr>
          <p:cNvSpPr/>
          <p:nvPr/>
        </p:nvSpPr>
        <p:spPr>
          <a:xfrm rot="21048285">
            <a:off x="4774498" y="3398763"/>
            <a:ext cx="963452" cy="1013326"/>
          </a:xfrm>
          <a:prstGeom prst="arc">
            <a:avLst>
              <a:gd name="adj1" fmla="val 10748456"/>
              <a:gd name="adj2" fmla="val 20549749"/>
            </a:avLst>
          </a:prstGeom>
          <a:ln w="50800">
            <a:solidFill>
              <a:srgbClr val="01A0DF"/>
            </a:solidFill>
            <a:prstDash val="sysDot"/>
            <a:tailEnd type="none" w="lg" len="med"/>
          </a:ln>
          <a:scene3d>
            <a:camera prst="orthographicFront">
              <a:rot lat="0" lon="1949998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2" name="Freeform: Shape 21">
            <a:extLst>
              <a:ext uri="{FF2B5EF4-FFF2-40B4-BE49-F238E27FC236}">
                <a16:creationId xmlns:a16="http://schemas.microsoft.com/office/drawing/2014/main" id="{54C208C6-4A61-4780-A4F1-1812FFCE9157}"/>
              </a:ext>
            </a:extLst>
          </p:cNvPr>
          <p:cNvSpPr/>
          <p:nvPr/>
        </p:nvSpPr>
        <p:spPr>
          <a:xfrm>
            <a:off x="6916591" y="3462051"/>
            <a:ext cx="1420677" cy="1813560"/>
          </a:xfrm>
          <a:custGeom>
            <a:avLst/>
            <a:gdLst>
              <a:gd name="connsiteX0" fmla="*/ 0 w 1272540"/>
              <a:gd name="connsiteY0" fmla="*/ 0 h 2011680"/>
              <a:gd name="connsiteX1" fmla="*/ 548640 w 1272540"/>
              <a:gd name="connsiteY1" fmla="*/ 7620 h 2011680"/>
              <a:gd name="connsiteX2" fmla="*/ 1005840 w 1272540"/>
              <a:gd name="connsiteY2" fmla="*/ 624840 h 2011680"/>
              <a:gd name="connsiteX3" fmla="*/ 1272540 w 1272540"/>
              <a:gd name="connsiteY3" fmla="*/ 1485900 h 2011680"/>
              <a:gd name="connsiteX4" fmla="*/ 1249680 w 1272540"/>
              <a:gd name="connsiteY4" fmla="*/ 2011680 h 2011680"/>
              <a:gd name="connsiteX5" fmla="*/ 586740 w 1272540"/>
              <a:gd name="connsiteY5" fmla="*/ 1965960 h 2011680"/>
              <a:gd name="connsiteX6" fmla="*/ 350520 w 1272540"/>
              <a:gd name="connsiteY6" fmla="*/ 594360 h 2011680"/>
              <a:gd name="connsiteX7" fmla="*/ 236220 w 1272540"/>
              <a:gd name="connsiteY7" fmla="*/ 304800 h 2011680"/>
              <a:gd name="connsiteX8" fmla="*/ 0 w 1272540"/>
              <a:gd name="connsiteY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540" h="2011680">
                <a:moveTo>
                  <a:pt x="0" y="0"/>
                </a:moveTo>
                <a:lnTo>
                  <a:pt x="548640" y="7620"/>
                </a:lnTo>
                <a:lnTo>
                  <a:pt x="1005840" y="624840"/>
                </a:lnTo>
                <a:lnTo>
                  <a:pt x="1272540" y="1485900"/>
                </a:lnTo>
                <a:lnTo>
                  <a:pt x="1249680" y="2011680"/>
                </a:lnTo>
                <a:lnTo>
                  <a:pt x="586740" y="1965960"/>
                </a:lnTo>
                <a:lnTo>
                  <a:pt x="350520" y="594360"/>
                </a:lnTo>
                <a:lnTo>
                  <a:pt x="236220" y="304800"/>
                </a:lnTo>
                <a:lnTo>
                  <a:pt x="0" y="0"/>
                </a:lnTo>
                <a:close/>
              </a:path>
            </a:pathLst>
          </a:cu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Arc 45">
            <a:extLst>
              <a:ext uri="{FF2B5EF4-FFF2-40B4-BE49-F238E27FC236}">
                <a16:creationId xmlns:a16="http://schemas.microsoft.com/office/drawing/2014/main" id="{6D55E4CF-9383-4DF6-A8F5-BCC9C1202B36}"/>
              </a:ext>
            </a:extLst>
          </p:cNvPr>
          <p:cNvSpPr/>
          <p:nvPr/>
        </p:nvSpPr>
        <p:spPr>
          <a:xfrm rot="21048285">
            <a:off x="5489295" y="3272309"/>
            <a:ext cx="791925" cy="761706"/>
          </a:xfrm>
          <a:prstGeom prst="arc">
            <a:avLst>
              <a:gd name="adj1" fmla="val 10748456"/>
              <a:gd name="adj2" fmla="val 20549749"/>
            </a:avLst>
          </a:prstGeom>
          <a:ln w="50800">
            <a:solidFill>
              <a:srgbClr val="01A0DF"/>
            </a:solidFill>
            <a:prstDash val="sysDot"/>
            <a:tailEnd type="none" w="lg" len="med"/>
          </a:ln>
          <a:scene3d>
            <a:camera prst="orthographicFront">
              <a:rot lat="0" lon="18899977"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7" name="Arc 46">
            <a:extLst>
              <a:ext uri="{FF2B5EF4-FFF2-40B4-BE49-F238E27FC236}">
                <a16:creationId xmlns:a16="http://schemas.microsoft.com/office/drawing/2014/main" id="{DA147FD7-F9A7-4B8A-A4D2-9D85F22D77C6}"/>
              </a:ext>
            </a:extLst>
          </p:cNvPr>
          <p:cNvSpPr/>
          <p:nvPr/>
        </p:nvSpPr>
        <p:spPr>
          <a:xfrm>
            <a:off x="6015352" y="3138849"/>
            <a:ext cx="739641" cy="761706"/>
          </a:xfrm>
          <a:prstGeom prst="arc">
            <a:avLst>
              <a:gd name="adj1" fmla="val 10748456"/>
              <a:gd name="adj2" fmla="val 18522904"/>
            </a:avLst>
          </a:prstGeom>
          <a:ln w="50800">
            <a:solidFill>
              <a:srgbClr val="01A0DF"/>
            </a:solidFill>
            <a:prstDash val="sysDot"/>
            <a:tailEnd type="none" w="lg" len="med"/>
          </a:ln>
          <a:scene3d>
            <a:camera prst="orthographicFront">
              <a:rot lat="0" lon="18599977"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nvGrpSpPr>
          <p:cNvPr id="50" name="Group 49">
            <a:extLst>
              <a:ext uri="{FF2B5EF4-FFF2-40B4-BE49-F238E27FC236}">
                <a16:creationId xmlns:a16="http://schemas.microsoft.com/office/drawing/2014/main" id="{B6C42BFA-04E4-45D4-A30D-14EAABCD2DF3}"/>
              </a:ext>
            </a:extLst>
          </p:cNvPr>
          <p:cNvGrpSpPr/>
          <p:nvPr/>
        </p:nvGrpSpPr>
        <p:grpSpPr>
          <a:xfrm>
            <a:off x="5064630" y="4079786"/>
            <a:ext cx="2814075" cy="2113868"/>
            <a:chOff x="5021273" y="4104206"/>
            <a:chExt cx="2814075" cy="2113868"/>
          </a:xfrm>
        </p:grpSpPr>
        <p:sp>
          <p:nvSpPr>
            <p:cNvPr id="49" name="Oval 48">
              <a:extLst>
                <a:ext uri="{FF2B5EF4-FFF2-40B4-BE49-F238E27FC236}">
                  <a16:creationId xmlns:a16="http://schemas.microsoft.com/office/drawing/2014/main" id="{4EA98277-F7E6-4914-AC9E-32D45F5DD5F9}"/>
                </a:ext>
              </a:extLst>
            </p:cNvPr>
            <p:cNvSpPr/>
            <p:nvPr/>
          </p:nvSpPr>
          <p:spPr>
            <a:xfrm>
              <a:off x="5021273" y="4104206"/>
              <a:ext cx="2814075" cy="2113868"/>
            </a:xfrm>
            <a:prstGeom prst="ellipse">
              <a:avLst/>
            </a:prstGeom>
            <a:solidFill>
              <a:srgbClr val="050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Picture 26" descr="A picture containing doll, drawing, toy&#10;&#10;Description automatically generated">
              <a:extLst>
                <a:ext uri="{FF2B5EF4-FFF2-40B4-BE49-F238E27FC236}">
                  <a16:creationId xmlns:a16="http://schemas.microsoft.com/office/drawing/2014/main" id="{3BA0986D-78AE-4542-B3E3-6CFF2B9C4D5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39063" y="4280659"/>
              <a:ext cx="845820" cy="1601615"/>
            </a:xfrm>
            <a:prstGeom prst="rect">
              <a:avLst/>
            </a:prstGeom>
          </p:spPr>
        </p:pic>
      </p:grpSp>
      <p:pic>
        <p:nvPicPr>
          <p:cNvPr id="48" name="Picture 47">
            <a:extLst>
              <a:ext uri="{FF2B5EF4-FFF2-40B4-BE49-F238E27FC236}">
                <a16:creationId xmlns:a16="http://schemas.microsoft.com/office/drawing/2014/main" id="{FB16B35F-AA63-4688-893C-50AD2C7FBC6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51533" b="-8491"/>
          <a:stretch/>
        </p:blipFill>
        <p:spPr>
          <a:xfrm>
            <a:off x="7138928" y="914929"/>
            <a:ext cx="1440000" cy="1486644"/>
          </a:xfrm>
          <a:prstGeom prst="rect">
            <a:avLst/>
          </a:prstGeom>
        </p:spPr>
      </p:pic>
      <p:sp>
        <p:nvSpPr>
          <p:cNvPr id="28" name="Oval 27">
            <a:extLst>
              <a:ext uri="{FF2B5EF4-FFF2-40B4-BE49-F238E27FC236}">
                <a16:creationId xmlns:a16="http://schemas.microsoft.com/office/drawing/2014/main" id="{E8968431-AFB4-414C-AB18-D15A3A7E5270}"/>
              </a:ext>
            </a:extLst>
          </p:cNvPr>
          <p:cNvSpPr/>
          <p:nvPr/>
        </p:nvSpPr>
        <p:spPr>
          <a:xfrm>
            <a:off x="6762614" y="4488180"/>
            <a:ext cx="288000" cy="251460"/>
          </a:xfrm>
          <a:prstGeom prst="ellipse">
            <a:avLst/>
          </a:prstGeom>
          <a:gradFill flip="none" rotWithShape="1">
            <a:gsLst>
              <a:gs pos="21000">
                <a:schemeClr val="accent1">
                  <a:lumMod val="5000"/>
                  <a:lumOff val="95000"/>
                </a:schemeClr>
              </a:gs>
              <a:gs pos="66000">
                <a:schemeClr val="accent6">
                  <a:lumMod val="60000"/>
                  <a:lumOff val="40000"/>
                </a:schemeClr>
              </a:gs>
            </a:gsLst>
            <a:path path="circle">
              <a:fillToRect l="50000" t="50000" r="50000" b="50000"/>
            </a:path>
            <a:tileRect/>
          </a:gradFill>
          <a:ln>
            <a:solidFill>
              <a:schemeClr val="accent6">
                <a:lumMod val="75000"/>
              </a:schemeClr>
            </a:solidFill>
          </a:ln>
          <a:effectLst>
            <a:glow rad="12700">
              <a:schemeClr val="accent6">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4ED56584-6F65-43D9-84FC-018DC06694A0}"/>
              </a:ext>
            </a:extLst>
          </p:cNvPr>
          <p:cNvSpPr/>
          <p:nvPr/>
        </p:nvSpPr>
        <p:spPr>
          <a:xfrm>
            <a:off x="7209090" y="4158557"/>
            <a:ext cx="360000" cy="324000"/>
          </a:xfrm>
          <a:prstGeom prst="ellipse">
            <a:avLst/>
          </a:prstGeom>
          <a:gradFill flip="none" rotWithShape="1">
            <a:gsLst>
              <a:gs pos="21000">
                <a:schemeClr val="accent1">
                  <a:lumMod val="5000"/>
                  <a:lumOff val="95000"/>
                </a:schemeClr>
              </a:gs>
              <a:gs pos="66000">
                <a:schemeClr val="accent6">
                  <a:lumMod val="60000"/>
                  <a:lumOff val="40000"/>
                </a:schemeClr>
              </a:gs>
            </a:gsLst>
            <a:path path="circle">
              <a:fillToRect l="50000" t="50000" r="50000" b="50000"/>
            </a:path>
            <a:tileRect/>
          </a:gradFill>
          <a:ln>
            <a:solidFill>
              <a:schemeClr val="accent6">
                <a:lumMod val="75000"/>
              </a:schemeClr>
            </a:solidFill>
          </a:ln>
          <a:effectLst>
            <a:glow rad="12700">
              <a:schemeClr val="accent6">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9BE7F195-ACFB-4C68-AF11-DDAA0EDD8A39}"/>
              </a:ext>
            </a:extLst>
          </p:cNvPr>
          <p:cNvSpPr/>
          <p:nvPr/>
        </p:nvSpPr>
        <p:spPr>
          <a:xfrm>
            <a:off x="7592957" y="3640397"/>
            <a:ext cx="432000" cy="396000"/>
          </a:xfrm>
          <a:prstGeom prst="ellipse">
            <a:avLst/>
          </a:prstGeom>
          <a:gradFill flip="none" rotWithShape="1">
            <a:gsLst>
              <a:gs pos="21000">
                <a:schemeClr val="accent1">
                  <a:lumMod val="5000"/>
                  <a:lumOff val="95000"/>
                </a:schemeClr>
              </a:gs>
              <a:gs pos="66000">
                <a:schemeClr val="accent6">
                  <a:lumMod val="60000"/>
                  <a:lumOff val="40000"/>
                </a:schemeClr>
              </a:gs>
            </a:gsLst>
            <a:path path="circle">
              <a:fillToRect l="50000" t="50000" r="50000" b="50000"/>
            </a:path>
            <a:tileRect/>
          </a:gradFill>
          <a:ln>
            <a:solidFill>
              <a:schemeClr val="accent6">
                <a:lumMod val="75000"/>
              </a:schemeClr>
            </a:solidFill>
          </a:ln>
          <a:effectLst>
            <a:glow rad="12700">
              <a:schemeClr val="accent6">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4395E12C-B656-4C81-B75A-F9B774DFD900}"/>
              </a:ext>
            </a:extLst>
          </p:cNvPr>
          <p:cNvSpPr/>
          <p:nvPr/>
        </p:nvSpPr>
        <p:spPr>
          <a:xfrm>
            <a:off x="6729663" y="2703349"/>
            <a:ext cx="1378269" cy="815162"/>
          </a:xfrm>
          <a:prstGeom prst="ellipse">
            <a:avLst/>
          </a:prstGeom>
          <a:gradFill flip="none" rotWithShape="1">
            <a:gsLst>
              <a:gs pos="21000">
                <a:schemeClr val="accent1">
                  <a:lumMod val="5000"/>
                  <a:lumOff val="95000"/>
                </a:schemeClr>
              </a:gs>
              <a:gs pos="66000">
                <a:schemeClr val="accent6">
                  <a:lumMod val="60000"/>
                  <a:lumOff val="40000"/>
                </a:schemeClr>
              </a:gs>
            </a:gsLst>
            <a:path path="circle">
              <a:fillToRect l="50000" t="50000" r="50000" b="50000"/>
            </a:path>
            <a:tileRect/>
          </a:gradFill>
          <a:ln>
            <a:solidFill>
              <a:schemeClr val="accent6">
                <a:lumMod val="75000"/>
              </a:schemeClr>
            </a:solidFill>
          </a:ln>
          <a:effectLst>
            <a:glow rad="12700">
              <a:schemeClr val="accent6">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AU" dirty="0">
                <a:solidFill>
                  <a:schemeClr val="accent6">
                    <a:lumMod val="75000"/>
                  </a:schemeClr>
                </a:solidFill>
              </a:rPr>
              <a:t>Vision of </a:t>
            </a:r>
            <a:br>
              <a:rPr lang="en-AU" dirty="0">
                <a:solidFill>
                  <a:schemeClr val="accent6">
                    <a:lumMod val="75000"/>
                  </a:schemeClr>
                </a:solidFill>
              </a:rPr>
            </a:br>
            <a:r>
              <a:rPr lang="en-AU" dirty="0">
                <a:solidFill>
                  <a:schemeClr val="accent6">
                    <a:lumMod val="75000"/>
                  </a:schemeClr>
                </a:solidFill>
              </a:rPr>
              <a:t>what I want</a:t>
            </a:r>
          </a:p>
        </p:txBody>
      </p:sp>
      <p:sp>
        <p:nvSpPr>
          <p:cNvPr id="53" name="TextBox 52">
            <a:extLst>
              <a:ext uri="{FF2B5EF4-FFF2-40B4-BE49-F238E27FC236}">
                <a16:creationId xmlns:a16="http://schemas.microsoft.com/office/drawing/2014/main" id="{4F3CCB8B-81C0-40A4-8B5E-A4D748D506EE}"/>
              </a:ext>
            </a:extLst>
          </p:cNvPr>
          <p:cNvSpPr txBox="1"/>
          <p:nvPr/>
        </p:nvSpPr>
        <p:spPr>
          <a:xfrm>
            <a:off x="1872601" y="5111357"/>
            <a:ext cx="1105920" cy="369332"/>
          </a:xfrm>
          <a:prstGeom prst="rect">
            <a:avLst/>
          </a:prstGeom>
          <a:noFill/>
        </p:spPr>
        <p:txBody>
          <a:bodyPr wrap="square" rtlCol="0">
            <a:spAutoFit/>
          </a:bodyPr>
          <a:lstStyle/>
          <a:p>
            <a:r>
              <a:rPr lang="en-AU" dirty="0">
                <a:solidFill>
                  <a:schemeClr val="tx1">
                    <a:lumMod val="75000"/>
                    <a:lumOff val="25000"/>
                  </a:schemeClr>
                </a:solidFill>
              </a:rPr>
              <a:t>Present</a:t>
            </a:r>
          </a:p>
        </p:txBody>
      </p:sp>
      <p:sp>
        <p:nvSpPr>
          <p:cNvPr id="54" name="TextBox 53">
            <a:extLst>
              <a:ext uri="{FF2B5EF4-FFF2-40B4-BE49-F238E27FC236}">
                <a16:creationId xmlns:a16="http://schemas.microsoft.com/office/drawing/2014/main" id="{8AE52BA4-5D88-49F7-B38A-48B85B597D95}"/>
              </a:ext>
            </a:extLst>
          </p:cNvPr>
          <p:cNvSpPr txBox="1"/>
          <p:nvPr/>
        </p:nvSpPr>
        <p:spPr>
          <a:xfrm>
            <a:off x="5648796" y="3509072"/>
            <a:ext cx="1105920" cy="338554"/>
          </a:xfrm>
          <a:prstGeom prst="rect">
            <a:avLst/>
          </a:prstGeom>
          <a:noFill/>
        </p:spPr>
        <p:txBody>
          <a:bodyPr wrap="square" rtlCol="0">
            <a:spAutoFit/>
          </a:bodyPr>
          <a:lstStyle/>
          <a:p>
            <a:r>
              <a:rPr lang="en-AU" sz="1600" dirty="0">
                <a:solidFill>
                  <a:schemeClr val="tx1">
                    <a:lumMod val="75000"/>
                    <a:lumOff val="25000"/>
                  </a:schemeClr>
                </a:solidFill>
              </a:rPr>
              <a:t>Future</a:t>
            </a:r>
          </a:p>
        </p:txBody>
      </p:sp>
      <p:sp>
        <p:nvSpPr>
          <p:cNvPr id="41" name="Arrow: Chevron 40">
            <a:extLst>
              <a:ext uri="{FF2B5EF4-FFF2-40B4-BE49-F238E27FC236}">
                <a16:creationId xmlns:a16="http://schemas.microsoft.com/office/drawing/2014/main" id="{169BD2F2-72CF-47AF-98BB-55E092868C23}"/>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3_SLIDE_05_PARA_A">
            <a:hlinkClick r:id="" action="ppaction://media"/>
            <a:extLst>
              <a:ext uri="{FF2B5EF4-FFF2-40B4-BE49-F238E27FC236}">
                <a16:creationId xmlns:a16="http://schemas.microsoft.com/office/drawing/2014/main" id="{32AB8C06-B5C9-4A9E-8522-68079D53EA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02557" y="0"/>
            <a:ext cx="609600" cy="609600"/>
          </a:xfrm>
          <a:prstGeom prst="rect">
            <a:avLst/>
          </a:prstGeom>
        </p:spPr>
      </p:pic>
      <p:pic>
        <p:nvPicPr>
          <p:cNvPr id="6" name="TAC_MOD4_SNIP3_SLIDE_05_PARA_B">
            <a:hlinkClick r:id="" action="ppaction://media"/>
            <a:extLst>
              <a:ext uri="{FF2B5EF4-FFF2-40B4-BE49-F238E27FC236}">
                <a16:creationId xmlns:a16="http://schemas.microsoft.com/office/drawing/2014/main" id="{EA880D27-EF63-4ECD-8257-7FBCE1E91CB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02557" y="877019"/>
            <a:ext cx="609600" cy="609600"/>
          </a:xfrm>
          <a:prstGeom prst="rect">
            <a:avLst/>
          </a:prstGeom>
        </p:spPr>
      </p:pic>
    </p:spTree>
    <p:extLst>
      <p:ext uri="{BB962C8B-B14F-4D97-AF65-F5344CB8AC3E}">
        <p14:creationId xmlns:p14="http://schemas.microsoft.com/office/powerpoint/2010/main" val="231228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500"/>
                                        <p:tgtEl>
                                          <p:spTgt spid="18"/>
                                        </p:tgtEl>
                                      </p:cBhvr>
                                    </p:animEffect>
                                  </p:childTnLst>
                                </p:cTn>
                              </p:par>
                              <p:par>
                                <p:cTn id="8" presetID="10" presetClass="entr" presetSubtype="0" fill="hold" nodeType="withEffect">
                                  <p:stCondLst>
                                    <p:cond delay="20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225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25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275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nodeType="withEffect">
                                  <p:stCondLst>
                                    <p:cond delay="350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grpId="1" nodeType="withEffect">
                                  <p:stCondLst>
                                    <p:cond delay="40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400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grpId="1" nodeType="withEffect">
                                  <p:stCondLst>
                                    <p:cond delay="450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grpId="0" nodeType="withEffect">
                                  <p:stCondLst>
                                    <p:cond delay="450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22" presetClass="entr" presetSubtype="2" fill="hold" nodeType="withEffect">
                                  <p:stCondLst>
                                    <p:cond delay="5000"/>
                                  </p:stCondLst>
                                  <p:childTnLst>
                                    <p:set>
                                      <p:cBhvr>
                                        <p:cTn id="39" dur="1" fill="hold">
                                          <p:stCondLst>
                                            <p:cond delay="0"/>
                                          </p:stCondLst>
                                        </p:cTn>
                                        <p:tgtEl>
                                          <p:spTgt spid="52"/>
                                        </p:tgtEl>
                                        <p:attrNameLst>
                                          <p:attrName>style.visibility</p:attrName>
                                        </p:attrNameLst>
                                      </p:cBhvr>
                                      <p:to>
                                        <p:strVal val="visible"/>
                                      </p:to>
                                    </p:set>
                                    <p:animEffect transition="in" filter="wipe(right)">
                                      <p:cBhvr>
                                        <p:cTn id="40" dur="1500"/>
                                        <p:tgtEl>
                                          <p:spTgt spid="52"/>
                                        </p:tgtEl>
                                      </p:cBhvr>
                                    </p:animEffect>
                                  </p:childTnLst>
                                </p:cTn>
                              </p:par>
                              <p:par>
                                <p:cTn id="41" presetID="1" presetClass="mediacall" presetSubtype="0" fill="hold" nodeType="withEffect">
                                  <p:stCondLst>
                                    <p:cond delay="1000"/>
                                  </p:stCondLst>
                                  <p:childTnLst>
                                    <p:cmd type="call" cmd="playFrom(0.0)">
                                      <p:cBhvr>
                                        <p:cTn id="42" dur="43611" fill="hold"/>
                                        <p:tgtEl>
                                          <p:spTgt spid="2"/>
                                        </p:tgtEl>
                                      </p:cBhvr>
                                    </p:cmd>
                                  </p:childTnLst>
                                </p:cTn>
                              </p:par>
                            </p:childTnLst>
                          </p:cTn>
                        </p:par>
                        <p:par>
                          <p:cTn id="43" fill="hold">
                            <p:stCondLst>
                              <p:cond delay="44611"/>
                            </p:stCondLst>
                            <p:childTnLst>
                              <p:par>
                                <p:cTn id="44" presetID="3" presetClass="mediacall" presetSubtype="0" fill="hold" nodeType="afterEffect">
                                  <p:stCondLst>
                                    <p:cond delay="500"/>
                                  </p:stCondLst>
                                  <p:childTnLst>
                                    <p:cmd type="call" cmd="stop">
                                      <p:cBhvr>
                                        <p:cTn id="45" dur="1" fill="hold"/>
                                        <p:tgtEl>
                                          <p:spTgt spid="2"/>
                                        </p:tgtEl>
                                      </p:cBhvr>
                                    </p:cmd>
                                  </p:childTnLst>
                                </p:cTn>
                              </p:par>
                              <p:par>
                                <p:cTn id="46" presetID="10" presetClass="entr" presetSubtype="0" fill="hold" grpId="0" nodeType="withEffect">
                                  <p:stCondLst>
                                    <p:cond delay="50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1"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par>
                                <p:cTn id="54" presetID="10" presetClass="exit" presetSubtype="0" fill="hold" grpId="1" nodeType="withEffect">
                                  <p:stCondLst>
                                    <p:cond delay="0"/>
                                  </p:stCondLst>
                                  <p:childTnLst>
                                    <p:animEffect transition="out" filter="fade">
                                      <p:cBhvr>
                                        <p:cTn id="55" dur="500"/>
                                        <p:tgtEl>
                                          <p:spTgt spid="41"/>
                                        </p:tgtEl>
                                      </p:cBhvr>
                                    </p:animEffect>
                                    <p:set>
                                      <p:cBhvr>
                                        <p:cTn id="56" dur="1" fill="hold">
                                          <p:stCondLst>
                                            <p:cond delay="499"/>
                                          </p:stCondLst>
                                        </p:cTn>
                                        <p:tgtEl>
                                          <p:spTgt spid="41"/>
                                        </p:tgtEl>
                                        <p:attrNameLst>
                                          <p:attrName>style.visibility</p:attrName>
                                        </p:attrNameLst>
                                      </p:cBhvr>
                                      <p:to>
                                        <p:strVal val="hidden"/>
                                      </p:to>
                                    </p:set>
                                  </p:childTnLst>
                                </p:cTn>
                              </p:par>
                              <p:par>
                                <p:cTn id="57" presetID="10" presetClass="entr" presetSubtype="0" fill="hold" grpId="1" nodeType="withEffect">
                                  <p:stCondLst>
                                    <p:cond delay="25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grpId="1" nodeType="withEffect">
                                  <p:stCondLst>
                                    <p:cond delay="50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par>
                                <p:cTn id="63" presetID="10" presetClass="entr" presetSubtype="0" fill="hold" grpId="1" nodeType="withEffect">
                                  <p:stCondLst>
                                    <p:cond delay="75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par>
                                <p:cTn id="66" presetID="10" presetClass="entr" presetSubtype="0" fill="hold" grpId="1" nodeType="withEffect">
                                  <p:stCondLst>
                                    <p:cond delay="100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par>
                                <p:cTn id="69" presetID="10" presetClass="entr" presetSubtype="0" fill="hold" grpId="1" nodeType="withEffect">
                                  <p:stCondLst>
                                    <p:cond delay="125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par>
                                <p:cTn id="72" presetID="10" presetClass="entr" presetSubtype="0" fill="hold" grpId="1" nodeType="withEffect">
                                  <p:stCondLst>
                                    <p:cond delay="150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par>
                                <p:cTn id="75" presetID="10" presetClass="entr" presetSubtype="0" fill="hold" grpId="1" nodeType="withEffect">
                                  <p:stCondLst>
                                    <p:cond delay="175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par>
                                <p:cTn id="78" presetID="10" presetClass="entr" presetSubtype="0" fill="hold" grpId="1" nodeType="withEffect">
                                  <p:stCondLst>
                                    <p:cond delay="2000"/>
                                  </p:stCondLst>
                                  <p:childTnLst>
                                    <p:set>
                                      <p:cBhvr>
                                        <p:cTn id="79" dur="1" fill="hold">
                                          <p:stCondLst>
                                            <p:cond delay="0"/>
                                          </p:stCondLst>
                                        </p:cTn>
                                        <p:tgtEl>
                                          <p:spTgt spid="45"/>
                                        </p:tgtEl>
                                        <p:attrNameLst>
                                          <p:attrName>style.visibility</p:attrName>
                                        </p:attrNameLst>
                                      </p:cBhvr>
                                      <p:to>
                                        <p:strVal val="visible"/>
                                      </p:to>
                                    </p:set>
                                    <p:animEffect transition="in" filter="fade">
                                      <p:cBhvr>
                                        <p:cTn id="80" dur="500"/>
                                        <p:tgtEl>
                                          <p:spTgt spid="45"/>
                                        </p:tgtEl>
                                      </p:cBhvr>
                                    </p:animEffect>
                                  </p:childTnLst>
                                </p:cTn>
                              </p:par>
                              <p:par>
                                <p:cTn id="81" presetID="10" presetClass="entr" presetSubtype="0" fill="hold" grpId="1" nodeType="withEffect">
                                  <p:stCondLst>
                                    <p:cond delay="2500"/>
                                  </p:stCondLst>
                                  <p:childTnLst>
                                    <p:set>
                                      <p:cBhvr>
                                        <p:cTn id="82" dur="1" fill="hold">
                                          <p:stCondLst>
                                            <p:cond delay="0"/>
                                          </p:stCondLst>
                                        </p:cTn>
                                        <p:tgtEl>
                                          <p:spTgt spid="46"/>
                                        </p:tgtEl>
                                        <p:attrNameLst>
                                          <p:attrName>style.visibility</p:attrName>
                                        </p:attrNameLst>
                                      </p:cBhvr>
                                      <p:to>
                                        <p:strVal val="visible"/>
                                      </p:to>
                                    </p:set>
                                    <p:animEffect transition="in" filter="fade">
                                      <p:cBhvr>
                                        <p:cTn id="83" dur="500"/>
                                        <p:tgtEl>
                                          <p:spTgt spid="46"/>
                                        </p:tgtEl>
                                      </p:cBhvr>
                                    </p:animEffect>
                                  </p:childTnLst>
                                </p:cTn>
                              </p:par>
                              <p:par>
                                <p:cTn id="84" presetID="10" presetClass="entr" presetSubtype="0" fill="hold" grpId="1" nodeType="withEffect">
                                  <p:stCondLst>
                                    <p:cond delay="300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par>
                                <p:cTn id="87" presetID="1" presetClass="mediacall" presetSubtype="0" fill="hold" nodeType="withEffect">
                                  <p:stCondLst>
                                    <p:cond delay="1000"/>
                                  </p:stCondLst>
                                  <p:childTnLst>
                                    <p:cmd type="call" cmd="playFrom(0.0)">
                                      <p:cBhvr>
                                        <p:cTn id="88" dur="37794" fill="hold"/>
                                        <p:tgtEl>
                                          <p:spTgt spid="6"/>
                                        </p:tgtEl>
                                      </p:cBhvr>
                                    </p:cmd>
                                  </p:childTnLst>
                                </p:cTn>
                              </p:par>
                            </p:childTnLst>
                          </p:cTn>
                        </p:par>
                        <p:par>
                          <p:cTn id="89" fill="hold">
                            <p:stCondLst>
                              <p:cond delay="38794"/>
                            </p:stCondLst>
                            <p:childTnLst>
                              <p:par>
                                <p:cTn id="90" presetID="3" presetClass="mediacall" presetSubtype="0" fill="hold" nodeType="afterEffect">
                                  <p:stCondLst>
                                    <p:cond delay="500"/>
                                  </p:stCondLst>
                                  <p:childTnLst>
                                    <p:cmd type="call" cmd="stop">
                                      <p:cBhvr>
                                        <p:cTn id="91" dur="1" fill="hold"/>
                                        <p:tgtEl>
                                          <p:spTgt spid="6"/>
                                        </p:tgtEl>
                                      </p:cBhvr>
                                    </p:cmd>
                                  </p:childTnLst>
                                </p:cTn>
                              </p:par>
                              <p:par>
                                <p:cTn id="92" presetID="10" presetClass="entr" presetSubtype="0" fill="hold" grpId="2" nodeType="withEffect">
                                  <p:stCondLst>
                                    <p:cond delay="500"/>
                                  </p:stCondLst>
                                  <p:childTnLst>
                                    <p:set>
                                      <p:cBhvr>
                                        <p:cTn id="93" dur="1" fill="hold">
                                          <p:stCondLst>
                                            <p:cond delay="0"/>
                                          </p:stCondLst>
                                        </p:cTn>
                                        <p:tgtEl>
                                          <p:spTgt spid="41"/>
                                        </p:tgtEl>
                                        <p:attrNameLst>
                                          <p:attrName>style.visibility</p:attrName>
                                        </p:attrNameLst>
                                      </p:cBhvr>
                                      <p:to>
                                        <p:strVal val="visible"/>
                                      </p:to>
                                    </p:set>
                                    <p:animEffect transition="in" filter="fade">
                                      <p:cBhvr>
                                        <p:cTn id="9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6"/>
                </p:tgtEl>
              </p:cMediaNode>
            </p:audio>
          </p:childTnLst>
        </p:cTn>
      </p:par>
    </p:tnLst>
    <p:bldLst>
      <p:bldP spid="18" grpId="0" animBg="1"/>
      <p:bldP spid="34" grpId="1" animBg="1"/>
      <p:bldP spid="35" grpId="1" animBg="1"/>
      <p:bldP spid="36" grpId="1" animBg="1"/>
      <p:bldP spid="37" grpId="1" animBg="1"/>
      <p:bldP spid="38" grpId="1" animBg="1"/>
      <p:bldP spid="39" grpId="1" animBg="1"/>
      <p:bldP spid="40" grpId="1" animBg="1"/>
      <p:bldP spid="42" grpId="1" animBg="1"/>
      <p:bldP spid="43" grpId="1" animBg="1"/>
      <p:bldP spid="44" grpId="1" animBg="1"/>
      <p:bldP spid="45" grpId="1" animBg="1"/>
      <p:bldP spid="46" grpId="1" animBg="1"/>
      <p:bldP spid="47" grpId="1" animBg="1"/>
      <p:bldP spid="28" grpId="0" animBg="1"/>
      <p:bldP spid="29" grpId="0" animBg="1"/>
      <p:bldP spid="30" grpId="0" animBg="1"/>
      <p:bldP spid="33" grpId="0" animBg="1"/>
      <p:bldP spid="53" grpId="0"/>
      <p:bldP spid="54" grpId="0"/>
      <p:bldP spid="41" grpId="0" animBg="1"/>
      <p:bldP spid="41" grpId="1" animBg="1"/>
      <p:bldP spid="41"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077D3FF-4E61-48D3-AB53-830BC668E447}"/>
              </a:ext>
            </a:extLst>
          </p:cNvPr>
          <p:cNvSpPr>
            <a:spLocks noGrp="1"/>
          </p:cNvSpPr>
          <p:nvPr>
            <p:ph type="body" sz="quarter" idx="10"/>
          </p:nvPr>
        </p:nvSpPr>
        <p:spPr/>
        <p:txBody>
          <a:bodyPr/>
          <a:lstStyle/>
          <a:p>
            <a:r>
              <a:rPr lang="en-AU" dirty="0"/>
              <a:t>Defining the future</a:t>
            </a:r>
          </a:p>
        </p:txBody>
      </p:sp>
      <p:sp>
        <p:nvSpPr>
          <p:cNvPr id="5" name="Slide Number Placeholder 4">
            <a:extLst>
              <a:ext uri="{FF2B5EF4-FFF2-40B4-BE49-F238E27FC236}">
                <a16:creationId xmlns:a16="http://schemas.microsoft.com/office/drawing/2014/main" id="{0D298962-40F6-4CCF-8D58-5DC0908AC428}"/>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4" name="Footer Placeholder 3">
            <a:extLst>
              <a:ext uri="{FF2B5EF4-FFF2-40B4-BE49-F238E27FC236}">
                <a16:creationId xmlns:a16="http://schemas.microsoft.com/office/drawing/2014/main" id="{A8596D11-FFC4-4A3D-879A-ECE79C0BB99D}"/>
              </a:ext>
            </a:extLst>
          </p:cNvPr>
          <p:cNvSpPr>
            <a:spLocks noGrp="1"/>
          </p:cNvSpPr>
          <p:nvPr>
            <p:ph type="ftr" sz="quarter" idx="12"/>
          </p:nvPr>
        </p:nvSpPr>
        <p:spPr/>
        <p:txBody>
          <a:bodyPr/>
          <a:lstStyle/>
          <a:p>
            <a:r>
              <a:rPr lang="en-US" dirty="0"/>
              <a:t>Module 4, Snippet 3</a:t>
            </a:r>
          </a:p>
        </p:txBody>
      </p:sp>
      <p:pic>
        <p:nvPicPr>
          <p:cNvPr id="2" name="TAC_MOD4_SNIP3_SLIDE_06_PARA_A">
            <a:hlinkClick r:id="" action="ppaction://media"/>
            <a:extLst>
              <a:ext uri="{FF2B5EF4-FFF2-40B4-BE49-F238E27FC236}">
                <a16:creationId xmlns:a16="http://schemas.microsoft.com/office/drawing/2014/main" id="{DD5478AE-1BCF-4847-A2BD-7BC4C8160E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1114" y="0"/>
            <a:ext cx="609600" cy="609600"/>
          </a:xfrm>
          <a:prstGeom prst="rect">
            <a:avLst/>
          </a:prstGeom>
        </p:spPr>
      </p:pic>
    </p:spTree>
    <p:extLst>
      <p:ext uri="{BB962C8B-B14F-4D97-AF65-F5344CB8AC3E}">
        <p14:creationId xmlns:p14="http://schemas.microsoft.com/office/powerpoint/2010/main" val="1227953960"/>
      </p:ext>
    </p:extLst>
  </p:cSld>
  <p:clrMapOvr>
    <a:masterClrMapping/>
  </p:clrMapOvr>
  <mc:AlternateContent xmlns:mc="http://schemas.openxmlformats.org/markup-compatibility/2006" xmlns:p14="http://schemas.microsoft.com/office/powerpoint/2010/main">
    <mc:Choice Requires="p14">
      <p:transition spd="med" p14:dur="700" advTm="9390">
        <p:fade/>
      </p:transition>
    </mc:Choice>
    <mc:Fallback xmlns="">
      <p:transition spd="med" advTm="93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6908" fill="hold"/>
                                        <p:tgtEl>
                                          <p:spTgt spid="2"/>
                                        </p:tgtEl>
                                      </p:cBhvr>
                                    </p:cmd>
                                  </p:childTnLst>
                                </p:cTn>
                              </p:par>
                            </p:childTnLst>
                          </p:cTn>
                        </p:par>
                        <p:par>
                          <p:cTn id="7" fill="hold">
                            <p:stCondLst>
                              <p:cond delay="7908"/>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699DE4-4648-4B1F-AFA4-E781279A5FE0}"/>
              </a:ext>
            </a:extLst>
          </p:cNvPr>
          <p:cNvSpPr>
            <a:spLocks noGrp="1"/>
          </p:cNvSpPr>
          <p:nvPr>
            <p:ph type="title"/>
          </p:nvPr>
        </p:nvSpPr>
        <p:spPr/>
        <p:txBody>
          <a:bodyPr/>
          <a:lstStyle/>
          <a:p>
            <a:r>
              <a:rPr lang="en-AU" dirty="0"/>
              <a:t>Defining the future</a:t>
            </a:r>
          </a:p>
        </p:txBody>
      </p:sp>
      <p:sp>
        <p:nvSpPr>
          <p:cNvPr id="4" name="Footer Placeholder 3">
            <a:extLst>
              <a:ext uri="{FF2B5EF4-FFF2-40B4-BE49-F238E27FC236}">
                <a16:creationId xmlns:a16="http://schemas.microsoft.com/office/drawing/2014/main" id="{AC0517D8-F655-4706-9218-16A4F2BE06D6}"/>
              </a:ext>
            </a:extLst>
          </p:cNvPr>
          <p:cNvSpPr>
            <a:spLocks noGrp="1"/>
          </p:cNvSpPr>
          <p:nvPr>
            <p:ph type="ftr" sz="quarter" idx="10"/>
          </p:nvPr>
        </p:nvSpPr>
        <p:spPr/>
        <p:txBody>
          <a:bodyPr/>
          <a:lstStyle/>
          <a:p>
            <a:r>
              <a:rPr lang="en-US" dirty="0"/>
              <a:t>Module 4, Snippet 3</a:t>
            </a:r>
          </a:p>
        </p:txBody>
      </p:sp>
      <p:sp>
        <p:nvSpPr>
          <p:cNvPr id="3" name="Slide Number Placeholder 2">
            <a:extLst>
              <a:ext uri="{FF2B5EF4-FFF2-40B4-BE49-F238E27FC236}">
                <a16:creationId xmlns:a16="http://schemas.microsoft.com/office/drawing/2014/main" id="{2D2B1ADB-B3A2-4C3A-A499-1D844FD6C061}"/>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18" name="Trapezoid 17">
            <a:extLst>
              <a:ext uri="{FF2B5EF4-FFF2-40B4-BE49-F238E27FC236}">
                <a16:creationId xmlns:a16="http://schemas.microsoft.com/office/drawing/2014/main" id="{6716CF61-9953-4A82-BFE5-8E7037F30BC6}"/>
              </a:ext>
            </a:extLst>
          </p:cNvPr>
          <p:cNvSpPr/>
          <p:nvPr/>
        </p:nvSpPr>
        <p:spPr>
          <a:xfrm rot="4098752">
            <a:off x="3942424" y="597771"/>
            <a:ext cx="1052003" cy="7431002"/>
          </a:xfrm>
          <a:prstGeom prst="trapezoid">
            <a:avLst>
              <a:gd name="adj" fmla="val 467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ight Triangle 19">
            <a:extLst>
              <a:ext uri="{FF2B5EF4-FFF2-40B4-BE49-F238E27FC236}">
                <a16:creationId xmlns:a16="http://schemas.microsoft.com/office/drawing/2014/main" id="{8A7C92D1-B1C7-40C0-B1D9-6AC71746A80A}"/>
              </a:ext>
            </a:extLst>
          </p:cNvPr>
          <p:cNvSpPr/>
          <p:nvPr/>
        </p:nvSpPr>
        <p:spPr>
          <a:xfrm>
            <a:off x="628650" y="5144877"/>
            <a:ext cx="3943350" cy="1073457"/>
          </a:xfrm>
          <a:prstGeom prst="rtTriangl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BC124947-A8E8-4765-B090-6B6AFE53DE2D}"/>
              </a:ext>
            </a:extLst>
          </p:cNvPr>
          <p:cNvSpPr/>
          <p:nvPr/>
        </p:nvSpPr>
        <p:spPr>
          <a:xfrm>
            <a:off x="1836420" y="5031205"/>
            <a:ext cx="396240" cy="144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08D52A3F-8BA7-4796-829C-48FE7676874D}"/>
              </a:ext>
            </a:extLst>
          </p:cNvPr>
          <p:cNvSpPr/>
          <p:nvPr/>
        </p:nvSpPr>
        <p:spPr>
          <a:xfrm>
            <a:off x="6003156" y="3530106"/>
            <a:ext cx="180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Shape 21">
            <a:extLst>
              <a:ext uri="{FF2B5EF4-FFF2-40B4-BE49-F238E27FC236}">
                <a16:creationId xmlns:a16="http://schemas.microsoft.com/office/drawing/2014/main" id="{54C208C6-4A61-4780-A4F1-1812FFCE9157}"/>
              </a:ext>
            </a:extLst>
          </p:cNvPr>
          <p:cNvSpPr/>
          <p:nvPr/>
        </p:nvSpPr>
        <p:spPr>
          <a:xfrm>
            <a:off x="6916591" y="3462051"/>
            <a:ext cx="1420677" cy="1813560"/>
          </a:xfrm>
          <a:custGeom>
            <a:avLst/>
            <a:gdLst>
              <a:gd name="connsiteX0" fmla="*/ 0 w 1272540"/>
              <a:gd name="connsiteY0" fmla="*/ 0 h 2011680"/>
              <a:gd name="connsiteX1" fmla="*/ 548640 w 1272540"/>
              <a:gd name="connsiteY1" fmla="*/ 7620 h 2011680"/>
              <a:gd name="connsiteX2" fmla="*/ 1005840 w 1272540"/>
              <a:gd name="connsiteY2" fmla="*/ 624840 h 2011680"/>
              <a:gd name="connsiteX3" fmla="*/ 1272540 w 1272540"/>
              <a:gd name="connsiteY3" fmla="*/ 1485900 h 2011680"/>
              <a:gd name="connsiteX4" fmla="*/ 1249680 w 1272540"/>
              <a:gd name="connsiteY4" fmla="*/ 2011680 h 2011680"/>
              <a:gd name="connsiteX5" fmla="*/ 586740 w 1272540"/>
              <a:gd name="connsiteY5" fmla="*/ 1965960 h 2011680"/>
              <a:gd name="connsiteX6" fmla="*/ 350520 w 1272540"/>
              <a:gd name="connsiteY6" fmla="*/ 594360 h 2011680"/>
              <a:gd name="connsiteX7" fmla="*/ 236220 w 1272540"/>
              <a:gd name="connsiteY7" fmla="*/ 304800 h 2011680"/>
              <a:gd name="connsiteX8" fmla="*/ 0 w 1272540"/>
              <a:gd name="connsiteY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540" h="2011680">
                <a:moveTo>
                  <a:pt x="0" y="0"/>
                </a:moveTo>
                <a:lnTo>
                  <a:pt x="548640" y="7620"/>
                </a:lnTo>
                <a:lnTo>
                  <a:pt x="1005840" y="624840"/>
                </a:lnTo>
                <a:lnTo>
                  <a:pt x="1272540" y="1485900"/>
                </a:lnTo>
                <a:lnTo>
                  <a:pt x="1249680" y="2011680"/>
                </a:lnTo>
                <a:lnTo>
                  <a:pt x="586740" y="1965960"/>
                </a:lnTo>
                <a:lnTo>
                  <a:pt x="350520" y="594360"/>
                </a:lnTo>
                <a:lnTo>
                  <a:pt x="236220" y="304800"/>
                </a:lnTo>
                <a:lnTo>
                  <a:pt x="0" y="0"/>
                </a:lnTo>
                <a:close/>
              </a:path>
            </a:pathLst>
          </a:cu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8" name="Picture 47">
            <a:extLst>
              <a:ext uri="{FF2B5EF4-FFF2-40B4-BE49-F238E27FC236}">
                <a16:creationId xmlns:a16="http://schemas.microsoft.com/office/drawing/2014/main" id="{FB16B35F-AA63-4688-893C-50AD2C7FBC6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1533" b="-8491"/>
          <a:stretch/>
        </p:blipFill>
        <p:spPr>
          <a:xfrm>
            <a:off x="7138928" y="914929"/>
            <a:ext cx="1440000" cy="1486644"/>
          </a:xfrm>
          <a:prstGeom prst="rect">
            <a:avLst/>
          </a:prstGeom>
        </p:spPr>
      </p:pic>
      <p:sp>
        <p:nvSpPr>
          <p:cNvPr id="54" name="TextBox 53">
            <a:extLst>
              <a:ext uri="{FF2B5EF4-FFF2-40B4-BE49-F238E27FC236}">
                <a16:creationId xmlns:a16="http://schemas.microsoft.com/office/drawing/2014/main" id="{8AE52BA4-5D88-49F7-B38A-48B85B597D95}"/>
              </a:ext>
            </a:extLst>
          </p:cNvPr>
          <p:cNvSpPr txBox="1"/>
          <p:nvPr/>
        </p:nvSpPr>
        <p:spPr>
          <a:xfrm>
            <a:off x="5648796" y="3509072"/>
            <a:ext cx="1105920" cy="338554"/>
          </a:xfrm>
          <a:prstGeom prst="rect">
            <a:avLst/>
          </a:prstGeom>
          <a:noFill/>
        </p:spPr>
        <p:txBody>
          <a:bodyPr wrap="square" rtlCol="0">
            <a:spAutoFit/>
          </a:bodyPr>
          <a:lstStyle/>
          <a:p>
            <a:r>
              <a:rPr lang="en-AU" sz="1600" dirty="0">
                <a:solidFill>
                  <a:schemeClr val="tx1">
                    <a:lumMod val="75000"/>
                    <a:lumOff val="25000"/>
                  </a:schemeClr>
                </a:solidFill>
              </a:rPr>
              <a:t>Future</a:t>
            </a:r>
          </a:p>
        </p:txBody>
      </p:sp>
      <p:sp>
        <p:nvSpPr>
          <p:cNvPr id="41" name="TextBox 40">
            <a:extLst>
              <a:ext uri="{FF2B5EF4-FFF2-40B4-BE49-F238E27FC236}">
                <a16:creationId xmlns:a16="http://schemas.microsoft.com/office/drawing/2014/main" id="{C2DC45A8-87E2-4258-9BEB-88A351D35871}"/>
              </a:ext>
            </a:extLst>
          </p:cNvPr>
          <p:cNvSpPr txBox="1"/>
          <p:nvPr/>
        </p:nvSpPr>
        <p:spPr>
          <a:xfrm>
            <a:off x="1872601" y="5111357"/>
            <a:ext cx="1105920" cy="369332"/>
          </a:xfrm>
          <a:prstGeom prst="rect">
            <a:avLst/>
          </a:prstGeom>
          <a:noFill/>
        </p:spPr>
        <p:txBody>
          <a:bodyPr wrap="square" rtlCol="0">
            <a:spAutoFit/>
          </a:bodyPr>
          <a:lstStyle/>
          <a:p>
            <a:r>
              <a:rPr lang="en-AU" dirty="0">
                <a:solidFill>
                  <a:schemeClr val="tx1">
                    <a:lumMod val="75000"/>
                    <a:lumOff val="25000"/>
                  </a:schemeClr>
                </a:solidFill>
              </a:rPr>
              <a:t>Present</a:t>
            </a:r>
          </a:p>
        </p:txBody>
      </p:sp>
      <p:grpSp>
        <p:nvGrpSpPr>
          <p:cNvPr id="21" name="Group 20">
            <a:extLst>
              <a:ext uri="{FF2B5EF4-FFF2-40B4-BE49-F238E27FC236}">
                <a16:creationId xmlns:a16="http://schemas.microsoft.com/office/drawing/2014/main" id="{620DE196-EC53-4483-81EC-8F907B452A92}"/>
              </a:ext>
            </a:extLst>
          </p:cNvPr>
          <p:cNvGrpSpPr/>
          <p:nvPr/>
        </p:nvGrpSpPr>
        <p:grpSpPr>
          <a:xfrm>
            <a:off x="5064630" y="4079786"/>
            <a:ext cx="2814075" cy="2113868"/>
            <a:chOff x="5021273" y="4104206"/>
            <a:chExt cx="2814075" cy="2113868"/>
          </a:xfrm>
        </p:grpSpPr>
        <p:sp>
          <p:nvSpPr>
            <p:cNvPr id="23" name="Oval 22">
              <a:extLst>
                <a:ext uri="{FF2B5EF4-FFF2-40B4-BE49-F238E27FC236}">
                  <a16:creationId xmlns:a16="http://schemas.microsoft.com/office/drawing/2014/main" id="{5B54379B-5E8B-4CC0-8637-8BE7C6296269}"/>
                </a:ext>
              </a:extLst>
            </p:cNvPr>
            <p:cNvSpPr/>
            <p:nvPr/>
          </p:nvSpPr>
          <p:spPr>
            <a:xfrm>
              <a:off x="5021273" y="4104206"/>
              <a:ext cx="2814075" cy="2113868"/>
            </a:xfrm>
            <a:prstGeom prst="ellipse">
              <a:avLst/>
            </a:prstGeom>
            <a:solidFill>
              <a:srgbClr val="050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descr="A picture containing doll, drawing, toy&#10;&#10;Description automatically generated">
              <a:extLst>
                <a:ext uri="{FF2B5EF4-FFF2-40B4-BE49-F238E27FC236}">
                  <a16:creationId xmlns:a16="http://schemas.microsoft.com/office/drawing/2014/main" id="{FC853384-41E0-445E-9C1E-7B3C36A3B34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9063" y="4280659"/>
              <a:ext cx="845820" cy="1601615"/>
            </a:xfrm>
            <a:prstGeom prst="rect">
              <a:avLst/>
            </a:prstGeom>
          </p:spPr>
        </p:pic>
      </p:grpSp>
      <p:sp>
        <p:nvSpPr>
          <p:cNvPr id="25" name="Oval 24">
            <a:extLst>
              <a:ext uri="{FF2B5EF4-FFF2-40B4-BE49-F238E27FC236}">
                <a16:creationId xmlns:a16="http://schemas.microsoft.com/office/drawing/2014/main" id="{98E1C23A-34B8-413A-8768-ACA862142A93}"/>
              </a:ext>
            </a:extLst>
          </p:cNvPr>
          <p:cNvSpPr/>
          <p:nvPr/>
        </p:nvSpPr>
        <p:spPr>
          <a:xfrm>
            <a:off x="6762614" y="4488180"/>
            <a:ext cx="288000" cy="251460"/>
          </a:xfrm>
          <a:prstGeom prst="ellipse">
            <a:avLst/>
          </a:prstGeom>
          <a:gradFill flip="none" rotWithShape="1">
            <a:gsLst>
              <a:gs pos="21000">
                <a:schemeClr val="accent1">
                  <a:lumMod val="5000"/>
                  <a:lumOff val="95000"/>
                </a:schemeClr>
              </a:gs>
              <a:gs pos="66000">
                <a:schemeClr val="accent6">
                  <a:lumMod val="60000"/>
                  <a:lumOff val="40000"/>
                </a:schemeClr>
              </a:gs>
            </a:gsLst>
            <a:path path="circle">
              <a:fillToRect l="50000" t="50000" r="50000" b="50000"/>
            </a:path>
            <a:tileRect/>
          </a:gradFill>
          <a:ln>
            <a:solidFill>
              <a:schemeClr val="accent6">
                <a:lumMod val="75000"/>
              </a:schemeClr>
            </a:solidFill>
          </a:ln>
          <a:effectLst>
            <a:glow rad="12700">
              <a:schemeClr val="accent6">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F143A66A-91FC-4D71-959E-CE64ED060204}"/>
              </a:ext>
            </a:extLst>
          </p:cNvPr>
          <p:cNvSpPr/>
          <p:nvPr/>
        </p:nvSpPr>
        <p:spPr>
          <a:xfrm>
            <a:off x="7209090" y="4158557"/>
            <a:ext cx="360000" cy="324000"/>
          </a:xfrm>
          <a:prstGeom prst="ellipse">
            <a:avLst/>
          </a:prstGeom>
          <a:gradFill flip="none" rotWithShape="1">
            <a:gsLst>
              <a:gs pos="21000">
                <a:schemeClr val="accent1">
                  <a:lumMod val="5000"/>
                  <a:lumOff val="95000"/>
                </a:schemeClr>
              </a:gs>
              <a:gs pos="66000">
                <a:schemeClr val="accent6">
                  <a:lumMod val="60000"/>
                  <a:lumOff val="40000"/>
                </a:schemeClr>
              </a:gs>
            </a:gsLst>
            <a:path path="circle">
              <a:fillToRect l="50000" t="50000" r="50000" b="50000"/>
            </a:path>
            <a:tileRect/>
          </a:gradFill>
          <a:ln>
            <a:solidFill>
              <a:schemeClr val="accent6">
                <a:lumMod val="75000"/>
              </a:schemeClr>
            </a:solidFill>
          </a:ln>
          <a:effectLst>
            <a:glow rad="12700">
              <a:schemeClr val="accent6">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643D561E-7A84-4708-AD94-449394449EF9}"/>
              </a:ext>
            </a:extLst>
          </p:cNvPr>
          <p:cNvSpPr/>
          <p:nvPr/>
        </p:nvSpPr>
        <p:spPr>
          <a:xfrm>
            <a:off x="7592957" y="3640397"/>
            <a:ext cx="432000" cy="396000"/>
          </a:xfrm>
          <a:prstGeom prst="ellipse">
            <a:avLst/>
          </a:prstGeom>
          <a:gradFill flip="none" rotWithShape="1">
            <a:gsLst>
              <a:gs pos="21000">
                <a:schemeClr val="accent1">
                  <a:lumMod val="5000"/>
                  <a:lumOff val="95000"/>
                </a:schemeClr>
              </a:gs>
              <a:gs pos="66000">
                <a:schemeClr val="accent6">
                  <a:lumMod val="60000"/>
                  <a:lumOff val="40000"/>
                </a:schemeClr>
              </a:gs>
            </a:gsLst>
            <a:path path="circle">
              <a:fillToRect l="50000" t="50000" r="50000" b="50000"/>
            </a:path>
            <a:tileRect/>
          </a:gradFill>
          <a:ln>
            <a:solidFill>
              <a:schemeClr val="accent6">
                <a:lumMod val="75000"/>
              </a:schemeClr>
            </a:solidFill>
          </a:ln>
          <a:effectLst>
            <a:glow rad="12700">
              <a:schemeClr val="accent6">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9BCEA6D5-04BC-4B1C-99FE-2E36FAE47794}"/>
              </a:ext>
            </a:extLst>
          </p:cNvPr>
          <p:cNvSpPr/>
          <p:nvPr/>
        </p:nvSpPr>
        <p:spPr>
          <a:xfrm>
            <a:off x="6729663" y="2703349"/>
            <a:ext cx="1378269" cy="815162"/>
          </a:xfrm>
          <a:prstGeom prst="ellipse">
            <a:avLst/>
          </a:prstGeom>
          <a:gradFill flip="none" rotWithShape="1">
            <a:gsLst>
              <a:gs pos="21000">
                <a:schemeClr val="accent1">
                  <a:lumMod val="5000"/>
                  <a:lumOff val="95000"/>
                </a:schemeClr>
              </a:gs>
              <a:gs pos="66000">
                <a:schemeClr val="accent6">
                  <a:lumMod val="60000"/>
                  <a:lumOff val="40000"/>
                </a:schemeClr>
              </a:gs>
            </a:gsLst>
            <a:path path="circle">
              <a:fillToRect l="50000" t="50000" r="50000" b="50000"/>
            </a:path>
            <a:tileRect/>
          </a:gradFill>
          <a:ln>
            <a:solidFill>
              <a:schemeClr val="accent6">
                <a:lumMod val="75000"/>
              </a:schemeClr>
            </a:solidFill>
          </a:ln>
          <a:effectLst>
            <a:glow rad="12700">
              <a:schemeClr val="accent6">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AU" dirty="0">
                <a:solidFill>
                  <a:schemeClr val="accent6">
                    <a:lumMod val="75000"/>
                  </a:schemeClr>
                </a:solidFill>
              </a:rPr>
              <a:t>Vision of </a:t>
            </a:r>
            <a:br>
              <a:rPr lang="en-AU" dirty="0">
                <a:solidFill>
                  <a:schemeClr val="accent6">
                    <a:lumMod val="75000"/>
                  </a:schemeClr>
                </a:solidFill>
              </a:rPr>
            </a:br>
            <a:r>
              <a:rPr lang="en-AU" dirty="0">
                <a:solidFill>
                  <a:schemeClr val="accent6">
                    <a:lumMod val="75000"/>
                  </a:schemeClr>
                </a:solidFill>
              </a:rPr>
              <a:t>what I want</a:t>
            </a:r>
          </a:p>
        </p:txBody>
      </p:sp>
      <p:sp>
        <p:nvSpPr>
          <p:cNvPr id="27" name="Arrow: Chevron 26">
            <a:extLst>
              <a:ext uri="{FF2B5EF4-FFF2-40B4-BE49-F238E27FC236}">
                <a16:creationId xmlns:a16="http://schemas.microsoft.com/office/drawing/2014/main" id="{05BE7929-D60D-45C3-9B6E-8B08A7C6FD48}"/>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3_SLIDE_07_PARA_A">
            <a:hlinkClick r:id="" action="ppaction://media"/>
            <a:extLst>
              <a:ext uri="{FF2B5EF4-FFF2-40B4-BE49-F238E27FC236}">
                <a16:creationId xmlns:a16="http://schemas.microsoft.com/office/drawing/2014/main" id="{DEE6F191-54C7-4597-8FB3-0F38F98100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10700" y="0"/>
            <a:ext cx="609600" cy="609600"/>
          </a:xfrm>
          <a:prstGeom prst="rect">
            <a:avLst/>
          </a:prstGeom>
        </p:spPr>
      </p:pic>
    </p:spTree>
    <p:extLst>
      <p:ext uri="{BB962C8B-B14F-4D97-AF65-F5344CB8AC3E}">
        <p14:creationId xmlns:p14="http://schemas.microsoft.com/office/powerpoint/2010/main" val="298078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25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175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 presetClass="mediacall" presetSubtype="0" fill="hold" nodeType="withEffect">
                                  <p:stCondLst>
                                    <p:cond delay="1000"/>
                                  </p:stCondLst>
                                  <p:childTnLst>
                                    <p:cmd type="call" cmd="playFrom(0.0)">
                                      <p:cBhvr>
                                        <p:cTn id="21" dur="25744" fill="hold"/>
                                        <p:tgtEl>
                                          <p:spTgt spid="2"/>
                                        </p:tgtEl>
                                      </p:cBhvr>
                                    </p:cmd>
                                  </p:childTnLst>
                                </p:cTn>
                              </p:par>
                            </p:childTnLst>
                          </p:cTn>
                        </p:par>
                        <p:par>
                          <p:cTn id="22" fill="hold">
                            <p:stCondLst>
                              <p:cond delay="26744"/>
                            </p:stCondLst>
                            <p:childTnLst>
                              <p:par>
                                <p:cTn id="23" presetID="3" presetClass="mediacall" presetSubtype="0" fill="hold" nodeType="afterEffect">
                                  <p:stCondLst>
                                    <p:cond delay="500"/>
                                  </p:stCondLst>
                                  <p:childTnLst>
                                    <p:cmd type="call" cmd="stop">
                                      <p:cBhvr>
                                        <p:cTn id="24" dur="1" fill="hold"/>
                                        <p:tgtEl>
                                          <p:spTgt spid="2"/>
                                        </p:tgtEl>
                                      </p:cBhvr>
                                    </p:cmd>
                                  </p:childTnLst>
                                </p:cTn>
                              </p:par>
                              <p:par>
                                <p:cTn id="25" presetID="10" presetClass="entr" presetSubtype="0" fill="hold" grpId="0" nodeType="withEffect">
                                  <p:stCondLst>
                                    <p:cond delay="5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25" grpId="0" animBg="1"/>
      <p:bldP spid="26" grpId="0" animBg="1"/>
      <p:bldP spid="31" grpId="0" animBg="1"/>
      <p:bldP spid="32"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AFB030B-D2BB-4BDA-BEB0-7498CA3A91F7}"/>
              </a:ext>
            </a:extLst>
          </p:cNvPr>
          <p:cNvGrpSpPr/>
          <p:nvPr/>
        </p:nvGrpSpPr>
        <p:grpSpPr>
          <a:xfrm>
            <a:off x="4963030" y="4829086"/>
            <a:ext cx="2814075" cy="2113868"/>
            <a:chOff x="5021273" y="4104206"/>
            <a:chExt cx="2814075" cy="2113868"/>
          </a:xfrm>
        </p:grpSpPr>
        <p:sp>
          <p:nvSpPr>
            <p:cNvPr id="37" name="Oval 36">
              <a:extLst>
                <a:ext uri="{FF2B5EF4-FFF2-40B4-BE49-F238E27FC236}">
                  <a16:creationId xmlns:a16="http://schemas.microsoft.com/office/drawing/2014/main" id="{1E09D719-970D-42E7-80DA-DF71DEDD77F8}"/>
                </a:ext>
              </a:extLst>
            </p:cNvPr>
            <p:cNvSpPr/>
            <p:nvPr/>
          </p:nvSpPr>
          <p:spPr>
            <a:xfrm>
              <a:off x="5021273" y="4104206"/>
              <a:ext cx="2814075" cy="2113868"/>
            </a:xfrm>
            <a:prstGeom prst="ellipse">
              <a:avLst/>
            </a:prstGeom>
            <a:solidFill>
              <a:srgbClr val="050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8" name="Picture 37" descr="A picture containing doll, drawing, toy&#10;&#10;Description automatically generated">
              <a:extLst>
                <a:ext uri="{FF2B5EF4-FFF2-40B4-BE49-F238E27FC236}">
                  <a16:creationId xmlns:a16="http://schemas.microsoft.com/office/drawing/2014/main" id="{AFA6B863-5E96-430E-A995-2524487151F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739063" y="4280659"/>
              <a:ext cx="845820" cy="1601615"/>
            </a:xfrm>
            <a:prstGeom prst="rect">
              <a:avLst/>
            </a:prstGeom>
          </p:spPr>
        </p:pic>
      </p:grpSp>
      <p:sp>
        <p:nvSpPr>
          <p:cNvPr id="5" name="Title 4">
            <a:extLst>
              <a:ext uri="{FF2B5EF4-FFF2-40B4-BE49-F238E27FC236}">
                <a16:creationId xmlns:a16="http://schemas.microsoft.com/office/drawing/2014/main" id="{383C0CCC-B0FE-48FA-941A-05861D8EA997}"/>
              </a:ext>
            </a:extLst>
          </p:cNvPr>
          <p:cNvSpPr>
            <a:spLocks noGrp="1"/>
          </p:cNvSpPr>
          <p:nvPr>
            <p:ph type="title"/>
          </p:nvPr>
        </p:nvSpPr>
        <p:spPr/>
        <p:txBody>
          <a:bodyPr/>
          <a:lstStyle/>
          <a:p>
            <a:r>
              <a:rPr lang="en-AU" dirty="0"/>
              <a:t>Defining the future</a:t>
            </a:r>
          </a:p>
        </p:txBody>
      </p:sp>
      <p:sp>
        <p:nvSpPr>
          <p:cNvPr id="4" name="Footer Placeholder 3">
            <a:extLst>
              <a:ext uri="{FF2B5EF4-FFF2-40B4-BE49-F238E27FC236}">
                <a16:creationId xmlns:a16="http://schemas.microsoft.com/office/drawing/2014/main" id="{7D0592FC-78A9-4307-B695-2C0BAF110A63}"/>
              </a:ext>
            </a:extLst>
          </p:cNvPr>
          <p:cNvSpPr>
            <a:spLocks noGrp="1"/>
          </p:cNvSpPr>
          <p:nvPr>
            <p:ph type="ftr" sz="quarter" idx="10"/>
          </p:nvPr>
        </p:nvSpPr>
        <p:spPr/>
        <p:txBody>
          <a:bodyPr/>
          <a:lstStyle/>
          <a:p>
            <a:r>
              <a:rPr lang="en-US" dirty="0"/>
              <a:t>Module 4, Snippet 3</a:t>
            </a:r>
          </a:p>
        </p:txBody>
      </p:sp>
      <p:sp>
        <p:nvSpPr>
          <p:cNvPr id="3" name="Slide Number Placeholder 2">
            <a:extLst>
              <a:ext uri="{FF2B5EF4-FFF2-40B4-BE49-F238E27FC236}">
                <a16:creationId xmlns:a16="http://schemas.microsoft.com/office/drawing/2014/main" id="{1970E695-7EC9-44C8-BC41-78085A525FEC}"/>
              </a:ext>
            </a:extLst>
          </p:cNvPr>
          <p:cNvSpPr>
            <a:spLocks noGrp="1"/>
          </p:cNvSpPr>
          <p:nvPr>
            <p:ph type="sldNum" sz="quarter" idx="11"/>
          </p:nvPr>
        </p:nvSpPr>
        <p:spPr/>
        <p:txBody>
          <a:bodyPr/>
          <a:lstStyle/>
          <a:p>
            <a:fld id="{A9D36E53-D99A-0F41-B3E8-EF235B9A2E23}" type="slidenum">
              <a:rPr lang="en-US" smtClean="0"/>
              <a:pPr/>
              <a:t>8</a:t>
            </a:fld>
            <a:endParaRPr lang="en-US" dirty="0"/>
          </a:p>
        </p:txBody>
      </p:sp>
      <p:sp>
        <p:nvSpPr>
          <p:cNvPr id="7" name="Rectangle: Rounded Corners 6">
            <a:extLst>
              <a:ext uri="{FF2B5EF4-FFF2-40B4-BE49-F238E27FC236}">
                <a16:creationId xmlns:a16="http://schemas.microsoft.com/office/drawing/2014/main" id="{176EB65C-9F67-4922-8BD7-1A729D38A191}"/>
              </a:ext>
            </a:extLst>
          </p:cNvPr>
          <p:cNvSpPr/>
          <p:nvPr/>
        </p:nvSpPr>
        <p:spPr>
          <a:xfrm>
            <a:off x="6296546" y="3755812"/>
            <a:ext cx="2160000" cy="436446"/>
          </a:xfrm>
          <a:prstGeom prst="roundRect">
            <a:avLst/>
          </a:prstGeom>
          <a:solidFill>
            <a:srgbClr val="019CD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dirty="0"/>
              <a:t>Safe Users </a:t>
            </a:r>
          </a:p>
          <a:p>
            <a:endParaRPr lang="en-AU" dirty="0"/>
          </a:p>
        </p:txBody>
      </p:sp>
      <p:sp>
        <p:nvSpPr>
          <p:cNvPr id="8" name="Rectangle: Rounded Corners 7">
            <a:extLst>
              <a:ext uri="{FF2B5EF4-FFF2-40B4-BE49-F238E27FC236}">
                <a16:creationId xmlns:a16="http://schemas.microsoft.com/office/drawing/2014/main" id="{646277E3-EFC6-42E6-9A8C-6CD3944EF9AC}"/>
              </a:ext>
            </a:extLst>
          </p:cNvPr>
          <p:cNvSpPr/>
          <p:nvPr/>
        </p:nvSpPr>
        <p:spPr>
          <a:xfrm>
            <a:off x="687455" y="3755813"/>
            <a:ext cx="2160000" cy="436445"/>
          </a:xfrm>
          <a:prstGeom prst="roundRect">
            <a:avLst/>
          </a:prstGeom>
          <a:solidFill>
            <a:srgbClr val="019CD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dirty="0"/>
              <a:t>Safe Vehicles </a:t>
            </a:r>
          </a:p>
        </p:txBody>
      </p:sp>
      <p:sp>
        <p:nvSpPr>
          <p:cNvPr id="9" name="Rectangle: Rounded Corners 8">
            <a:extLst>
              <a:ext uri="{FF2B5EF4-FFF2-40B4-BE49-F238E27FC236}">
                <a16:creationId xmlns:a16="http://schemas.microsoft.com/office/drawing/2014/main" id="{9E8B7092-2FA1-4534-9B42-88D4A074C89E}"/>
              </a:ext>
            </a:extLst>
          </p:cNvPr>
          <p:cNvSpPr/>
          <p:nvPr/>
        </p:nvSpPr>
        <p:spPr>
          <a:xfrm>
            <a:off x="3492000" y="3755813"/>
            <a:ext cx="2160000" cy="436445"/>
          </a:xfrm>
          <a:prstGeom prst="roundRect">
            <a:avLst/>
          </a:prstGeom>
          <a:solidFill>
            <a:srgbClr val="019CD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dirty="0"/>
              <a:t>Safe Roads </a:t>
            </a:r>
          </a:p>
        </p:txBody>
      </p:sp>
      <p:sp>
        <p:nvSpPr>
          <p:cNvPr id="10" name="Rectangle: Rounded Corners 9">
            <a:extLst>
              <a:ext uri="{FF2B5EF4-FFF2-40B4-BE49-F238E27FC236}">
                <a16:creationId xmlns:a16="http://schemas.microsoft.com/office/drawing/2014/main" id="{17F00CF4-EC54-472B-9042-64A17B8B195C}"/>
              </a:ext>
            </a:extLst>
          </p:cNvPr>
          <p:cNvSpPr/>
          <p:nvPr/>
        </p:nvSpPr>
        <p:spPr>
          <a:xfrm>
            <a:off x="2847455" y="2853758"/>
            <a:ext cx="3449092" cy="399331"/>
          </a:xfrm>
          <a:prstGeom prst="roundRect">
            <a:avLst/>
          </a:prstGeom>
          <a:solidFill>
            <a:srgbClr val="019C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Safe road transportation system</a:t>
            </a:r>
            <a:endParaRPr lang="en-AU" sz="1600" dirty="0"/>
          </a:p>
        </p:txBody>
      </p:sp>
      <p:pic>
        <p:nvPicPr>
          <p:cNvPr id="13" name="Picture 12">
            <a:extLst>
              <a:ext uri="{FF2B5EF4-FFF2-40B4-BE49-F238E27FC236}">
                <a16:creationId xmlns:a16="http://schemas.microsoft.com/office/drawing/2014/main" id="{CEC99B5D-B1B8-490A-8F60-BC561ECDD93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51533" b="-8491"/>
          <a:stretch/>
        </p:blipFill>
        <p:spPr>
          <a:xfrm>
            <a:off x="3852000" y="1132278"/>
            <a:ext cx="1440000" cy="1486644"/>
          </a:xfrm>
          <a:prstGeom prst="rect">
            <a:avLst/>
          </a:prstGeom>
        </p:spPr>
      </p:pic>
      <p:cxnSp>
        <p:nvCxnSpPr>
          <p:cNvPr id="15" name="Connector: Elbow 14">
            <a:extLst>
              <a:ext uri="{FF2B5EF4-FFF2-40B4-BE49-F238E27FC236}">
                <a16:creationId xmlns:a16="http://schemas.microsoft.com/office/drawing/2014/main" id="{B64F3C9C-F2FD-44EA-9A71-3878DC47E454}"/>
              </a:ext>
            </a:extLst>
          </p:cNvPr>
          <p:cNvCxnSpPr>
            <a:cxnSpLocks/>
            <a:stCxn id="10" idx="2"/>
            <a:endCxn id="8" idx="0"/>
          </p:cNvCxnSpPr>
          <p:nvPr/>
        </p:nvCxnSpPr>
        <p:spPr>
          <a:xfrm rot="5400000">
            <a:off x="2918366" y="2102178"/>
            <a:ext cx="502724" cy="2804546"/>
          </a:xfrm>
          <a:prstGeom prst="bentConnector3">
            <a:avLst>
              <a:gd name="adj1" fmla="val 50000"/>
            </a:avLst>
          </a:prstGeom>
          <a:ln w="381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5ACF9CE8-3209-4EDF-BF67-AF51890C9878}"/>
              </a:ext>
            </a:extLst>
          </p:cNvPr>
          <p:cNvCxnSpPr>
            <a:cxnSpLocks/>
            <a:stCxn id="10" idx="2"/>
            <a:endCxn id="7" idx="0"/>
          </p:cNvCxnSpPr>
          <p:nvPr/>
        </p:nvCxnSpPr>
        <p:spPr>
          <a:xfrm rot="16200000" flipH="1">
            <a:off x="5722912" y="2102177"/>
            <a:ext cx="502723" cy="2804545"/>
          </a:xfrm>
          <a:prstGeom prst="bentConnector3">
            <a:avLst>
              <a:gd name="adj1" fmla="val 50000"/>
            </a:avLst>
          </a:prstGeom>
          <a:ln w="381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CD88C88D-7F11-40B5-BF27-0963E9E4779A}"/>
              </a:ext>
            </a:extLst>
          </p:cNvPr>
          <p:cNvCxnSpPr>
            <a:cxnSpLocks/>
            <a:stCxn id="10" idx="2"/>
            <a:endCxn id="9" idx="0"/>
          </p:cNvCxnSpPr>
          <p:nvPr/>
        </p:nvCxnSpPr>
        <p:spPr>
          <a:xfrm rot="5400000">
            <a:off x="4320639" y="3504451"/>
            <a:ext cx="502724" cy="1"/>
          </a:xfrm>
          <a:prstGeom prst="bentConnector3">
            <a:avLst>
              <a:gd name="adj1" fmla="val 50000"/>
            </a:avLst>
          </a:prstGeom>
          <a:ln w="38100">
            <a:solidFill>
              <a:srgbClr val="01A0DF"/>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00C9473-C0C3-43C7-B8BB-E65E2483E85B}"/>
              </a:ext>
            </a:extLst>
          </p:cNvPr>
          <p:cNvSpPr txBox="1"/>
          <p:nvPr/>
        </p:nvSpPr>
        <p:spPr>
          <a:xfrm>
            <a:off x="687455" y="4448291"/>
            <a:ext cx="2160000" cy="923330"/>
          </a:xfrm>
          <a:prstGeom prst="rect">
            <a:avLst/>
          </a:prstGeom>
          <a:noFill/>
        </p:spPr>
        <p:txBody>
          <a:bodyPr wrap="square" rtlCol="0">
            <a:spAutoFit/>
          </a:bodyPr>
          <a:lstStyle/>
          <a:p>
            <a:pPr algn="ctr"/>
            <a:r>
              <a:rPr lang="en-AU" dirty="0">
                <a:solidFill>
                  <a:schemeClr val="bg1"/>
                </a:solidFill>
              </a:rPr>
              <a:t>Minimum 2025 </a:t>
            </a:r>
            <a:br>
              <a:rPr lang="en-AU" dirty="0">
                <a:solidFill>
                  <a:schemeClr val="bg1"/>
                </a:solidFill>
              </a:rPr>
            </a:br>
            <a:r>
              <a:rPr lang="en-AU" dirty="0">
                <a:solidFill>
                  <a:schemeClr val="bg1"/>
                </a:solidFill>
              </a:rPr>
              <a:t>5-Star rated vehicles</a:t>
            </a:r>
            <a:br>
              <a:rPr lang="en-AU" dirty="0">
                <a:solidFill>
                  <a:schemeClr val="bg1"/>
                </a:solidFill>
              </a:rPr>
            </a:br>
            <a:r>
              <a:rPr lang="en-AU" dirty="0">
                <a:solidFill>
                  <a:schemeClr val="bg1"/>
                </a:solidFill>
                <a:sym typeface="Wingdings" panose="05000000000000000000" pitchFamily="2" charset="2"/>
              </a:rPr>
              <a:t></a:t>
            </a:r>
            <a:endParaRPr lang="en-AU" dirty="0">
              <a:solidFill>
                <a:schemeClr val="bg1"/>
              </a:solidFill>
            </a:endParaRPr>
          </a:p>
        </p:txBody>
      </p:sp>
      <p:sp>
        <p:nvSpPr>
          <p:cNvPr id="29" name="TextBox 28">
            <a:extLst>
              <a:ext uri="{FF2B5EF4-FFF2-40B4-BE49-F238E27FC236}">
                <a16:creationId xmlns:a16="http://schemas.microsoft.com/office/drawing/2014/main" id="{57235E22-4AAF-40C5-BD1B-136E94B2739B}"/>
              </a:ext>
            </a:extLst>
          </p:cNvPr>
          <p:cNvSpPr txBox="1"/>
          <p:nvPr/>
        </p:nvSpPr>
        <p:spPr>
          <a:xfrm>
            <a:off x="6296545" y="4448291"/>
            <a:ext cx="2160000" cy="646331"/>
          </a:xfrm>
          <a:prstGeom prst="rect">
            <a:avLst/>
          </a:prstGeom>
          <a:noFill/>
        </p:spPr>
        <p:txBody>
          <a:bodyPr wrap="square" rtlCol="0">
            <a:spAutoFit/>
          </a:bodyPr>
          <a:lstStyle/>
          <a:p>
            <a:pPr algn="ctr"/>
            <a:r>
              <a:rPr lang="en-AU" dirty="0">
                <a:solidFill>
                  <a:schemeClr val="bg1"/>
                </a:solidFill>
              </a:rPr>
              <a:t>No extreme violations</a:t>
            </a:r>
          </a:p>
        </p:txBody>
      </p:sp>
      <p:sp>
        <p:nvSpPr>
          <p:cNvPr id="32" name="Thought Bubble: Cloud 31">
            <a:extLst>
              <a:ext uri="{FF2B5EF4-FFF2-40B4-BE49-F238E27FC236}">
                <a16:creationId xmlns:a16="http://schemas.microsoft.com/office/drawing/2014/main" id="{66CC4794-DBD4-48C8-88F2-508C4D41163F}"/>
              </a:ext>
            </a:extLst>
          </p:cNvPr>
          <p:cNvSpPr/>
          <p:nvPr/>
        </p:nvSpPr>
        <p:spPr>
          <a:xfrm flipH="1">
            <a:off x="2979253" y="4311532"/>
            <a:ext cx="2529760" cy="1318371"/>
          </a:xfrm>
          <a:prstGeom prst="cloudCallout">
            <a:avLst/>
          </a:prstGeom>
          <a:gradFill>
            <a:gsLst>
              <a:gs pos="13000">
                <a:schemeClr val="accent1">
                  <a:lumMod val="5000"/>
                  <a:lumOff val="95000"/>
                </a:schemeClr>
              </a:gs>
              <a:gs pos="100000">
                <a:srgbClr val="01A0DF"/>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wrap="none" tIns="108000" rtlCol="0" anchor="ctr"/>
          <a:lstStyle/>
          <a:p>
            <a:pPr algn="ctr"/>
            <a:r>
              <a:rPr lang="en-AU" sz="1700" dirty="0">
                <a:solidFill>
                  <a:srgbClr val="0E1429"/>
                </a:solidFill>
              </a:rPr>
              <a:t>What do roads </a:t>
            </a:r>
            <a:br>
              <a:rPr lang="en-AU" sz="1700" dirty="0">
                <a:solidFill>
                  <a:srgbClr val="0E1429"/>
                </a:solidFill>
              </a:rPr>
            </a:br>
            <a:r>
              <a:rPr lang="en-AU" sz="1700" dirty="0">
                <a:solidFill>
                  <a:srgbClr val="0E1429"/>
                </a:solidFill>
              </a:rPr>
              <a:t>need to look like </a:t>
            </a:r>
            <a:br>
              <a:rPr lang="en-AU" sz="1700" dirty="0">
                <a:solidFill>
                  <a:srgbClr val="0E1429"/>
                </a:solidFill>
              </a:rPr>
            </a:br>
            <a:r>
              <a:rPr lang="en-AU" sz="1700" dirty="0">
                <a:solidFill>
                  <a:srgbClr val="0E1429"/>
                </a:solidFill>
              </a:rPr>
              <a:t>to achieve zero harm </a:t>
            </a:r>
            <a:br>
              <a:rPr lang="en-AU" sz="1700" dirty="0">
                <a:solidFill>
                  <a:srgbClr val="0E1429"/>
                </a:solidFill>
              </a:rPr>
            </a:br>
            <a:r>
              <a:rPr lang="en-AU" sz="1700" dirty="0">
                <a:solidFill>
                  <a:srgbClr val="0E1429"/>
                </a:solidFill>
              </a:rPr>
              <a:t>in 2050?</a:t>
            </a:r>
          </a:p>
        </p:txBody>
      </p:sp>
      <p:sp>
        <p:nvSpPr>
          <p:cNvPr id="33" name="Oval 32">
            <a:extLst>
              <a:ext uri="{FF2B5EF4-FFF2-40B4-BE49-F238E27FC236}">
                <a16:creationId xmlns:a16="http://schemas.microsoft.com/office/drawing/2014/main" id="{80E9DD1C-4D94-419E-A71F-E37AA4881275}"/>
              </a:ext>
            </a:extLst>
          </p:cNvPr>
          <p:cNvSpPr/>
          <p:nvPr/>
        </p:nvSpPr>
        <p:spPr>
          <a:xfrm>
            <a:off x="4970924" y="5722705"/>
            <a:ext cx="144000" cy="144000"/>
          </a:xfrm>
          <a:prstGeom prst="ellipse">
            <a:avLst/>
          </a:prstGeom>
          <a:solidFill>
            <a:srgbClr val="8AD1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0B1FEA97-9348-41F6-A36F-618C0E5C1F53}"/>
              </a:ext>
            </a:extLst>
          </p:cNvPr>
          <p:cNvSpPr/>
          <p:nvPr/>
        </p:nvSpPr>
        <p:spPr>
          <a:xfrm>
            <a:off x="5220000" y="5629903"/>
            <a:ext cx="144000" cy="144000"/>
          </a:xfrm>
          <a:prstGeom prst="ellipse">
            <a:avLst/>
          </a:prstGeom>
          <a:solidFill>
            <a:srgbClr val="8AD1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96CE399C-D6D6-49AA-A7B6-EED582AF136E}"/>
              </a:ext>
            </a:extLst>
          </p:cNvPr>
          <p:cNvSpPr/>
          <p:nvPr/>
        </p:nvSpPr>
        <p:spPr>
          <a:xfrm>
            <a:off x="5441022" y="5437496"/>
            <a:ext cx="108000" cy="108000"/>
          </a:xfrm>
          <a:prstGeom prst="ellipse">
            <a:avLst/>
          </a:prstGeom>
          <a:solidFill>
            <a:srgbClr val="8AD1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Arrow: Chevron 21">
            <a:extLst>
              <a:ext uri="{FF2B5EF4-FFF2-40B4-BE49-F238E27FC236}">
                <a16:creationId xmlns:a16="http://schemas.microsoft.com/office/drawing/2014/main" id="{3633617A-80FF-4F51-B7D0-E6F467A0153A}"/>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3_SLIDE_08_PARA_A">
            <a:hlinkClick r:id="" action="ppaction://media"/>
            <a:extLst>
              <a:ext uri="{FF2B5EF4-FFF2-40B4-BE49-F238E27FC236}">
                <a16:creationId xmlns:a16="http://schemas.microsoft.com/office/drawing/2014/main" id="{209FBF6F-B93F-44A4-ACA0-61C35DCC052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02330" y="0"/>
            <a:ext cx="609600" cy="609600"/>
          </a:xfrm>
          <a:prstGeom prst="rect">
            <a:avLst/>
          </a:prstGeom>
        </p:spPr>
      </p:pic>
      <p:pic>
        <p:nvPicPr>
          <p:cNvPr id="6" name="TAC_MOD4_SNIP3_SLIDE_08_PARA_B">
            <a:hlinkClick r:id="" action="ppaction://media"/>
            <a:extLst>
              <a:ext uri="{FF2B5EF4-FFF2-40B4-BE49-F238E27FC236}">
                <a16:creationId xmlns:a16="http://schemas.microsoft.com/office/drawing/2014/main" id="{CB4DB6E2-D88D-4FAC-A633-F3E4388F4F2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402330" y="877019"/>
            <a:ext cx="609600" cy="609600"/>
          </a:xfrm>
          <a:prstGeom prst="rect">
            <a:avLst/>
          </a:prstGeom>
        </p:spPr>
      </p:pic>
      <p:pic>
        <p:nvPicPr>
          <p:cNvPr id="11" name="TAC_MOD4_SNIP3_SLIDE_08_PARA_C">
            <a:hlinkClick r:id="" action="ppaction://media"/>
            <a:extLst>
              <a:ext uri="{FF2B5EF4-FFF2-40B4-BE49-F238E27FC236}">
                <a16:creationId xmlns:a16="http://schemas.microsoft.com/office/drawing/2014/main" id="{5F2321FC-A9F1-4B8B-8EB9-86AE86977762}"/>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405938" y="1751013"/>
            <a:ext cx="609600" cy="609600"/>
          </a:xfrm>
          <a:prstGeom prst="rect">
            <a:avLst/>
          </a:prstGeom>
        </p:spPr>
      </p:pic>
    </p:spTree>
    <p:extLst>
      <p:ext uri="{BB962C8B-B14F-4D97-AF65-F5344CB8AC3E}">
        <p14:creationId xmlns:p14="http://schemas.microsoft.com/office/powerpoint/2010/main" val="153022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1"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1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200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20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 presetClass="mediacall" presetSubtype="0" fill="hold" nodeType="withEffect">
                                  <p:stCondLst>
                                    <p:cond delay="1000"/>
                                  </p:stCondLst>
                                  <p:childTnLst>
                                    <p:cmd type="call" cmd="playFrom(0.0)">
                                      <p:cBhvr>
                                        <p:cTn id="30" dur="34769" fill="hold"/>
                                        <p:tgtEl>
                                          <p:spTgt spid="2"/>
                                        </p:tgtEl>
                                      </p:cBhvr>
                                    </p:cmd>
                                  </p:childTnLst>
                                </p:cTn>
                              </p:par>
                            </p:childTnLst>
                          </p:cTn>
                        </p:par>
                        <p:par>
                          <p:cTn id="31" fill="hold">
                            <p:stCondLst>
                              <p:cond delay="35769"/>
                            </p:stCondLst>
                            <p:childTnLst>
                              <p:par>
                                <p:cTn id="32" presetID="3" presetClass="mediacall" presetSubtype="0" fill="hold" nodeType="afterEffect">
                                  <p:stCondLst>
                                    <p:cond delay="500"/>
                                  </p:stCondLst>
                                  <p:childTnLst>
                                    <p:cmd type="call" cmd="stop">
                                      <p:cBhvr>
                                        <p:cTn id="33" dur="1" fill="hold"/>
                                        <p:tgtEl>
                                          <p:spTgt spid="2"/>
                                        </p:tgtEl>
                                      </p:cBhvr>
                                    </p:cmd>
                                  </p:childTnLst>
                                </p:cTn>
                              </p:par>
                              <p:par>
                                <p:cTn id="34" presetID="10" presetClass="entr" presetSubtype="0" fill="hold" grpId="0" nodeType="withEffect">
                                  <p:stCondLst>
                                    <p:cond delay="50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xit" presetSubtype="0" fill="hold" grpId="1" nodeType="with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par>
                                <p:cTn id="45" presetID="10" presetClass="entr" presetSubtype="0" fill="hold" grpId="0" nodeType="withEffect">
                                  <p:stCondLst>
                                    <p:cond delay="5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 presetClass="mediacall" presetSubtype="0" fill="hold" nodeType="withEffect">
                                  <p:stCondLst>
                                    <p:cond delay="1000"/>
                                  </p:stCondLst>
                                  <p:childTnLst>
                                    <p:cmd type="call" cmd="playFrom(0.0)">
                                      <p:cBhvr>
                                        <p:cTn id="49" dur="41316" fill="hold"/>
                                        <p:tgtEl>
                                          <p:spTgt spid="6"/>
                                        </p:tgtEl>
                                      </p:cBhvr>
                                    </p:cmd>
                                  </p:childTnLst>
                                </p:cTn>
                              </p:par>
                            </p:childTnLst>
                          </p:cTn>
                        </p:par>
                        <p:par>
                          <p:cTn id="50" fill="hold">
                            <p:stCondLst>
                              <p:cond delay="42316"/>
                            </p:stCondLst>
                            <p:childTnLst>
                              <p:par>
                                <p:cTn id="51" presetID="3" presetClass="mediacall" presetSubtype="0" fill="hold" nodeType="afterEffect">
                                  <p:stCondLst>
                                    <p:cond delay="500"/>
                                  </p:stCondLst>
                                  <p:childTnLst>
                                    <p:cmd type="call" cmd="stop">
                                      <p:cBhvr>
                                        <p:cTn id="52" dur="1" fill="hold"/>
                                        <p:tgtEl>
                                          <p:spTgt spid="6"/>
                                        </p:tgtEl>
                                      </p:cBhvr>
                                    </p:cmd>
                                  </p:childTnLst>
                                </p:cTn>
                              </p:par>
                              <p:par>
                                <p:cTn id="53" presetID="10" presetClass="entr" presetSubtype="0" fill="hold" grpId="2" nodeType="withEffect">
                                  <p:stCondLst>
                                    <p:cond delay="50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par>
                                <p:cTn id="61" presetID="10" presetClass="exit" presetSubtype="0" fill="hold" grpId="3" nodeType="with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ntr" presetSubtype="0" fill="hold" grpId="0" nodeType="withEffect">
                                  <p:stCondLst>
                                    <p:cond delay="5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par>
                                <p:cTn id="67" presetID="10" presetClass="entr" presetSubtype="0" fill="hold" grpId="0" nodeType="withEffect">
                                  <p:stCondLst>
                                    <p:cond delay="75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par>
                                <p:cTn id="70" presetID="10" presetClass="entr" presetSubtype="0" fill="hold" grpId="0" nodeType="withEffect">
                                  <p:stCondLst>
                                    <p:cond delay="100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par>
                                <p:cTn id="73" presetID="10" presetClass="entr" presetSubtype="0" fill="hold" grpId="0" nodeType="withEffect">
                                  <p:stCondLst>
                                    <p:cond delay="125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1000"/>
                                        <p:tgtEl>
                                          <p:spTgt spid="32"/>
                                        </p:tgtEl>
                                      </p:cBhvr>
                                    </p:animEffect>
                                  </p:childTnLst>
                                </p:cTn>
                              </p:par>
                              <p:par>
                                <p:cTn id="76" presetID="1" presetClass="mediacall" presetSubtype="0" fill="hold" nodeType="withEffect">
                                  <p:stCondLst>
                                    <p:cond delay="1000"/>
                                  </p:stCondLst>
                                  <p:childTnLst>
                                    <p:cmd type="call" cmd="playFrom(0.0)">
                                      <p:cBhvr>
                                        <p:cTn id="77" dur="12643" fill="hold"/>
                                        <p:tgtEl>
                                          <p:spTgt spid="11"/>
                                        </p:tgtEl>
                                      </p:cBhvr>
                                    </p:cmd>
                                  </p:childTnLst>
                                </p:cTn>
                              </p:par>
                            </p:childTnLst>
                          </p:cTn>
                        </p:par>
                        <p:par>
                          <p:cTn id="78" fill="hold">
                            <p:stCondLst>
                              <p:cond delay="13643"/>
                            </p:stCondLst>
                            <p:childTnLst>
                              <p:par>
                                <p:cTn id="79" presetID="3" presetClass="mediacall" presetSubtype="0" fill="hold" nodeType="afterEffect">
                                  <p:stCondLst>
                                    <p:cond delay="500"/>
                                  </p:stCondLst>
                                  <p:childTnLst>
                                    <p:cmd type="call" cmd="stop">
                                      <p:cBhvr>
                                        <p:cTn id="80" dur="1" fill="hold"/>
                                        <p:tgtEl>
                                          <p:spTgt spid="11"/>
                                        </p:tgtEl>
                                      </p:cBhvr>
                                    </p:cmd>
                                  </p:childTnLst>
                                </p:cTn>
                              </p:par>
                              <p:par>
                                <p:cTn id="81" presetID="10" presetClass="entr" presetSubtype="0" fill="hold" grpId="4" nodeType="withEffect">
                                  <p:stCondLst>
                                    <p:cond delay="50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endCondLst>
                </p:cTn>
                <p:tgtEl>
                  <p:spTgt spid="2"/>
                </p:tgtEl>
              </p:cMediaNode>
            </p:audio>
            <p:audio>
              <p:cMediaNode vol="80000">
                <p:cTn id="85" fill="hold" display="0">
                  <p:stCondLst>
                    <p:cond delay="indefinite"/>
                  </p:stCondLst>
                  <p:endCondLst>
                    <p:cond evt="onStopAudio" delay="0">
                      <p:tgtEl>
                        <p:sldTgt/>
                      </p:tgtEl>
                    </p:cond>
                  </p:endCondLst>
                </p:cTn>
                <p:tgtEl>
                  <p:spTgt spid="6"/>
                </p:tgtEl>
              </p:cMediaNode>
            </p:audio>
            <p:audio>
              <p:cMediaNode vol="80000">
                <p:cTn id="86" fill="hold" display="0">
                  <p:stCondLst>
                    <p:cond delay="indefinite"/>
                  </p:stCondLst>
                  <p:endCondLst>
                    <p:cond evt="onStopAudio" delay="0">
                      <p:tgtEl>
                        <p:sldTgt/>
                      </p:tgtEl>
                    </p:cond>
                  </p:endCondLst>
                </p:cTn>
                <p:tgtEl>
                  <p:spTgt spid="11"/>
                </p:tgtEl>
              </p:cMediaNode>
            </p:audio>
          </p:childTnLst>
        </p:cTn>
      </p:par>
    </p:tnLst>
    <p:bldLst>
      <p:bldP spid="7" grpId="0" animBg="1"/>
      <p:bldP spid="8" grpId="0" animBg="1"/>
      <p:bldP spid="9" grpId="0" animBg="1"/>
      <p:bldP spid="10" grpId="1" animBg="1"/>
      <p:bldP spid="28" grpId="0"/>
      <p:bldP spid="29" grpId="0"/>
      <p:bldP spid="32" grpId="0" animBg="1"/>
      <p:bldP spid="33" grpId="0" animBg="1"/>
      <p:bldP spid="34" grpId="0" animBg="1"/>
      <p:bldP spid="35" grpId="0" animBg="1"/>
      <p:bldP spid="22" grpId="0" animBg="1"/>
      <p:bldP spid="22" grpId="1" animBg="1"/>
      <p:bldP spid="22" grpId="2" animBg="1"/>
      <p:bldP spid="22" grpId="3" animBg="1"/>
      <p:bldP spid="22"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E7537F-8131-4304-A20D-286949CD0FCE}"/>
              </a:ext>
            </a:extLst>
          </p:cNvPr>
          <p:cNvSpPr>
            <a:spLocks noGrp="1"/>
          </p:cNvSpPr>
          <p:nvPr>
            <p:ph type="title"/>
          </p:nvPr>
        </p:nvSpPr>
        <p:spPr/>
        <p:txBody>
          <a:bodyPr/>
          <a:lstStyle/>
          <a:p>
            <a:r>
              <a:rPr lang="en-AU" dirty="0"/>
              <a:t>A 2025 vehicle</a:t>
            </a:r>
          </a:p>
        </p:txBody>
      </p:sp>
      <p:sp>
        <p:nvSpPr>
          <p:cNvPr id="4" name="Footer Placeholder 3">
            <a:extLst>
              <a:ext uri="{FF2B5EF4-FFF2-40B4-BE49-F238E27FC236}">
                <a16:creationId xmlns:a16="http://schemas.microsoft.com/office/drawing/2014/main" id="{E90664B6-BCB7-47DD-9257-856565F38BA2}"/>
              </a:ext>
            </a:extLst>
          </p:cNvPr>
          <p:cNvSpPr>
            <a:spLocks noGrp="1"/>
          </p:cNvSpPr>
          <p:nvPr>
            <p:ph type="ftr" sz="quarter" idx="10"/>
          </p:nvPr>
        </p:nvSpPr>
        <p:spPr/>
        <p:txBody>
          <a:bodyPr/>
          <a:lstStyle/>
          <a:p>
            <a:r>
              <a:rPr lang="en-US" dirty="0"/>
              <a:t>Module 4, Snippet 3</a:t>
            </a:r>
          </a:p>
        </p:txBody>
      </p:sp>
      <p:sp>
        <p:nvSpPr>
          <p:cNvPr id="5" name="Slide Number Placeholder 4">
            <a:extLst>
              <a:ext uri="{FF2B5EF4-FFF2-40B4-BE49-F238E27FC236}">
                <a16:creationId xmlns:a16="http://schemas.microsoft.com/office/drawing/2014/main" id="{700A9A2D-2B34-4A20-A3A3-B42AFB7BFED7}"/>
              </a:ext>
            </a:extLst>
          </p:cNvPr>
          <p:cNvSpPr>
            <a:spLocks noGrp="1"/>
          </p:cNvSpPr>
          <p:nvPr>
            <p:ph type="sldNum" sz="quarter" idx="11"/>
          </p:nvPr>
        </p:nvSpPr>
        <p:spPr/>
        <p:txBody>
          <a:bodyPr/>
          <a:lstStyle/>
          <a:p>
            <a:fld id="{A9D36E53-D99A-0F41-B3E8-EF235B9A2E23}" type="slidenum">
              <a:rPr lang="en-US" smtClean="0"/>
              <a:pPr/>
              <a:t>9</a:t>
            </a:fld>
            <a:endParaRPr lang="en-US" dirty="0"/>
          </a:p>
        </p:txBody>
      </p:sp>
      <p:pic>
        <p:nvPicPr>
          <p:cNvPr id="6" name="Content Placeholder 5" descr="A picture containing yellow, car, transport&#10;&#10;Description automatically generated">
            <a:extLst>
              <a:ext uri="{FF2B5EF4-FFF2-40B4-BE49-F238E27FC236}">
                <a16:creationId xmlns:a16="http://schemas.microsoft.com/office/drawing/2014/main" id="{279B25A4-055D-4B67-9474-03D640EF5709}"/>
              </a:ext>
            </a:extLst>
          </p:cNvPr>
          <p:cNvPicPr>
            <a:picLocks noGrp="1" noChangeAspect="1"/>
          </p:cNvPicPr>
          <p:nvPr>
            <p:ph idx="1"/>
          </p:nvPr>
        </p:nvPicPr>
        <p:blipFill>
          <a:blip r:embed="rId5">
            <a:alphaModFix amt="41000"/>
          </a:blip>
          <a:stretch>
            <a:fillRect/>
          </a:stretch>
        </p:blipFill>
        <p:spPr>
          <a:xfrm>
            <a:off x="2019299" y="2233451"/>
            <a:ext cx="5089657" cy="3053794"/>
          </a:xfrm>
          <a:prstGeom prst="rect">
            <a:avLst/>
          </a:prstGeom>
        </p:spPr>
      </p:pic>
      <p:sp>
        <p:nvSpPr>
          <p:cNvPr id="7" name="TextBox 6">
            <a:extLst>
              <a:ext uri="{FF2B5EF4-FFF2-40B4-BE49-F238E27FC236}">
                <a16:creationId xmlns:a16="http://schemas.microsoft.com/office/drawing/2014/main" id="{1E4F53EF-2145-4041-BF01-70B6721F8B5F}"/>
              </a:ext>
            </a:extLst>
          </p:cNvPr>
          <p:cNvSpPr txBox="1"/>
          <p:nvPr/>
        </p:nvSpPr>
        <p:spPr>
          <a:xfrm>
            <a:off x="539750" y="1937266"/>
            <a:ext cx="2578100" cy="369332"/>
          </a:xfrm>
          <a:prstGeom prst="rect">
            <a:avLst/>
          </a:prstGeom>
          <a:noFill/>
        </p:spPr>
        <p:txBody>
          <a:bodyPr wrap="square" rtlCol="0">
            <a:spAutoFit/>
          </a:bodyPr>
          <a:lstStyle/>
          <a:p>
            <a:pPr algn="ctr"/>
            <a:r>
              <a:rPr lang="en-AU" dirty="0">
                <a:solidFill>
                  <a:schemeClr val="bg1"/>
                </a:solidFill>
              </a:rPr>
              <a:t>Driver monitoring</a:t>
            </a:r>
          </a:p>
        </p:txBody>
      </p:sp>
      <p:cxnSp>
        <p:nvCxnSpPr>
          <p:cNvPr id="9" name="Connector: Elbow 8">
            <a:extLst>
              <a:ext uri="{FF2B5EF4-FFF2-40B4-BE49-F238E27FC236}">
                <a16:creationId xmlns:a16="http://schemas.microsoft.com/office/drawing/2014/main" id="{B3C5739E-EF92-45F1-822B-1357562F1EE7}"/>
              </a:ext>
            </a:extLst>
          </p:cNvPr>
          <p:cNvCxnSpPr>
            <a:cxnSpLocks/>
            <a:stCxn id="7" idx="2"/>
          </p:cNvCxnSpPr>
          <p:nvPr/>
        </p:nvCxnSpPr>
        <p:spPr>
          <a:xfrm rot="16200000" flipH="1">
            <a:off x="2718753" y="1416644"/>
            <a:ext cx="442593" cy="2222499"/>
          </a:xfrm>
          <a:prstGeom prst="bentConnector2">
            <a:avLst/>
          </a:prstGeom>
          <a:ln w="127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A910CB4-1EF7-476B-B36F-D2ECBF8C2EB1}"/>
              </a:ext>
            </a:extLst>
          </p:cNvPr>
          <p:cNvSpPr txBox="1"/>
          <p:nvPr/>
        </p:nvSpPr>
        <p:spPr>
          <a:xfrm>
            <a:off x="2597150" y="1416662"/>
            <a:ext cx="2578100" cy="646331"/>
          </a:xfrm>
          <a:prstGeom prst="rect">
            <a:avLst/>
          </a:prstGeom>
          <a:noFill/>
        </p:spPr>
        <p:txBody>
          <a:bodyPr wrap="square" rtlCol="0">
            <a:spAutoFit/>
          </a:bodyPr>
          <a:lstStyle/>
          <a:p>
            <a:pPr algn="ctr"/>
            <a:r>
              <a:rPr lang="en-AU" dirty="0">
                <a:solidFill>
                  <a:schemeClr val="bg1"/>
                </a:solidFill>
              </a:rPr>
              <a:t>Autonomous emergency steering</a:t>
            </a:r>
          </a:p>
        </p:txBody>
      </p:sp>
      <p:sp>
        <p:nvSpPr>
          <p:cNvPr id="15" name="TextBox 14">
            <a:extLst>
              <a:ext uri="{FF2B5EF4-FFF2-40B4-BE49-F238E27FC236}">
                <a16:creationId xmlns:a16="http://schemas.microsoft.com/office/drawing/2014/main" id="{A5C4C005-C8D6-4C20-9B1A-CE77343FC6E5}"/>
              </a:ext>
            </a:extLst>
          </p:cNvPr>
          <p:cNvSpPr txBox="1"/>
          <p:nvPr/>
        </p:nvSpPr>
        <p:spPr>
          <a:xfrm>
            <a:off x="4340356" y="5239878"/>
            <a:ext cx="2578100" cy="646331"/>
          </a:xfrm>
          <a:prstGeom prst="rect">
            <a:avLst/>
          </a:prstGeom>
          <a:noFill/>
        </p:spPr>
        <p:txBody>
          <a:bodyPr wrap="square" rtlCol="0">
            <a:spAutoFit/>
          </a:bodyPr>
          <a:lstStyle/>
          <a:p>
            <a:pPr algn="ctr"/>
            <a:r>
              <a:rPr lang="en-AU" dirty="0">
                <a:solidFill>
                  <a:schemeClr val="bg1"/>
                </a:solidFill>
              </a:rPr>
              <a:t>Autonomous emergency braking</a:t>
            </a:r>
          </a:p>
        </p:txBody>
      </p:sp>
      <p:sp>
        <p:nvSpPr>
          <p:cNvPr id="16" name="TextBox 15">
            <a:extLst>
              <a:ext uri="{FF2B5EF4-FFF2-40B4-BE49-F238E27FC236}">
                <a16:creationId xmlns:a16="http://schemas.microsoft.com/office/drawing/2014/main" id="{E498DEDB-2CA9-4667-9164-E3AFB813E74E}"/>
              </a:ext>
            </a:extLst>
          </p:cNvPr>
          <p:cNvSpPr txBox="1"/>
          <p:nvPr/>
        </p:nvSpPr>
        <p:spPr>
          <a:xfrm>
            <a:off x="5260442" y="1213909"/>
            <a:ext cx="3566057" cy="646331"/>
          </a:xfrm>
          <a:prstGeom prst="rect">
            <a:avLst/>
          </a:prstGeom>
          <a:noFill/>
        </p:spPr>
        <p:txBody>
          <a:bodyPr wrap="square" rtlCol="0">
            <a:spAutoFit/>
          </a:bodyPr>
          <a:lstStyle/>
          <a:p>
            <a:pPr algn="ctr"/>
            <a:r>
              <a:rPr lang="en-AU" dirty="0">
                <a:solidFill>
                  <a:schemeClr val="bg1"/>
                </a:solidFill>
              </a:rPr>
              <a:t>Vehicle to vehicle and infrastructure (V2X) communications</a:t>
            </a:r>
          </a:p>
        </p:txBody>
      </p:sp>
      <p:sp>
        <p:nvSpPr>
          <p:cNvPr id="17" name="TextBox 16">
            <a:extLst>
              <a:ext uri="{FF2B5EF4-FFF2-40B4-BE49-F238E27FC236}">
                <a16:creationId xmlns:a16="http://schemas.microsoft.com/office/drawing/2014/main" id="{EDCC00CD-D8C9-4E02-83BC-24BDFACC7DC4}"/>
              </a:ext>
            </a:extLst>
          </p:cNvPr>
          <p:cNvSpPr txBox="1"/>
          <p:nvPr/>
        </p:nvSpPr>
        <p:spPr>
          <a:xfrm>
            <a:off x="-9525" y="3191785"/>
            <a:ext cx="2578100" cy="646331"/>
          </a:xfrm>
          <a:prstGeom prst="rect">
            <a:avLst/>
          </a:prstGeom>
          <a:noFill/>
        </p:spPr>
        <p:txBody>
          <a:bodyPr wrap="square" rtlCol="0">
            <a:spAutoFit/>
          </a:bodyPr>
          <a:lstStyle/>
          <a:p>
            <a:pPr algn="ctr"/>
            <a:r>
              <a:rPr lang="en-AU" dirty="0">
                <a:solidFill>
                  <a:schemeClr val="bg1"/>
                </a:solidFill>
              </a:rPr>
              <a:t>Enhanced crash protection</a:t>
            </a:r>
          </a:p>
        </p:txBody>
      </p:sp>
      <p:sp>
        <p:nvSpPr>
          <p:cNvPr id="18" name="TextBox 17">
            <a:extLst>
              <a:ext uri="{FF2B5EF4-FFF2-40B4-BE49-F238E27FC236}">
                <a16:creationId xmlns:a16="http://schemas.microsoft.com/office/drawing/2014/main" id="{A0A3035B-4CC3-4B9B-9AC9-EDF3A1C9C794}"/>
              </a:ext>
            </a:extLst>
          </p:cNvPr>
          <p:cNvSpPr txBox="1"/>
          <p:nvPr/>
        </p:nvSpPr>
        <p:spPr>
          <a:xfrm>
            <a:off x="895350" y="5339262"/>
            <a:ext cx="2578100" cy="646331"/>
          </a:xfrm>
          <a:prstGeom prst="rect">
            <a:avLst/>
          </a:prstGeom>
          <a:noFill/>
        </p:spPr>
        <p:txBody>
          <a:bodyPr wrap="square" rtlCol="0">
            <a:spAutoFit/>
          </a:bodyPr>
          <a:lstStyle/>
          <a:p>
            <a:pPr algn="ctr"/>
            <a:r>
              <a:rPr lang="en-AU" dirty="0">
                <a:solidFill>
                  <a:schemeClr val="bg1"/>
                </a:solidFill>
              </a:rPr>
              <a:t>Enhanced cycle and pedestrian protection</a:t>
            </a:r>
          </a:p>
        </p:txBody>
      </p:sp>
      <p:sp>
        <p:nvSpPr>
          <p:cNvPr id="19" name="TextBox 18">
            <a:extLst>
              <a:ext uri="{FF2B5EF4-FFF2-40B4-BE49-F238E27FC236}">
                <a16:creationId xmlns:a16="http://schemas.microsoft.com/office/drawing/2014/main" id="{D587E5F1-BADC-4835-BC69-63AD661EE4DA}"/>
              </a:ext>
            </a:extLst>
          </p:cNvPr>
          <p:cNvSpPr txBox="1"/>
          <p:nvPr/>
        </p:nvSpPr>
        <p:spPr>
          <a:xfrm>
            <a:off x="6394450" y="4228234"/>
            <a:ext cx="2578100" cy="646331"/>
          </a:xfrm>
          <a:prstGeom prst="rect">
            <a:avLst/>
          </a:prstGeom>
          <a:noFill/>
        </p:spPr>
        <p:txBody>
          <a:bodyPr wrap="square" rtlCol="0">
            <a:spAutoFit/>
          </a:bodyPr>
          <a:lstStyle/>
          <a:p>
            <a:pPr algn="ctr"/>
            <a:r>
              <a:rPr lang="en-AU" dirty="0">
                <a:solidFill>
                  <a:schemeClr val="bg1"/>
                </a:solidFill>
              </a:rPr>
              <a:t>Autonomous and access control functions</a:t>
            </a:r>
          </a:p>
        </p:txBody>
      </p:sp>
      <p:cxnSp>
        <p:nvCxnSpPr>
          <p:cNvPr id="20" name="Connector: Elbow 19">
            <a:extLst>
              <a:ext uri="{FF2B5EF4-FFF2-40B4-BE49-F238E27FC236}">
                <a16:creationId xmlns:a16="http://schemas.microsoft.com/office/drawing/2014/main" id="{2451A7A8-A62A-4C20-B7AB-01F3D3054873}"/>
              </a:ext>
            </a:extLst>
          </p:cNvPr>
          <p:cNvCxnSpPr>
            <a:cxnSpLocks/>
            <a:stCxn id="17" idx="2"/>
          </p:cNvCxnSpPr>
          <p:nvPr/>
        </p:nvCxnSpPr>
        <p:spPr>
          <a:xfrm rot="16200000" flipH="1">
            <a:off x="1838821" y="3278820"/>
            <a:ext cx="170458" cy="1289050"/>
          </a:xfrm>
          <a:prstGeom prst="bentConnector2">
            <a:avLst/>
          </a:prstGeom>
          <a:ln w="127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8B1FD618-5503-4546-BCC9-9A3038259D54}"/>
              </a:ext>
            </a:extLst>
          </p:cNvPr>
          <p:cNvCxnSpPr>
            <a:cxnSpLocks/>
            <a:stCxn id="18" idx="0"/>
          </p:cNvCxnSpPr>
          <p:nvPr/>
        </p:nvCxnSpPr>
        <p:spPr>
          <a:xfrm rot="5400000" flipH="1" flipV="1">
            <a:off x="2093520" y="4503780"/>
            <a:ext cx="926362" cy="744603"/>
          </a:xfrm>
          <a:prstGeom prst="bentConnector3">
            <a:avLst>
              <a:gd name="adj1" fmla="val 50000"/>
            </a:avLst>
          </a:prstGeom>
          <a:ln w="127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29907BC2-8B03-42B0-A2AF-88C8B8444BFD}"/>
              </a:ext>
            </a:extLst>
          </p:cNvPr>
          <p:cNvCxnSpPr>
            <a:cxnSpLocks/>
            <a:stCxn id="15" idx="0"/>
          </p:cNvCxnSpPr>
          <p:nvPr/>
        </p:nvCxnSpPr>
        <p:spPr>
          <a:xfrm rot="16200000" flipV="1">
            <a:off x="4811265" y="4421736"/>
            <a:ext cx="642312" cy="993971"/>
          </a:xfrm>
          <a:prstGeom prst="bentConnector2">
            <a:avLst/>
          </a:prstGeom>
          <a:ln w="127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454CE2-EE1D-4F64-A9BD-FC3253A0BFAD}"/>
              </a:ext>
            </a:extLst>
          </p:cNvPr>
          <p:cNvCxnSpPr>
            <a:cxnSpLocks/>
            <a:stCxn id="19" idx="0"/>
          </p:cNvCxnSpPr>
          <p:nvPr/>
        </p:nvCxnSpPr>
        <p:spPr>
          <a:xfrm rot="16200000" flipV="1">
            <a:off x="6435460" y="2980193"/>
            <a:ext cx="1081686" cy="1414395"/>
          </a:xfrm>
          <a:prstGeom prst="bentConnector2">
            <a:avLst/>
          </a:prstGeom>
          <a:ln w="127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6EB2AE44-FEE6-42B2-BC0A-4DC163E3BF47}"/>
              </a:ext>
            </a:extLst>
          </p:cNvPr>
          <p:cNvCxnSpPr>
            <a:cxnSpLocks/>
            <a:stCxn id="14" idx="2"/>
          </p:cNvCxnSpPr>
          <p:nvPr/>
        </p:nvCxnSpPr>
        <p:spPr>
          <a:xfrm rot="16200000" flipH="1">
            <a:off x="3654045" y="2295147"/>
            <a:ext cx="985008" cy="520699"/>
          </a:xfrm>
          <a:prstGeom prst="bentConnector3">
            <a:avLst>
              <a:gd name="adj1" fmla="val 22924"/>
            </a:avLst>
          </a:prstGeom>
          <a:ln w="127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AD6B924C-44FF-41BE-A5C6-F5AB19E77624}"/>
              </a:ext>
            </a:extLst>
          </p:cNvPr>
          <p:cNvCxnSpPr>
            <a:cxnSpLocks/>
            <a:stCxn id="16" idx="2"/>
          </p:cNvCxnSpPr>
          <p:nvPr/>
        </p:nvCxnSpPr>
        <p:spPr>
          <a:xfrm rot="5400000">
            <a:off x="6161103" y="1553838"/>
            <a:ext cx="575966" cy="1188771"/>
          </a:xfrm>
          <a:prstGeom prst="bentConnector2">
            <a:avLst/>
          </a:prstGeom>
          <a:ln w="127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21" name="Arrow: Chevron 20">
            <a:extLst>
              <a:ext uri="{FF2B5EF4-FFF2-40B4-BE49-F238E27FC236}">
                <a16:creationId xmlns:a16="http://schemas.microsoft.com/office/drawing/2014/main" id="{23EF4736-D71A-4D31-AAF6-8AEA6C5B0CBF}"/>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3_SLIDE_09_PARA_A">
            <a:hlinkClick r:id="" action="ppaction://media"/>
            <a:extLst>
              <a:ext uri="{FF2B5EF4-FFF2-40B4-BE49-F238E27FC236}">
                <a16:creationId xmlns:a16="http://schemas.microsoft.com/office/drawing/2014/main" id="{AFF51D57-5210-42C5-8F40-B6B5F50221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8183" y="0"/>
            <a:ext cx="609600" cy="609600"/>
          </a:xfrm>
          <a:prstGeom prst="rect">
            <a:avLst/>
          </a:prstGeom>
        </p:spPr>
      </p:pic>
    </p:spTree>
    <p:extLst>
      <p:ext uri="{BB962C8B-B14F-4D97-AF65-F5344CB8AC3E}">
        <p14:creationId xmlns:p14="http://schemas.microsoft.com/office/powerpoint/2010/main" val="277648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25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75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100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125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125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grpId="0" nodeType="withEffect">
                                  <p:stCondLst>
                                    <p:cond delay="150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150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grpId="0" nodeType="withEffect">
                                  <p:stCondLst>
                                    <p:cond delay="175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nodeType="withEffect">
                                  <p:stCondLst>
                                    <p:cond delay="175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 presetClass="mediacall" presetSubtype="0" fill="hold" nodeType="withEffect">
                                  <p:stCondLst>
                                    <p:cond delay="1000"/>
                                  </p:stCondLst>
                                  <p:childTnLst>
                                    <p:cmd type="call" cmd="playFrom(0.0)">
                                      <p:cBhvr>
                                        <p:cTn id="51" dur="36386" fill="hold"/>
                                        <p:tgtEl>
                                          <p:spTgt spid="2"/>
                                        </p:tgtEl>
                                      </p:cBhvr>
                                    </p:cmd>
                                  </p:childTnLst>
                                </p:cTn>
                              </p:par>
                            </p:childTnLst>
                          </p:cTn>
                        </p:par>
                        <p:par>
                          <p:cTn id="52" fill="hold">
                            <p:stCondLst>
                              <p:cond delay="37386"/>
                            </p:stCondLst>
                            <p:childTnLst>
                              <p:par>
                                <p:cTn id="53" presetID="3" presetClass="mediacall" presetSubtype="0" fill="hold" nodeType="afterEffect">
                                  <p:stCondLst>
                                    <p:cond delay="500"/>
                                  </p:stCondLst>
                                  <p:childTnLst>
                                    <p:cmd type="call" cmd="stop">
                                      <p:cBhvr>
                                        <p:cTn id="54" dur="1" fill="hold"/>
                                        <p:tgtEl>
                                          <p:spTgt spid="2"/>
                                        </p:tgtEl>
                                      </p:cBhvr>
                                    </p:cmd>
                                  </p:childTnLst>
                                </p:cTn>
                              </p:par>
                              <p:par>
                                <p:cTn id="55" presetID="10" presetClass="entr" presetSubtype="0" fill="hold" grpId="0" nodeType="withEffect">
                                  <p:stCondLst>
                                    <p:cond delay="50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2"/>
                </p:tgtEl>
              </p:cMediaNode>
            </p:audio>
          </p:childTnLst>
        </p:cTn>
      </p:par>
    </p:tnLst>
    <p:bldLst>
      <p:bldP spid="7" grpId="0"/>
      <p:bldP spid="14" grpId="0"/>
      <p:bldP spid="15" grpId="0"/>
      <p:bldP spid="16" grpId="0"/>
      <p:bldP spid="17" grpId="0"/>
      <p:bldP spid="18" grpId="0"/>
      <p:bldP spid="19" grpId="0"/>
      <p:bldP spid="2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6796</TotalTime>
  <Words>2550</Words>
  <Application>Microsoft Office PowerPoint</Application>
  <PresentationFormat>On-screen Show (4:3)</PresentationFormat>
  <Paragraphs>168</Paragraphs>
  <Slides>17</Slides>
  <Notes>15</Notes>
  <HiddenSlides>0</HiddenSlides>
  <MMClips>24</MMClips>
  <ScaleCrop>false</ScaleCrop>
  <HeadingPairs>
    <vt:vector size="8" baseType="variant">
      <vt:variant>
        <vt:lpstr>Fonts Used</vt:lpstr>
      </vt:variant>
      <vt:variant>
        <vt:i4>4</vt:i4>
      </vt:variant>
      <vt:variant>
        <vt:lpstr>Theme</vt:lpstr>
      </vt:variant>
      <vt:variant>
        <vt:i4>1</vt:i4>
      </vt:variant>
      <vt:variant>
        <vt:lpstr>Slide Titles</vt:lpstr>
      </vt:variant>
      <vt:variant>
        <vt:i4>17</vt:i4>
      </vt:variant>
      <vt:variant>
        <vt:lpstr>Custom Shows</vt:lpstr>
      </vt:variant>
      <vt:variant>
        <vt:i4>4</vt:i4>
      </vt:variant>
    </vt:vector>
  </HeadingPairs>
  <TitlesOfParts>
    <vt:vector size="26" baseType="lpstr">
      <vt:lpstr>Arial</vt:lpstr>
      <vt:lpstr>Calibri</vt:lpstr>
      <vt:lpstr>Calibri Light</vt:lpstr>
      <vt:lpstr>Wingdings</vt:lpstr>
      <vt:lpstr>Office Theme</vt:lpstr>
      <vt:lpstr>PowerPoint Presentation</vt:lpstr>
      <vt:lpstr>PowerPoint Presentation</vt:lpstr>
      <vt:lpstr>About this snippet</vt:lpstr>
      <vt:lpstr>PowerPoint Presentation</vt:lpstr>
      <vt:lpstr>Zero 2050</vt:lpstr>
      <vt:lpstr>PowerPoint Presentation</vt:lpstr>
      <vt:lpstr>Defining the future</vt:lpstr>
      <vt:lpstr>Defining the future</vt:lpstr>
      <vt:lpstr>A 2025 vehicle</vt:lpstr>
      <vt:lpstr>Why a 2025 vehicle?</vt:lpstr>
      <vt:lpstr>2050 road hierarchy</vt:lpstr>
      <vt:lpstr>PowerPoint Presentation</vt:lpstr>
      <vt:lpstr>Mapping the current state</vt:lpstr>
      <vt:lpstr>Mapping the current state</vt:lpstr>
      <vt:lpstr>Victoria’s current road network</vt:lpstr>
      <vt:lpstr>Mapping the current state</vt:lpstr>
      <vt:lpstr>PowerPoint Presentation</vt:lpstr>
      <vt:lpstr>Opening sequence</vt:lpstr>
      <vt:lpstr>Zero 2050</vt:lpstr>
      <vt:lpstr>Defining the future</vt:lpstr>
      <vt:lpstr>Mapping the current state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Christine Albien (TAC)</cp:lastModifiedBy>
  <cp:revision>423</cp:revision>
  <dcterms:created xsi:type="dcterms:W3CDTF">2018-02-23T04:31:11Z</dcterms:created>
  <dcterms:modified xsi:type="dcterms:W3CDTF">2020-09-09T10:16:46Z</dcterms:modified>
</cp:coreProperties>
</file>