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7"/>
  </p:notesMasterIdLst>
  <p:handoutMasterIdLst>
    <p:handoutMasterId r:id="rId18"/>
  </p:handoutMasterIdLst>
  <p:sldIdLst>
    <p:sldId id="263" r:id="rId2"/>
    <p:sldId id="264" r:id="rId3"/>
    <p:sldId id="283" r:id="rId4"/>
    <p:sldId id="287" r:id="rId5"/>
    <p:sldId id="308" r:id="rId6"/>
    <p:sldId id="307" r:id="rId7"/>
    <p:sldId id="305" r:id="rId8"/>
    <p:sldId id="301" r:id="rId9"/>
    <p:sldId id="302" r:id="rId10"/>
    <p:sldId id="288" r:id="rId11"/>
    <p:sldId id="271" r:id="rId12"/>
    <p:sldId id="272" r:id="rId13"/>
    <p:sldId id="303" r:id="rId14"/>
    <p:sldId id="306" r:id="rId15"/>
    <p:sldId id="258" r:id="rId16"/>
  </p:sldIdLst>
  <p:sldSz cx="9144000" cy="6858000" type="screen4x3"/>
  <p:notesSz cx="6858000" cy="9144000"/>
  <p:custShowLst>
    <p:custShow name="Opening sequence" id="0">
      <p:sldLst>
        <p:sld r:id="rId2"/>
        <p:sld r:id="rId3"/>
        <p:sld r:id="rId4"/>
        <p:sld r:id="rId16"/>
      </p:sldLst>
    </p:custShow>
    <p:custShow name="Gap analysis &amp; future scenarios" id="1">
      <p:sldLst>
        <p:sld r:id="rId7"/>
        <p:sld r:id="rId8"/>
        <p:sld r:id="rId9"/>
        <p:sld r:id="rId10"/>
        <p:sld r:id="rId4"/>
        <p:sld r:id="rId16"/>
      </p:sldLst>
    </p:custShow>
    <p:custShow name="Key performance indicators" id="2">
      <p:sldLst>
        <p:sld r:id="rId11"/>
        <p:sld r:id="rId12"/>
        <p:sld r:id="rId13"/>
        <p:sld r:id="rId14"/>
        <p:sld r:id="rId15"/>
        <p:sld r:id="rId4"/>
        <p:sld r:id="rId16"/>
      </p:sldLst>
    </p:custShow>
    <p:custShow name="Setting achievable boundary conditions" id="3">
      <p:sldLst>
        <p:sld r:id="rId5"/>
        <p:sld r:id="rId6"/>
        <p:sld r:id="rId4"/>
        <p:sld r:id="rId16"/>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7C0302-ED25-4582-B53F-D95AFA853ACC}">
          <p14:sldIdLst>
            <p14:sldId id="263"/>
            <p14:sldId id="264"/>
            <p14:sldId id="283"/>
            <p14:sldId id="287"/>
            <p14:sldId id="308"/>
            <p14:sldId id="307"/>
            <p14:sldId id="305"/>
            <p14:sldId id="301"/>
            <p14:sldId id="302"/>
            <p14:sldId id="288"/>
            <p14:sldId id="271"/>
            <p14:sldId id="272"/>
            <p14:sldId id="303"/>
            <p14:sldId id="306"/>
            <p14:sldId id="2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0DF"/>
    <a:srgbClr val="0E1429"/>
    <a:srgbClr val="050C24"/>
    <a:srgbClr val="4472C4"/>
    <a:srgbClr val="8AD1EF"/>
    <a:srgbClr val="FF3300"/>
    <a:srgbClr val="2D5E77"/>
    <a:srgbClr val="9CC4D8"/>
    <a:srgbClr val="F8801C"/>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7492"/>
    <p:restoredTop sz="82491" autoAdjust="0"/>
  </p:normalViewPr>
  <p:slideViewPr>
    <p:cSldViewPr snapToGrid="0" snapToObjects="1">
      <p:cViewPr varScale="1">
        <p:scale>
          <a:sx n="71" d="100"/>
          <a:sy n="71" d="100"/>
        </p:scale>
        <p:origin x="1068" y="6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112"/>
    </p:cViewPr>
  </p:sorterViewPr>
  <p:notesViewPr>
    <p:cSldViewPr snapToGrid="0" snapToObjects="1">
      <p:cViewPr varScale="1">
        <p:scale>
          <a:sx n="84" d="100"/>
          <a:sy n="84" d="100"/>
        </p:scale>
        <p:origin x="297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CD5916-D172-4A09-BD0D-A3DED9E6E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B55E3E07-B411-4CC6-B5A3-88D8AFD9DA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1DB59-475A-4698-8B72-1094B5967226}" type="datetimeFigureOut">
              <a:rPr lang="en-AU" smtClean="0"/>
              <a:t>9/09/2020</a:t>
            </a:fld>
            <a:endParaRPr lang="en-AU"/>
          </a:p>
        </p:txBody>
      </p:sp>
      <p:sp>
        <p:nvSpPr>
          <p:cNvPr id="4" name="Footer Placeholder 3">
            <a:extLst>
              <a:ext uri="{FF2B5EF4-FFF2-40B4-BE49-F238E27FC236}">
                <a16:creationId xmlns:a16="http://schemas.microsoft.com/office/drawing/2014/main" id="{D282E1EC-48D9-41BA-BBD6-37F9CA907D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EB232147-7D0A-4BC9-B2C6-8240B77437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03BE0D8-D90C-43AA-8F0E-AC127F9B1C3A}" type="slidenum">
              <a:rPr lang="en-AU" smtClean="0"/>
              <a:t>‹#›</a:t>
            </a:fld>
            <a:endParaRPr lang="en-AU"/>
          </a:p>
        </p:txBody>
      </p:sp>
    </p:spTree>
    <p:extLst>
      <p:ext uri="{BB962C8B-B14F-4D97-AF65-F5344CB8AC3E}">
        <p14:creationId xmlns:p14="http://schemas.microsoft.com/office/powerpoint/2010/main" val="1139847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4C4A-11AE-4645-8A34-1A35389180E5}" type="datetimeFigureOut">
              <a:rPr lang="en-US" smtClean="0"/>
              <a:pPr/>
              <a:t>9/9/2020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59ED5-2685-A749-A30B-E5DC3B170F8E}" type="slidenum">
              <a:rPr lang="en-US" smtClean="0"/>
              <a:pPr/>
              <a:t>‹#›</a:t>
            </a:fld>
            <a:endParaRPr lang="en-US"/>
          </a:p>
        </p:txBody>
      </p:sp>
    </p:spTree>
    <p:extLst>
      <p:ext uri="{BB962C8B-B14F-4D97-AF65-F5344CB8AC3E}">
        <p14:creationId xmlns:p14="http://schemas.microsoft.com/office/powerpoint/2010/main" val="130804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Welcome to Module 4, Snippet 4 of Safe System for Universities. In Snippet 3, we introduced the idea of transformation and the approach taken by the state of Victoria through its zero twenty-fifty strategy. In this snippet, we will continue through the steps of transformation.</a:t>
            </a:r>
          </a:p>
        </p:txBody>
      </p:sp>
      <p:sp>
        <p:nvSpPr>
          <p:cNvPr id="4" name="Slide Number Placeholder 3"/>
          <p:cNvSpPr>
            <a:spLocks noGrp="1"/>
          </p:cNvSpPr>
          <p:nvPr>
            <p:ph type="sldNum" sz="quarter" idx="5"/>
          </p:nvPr>
        </p:nvSpPr>
        <p:spPr/>
        <p:txBody>
          <a:bodyPr/>
          <a:lstStyle/>
          <a:p>
            <a:fld id="{50E59ED5-2685-A749-A30B-E5DC3B170F8E}" type="slidenum">
              <a:rPr lang="en-US" smtClean="0"/>
              <a:pPr/>
              <a:t>1</a:t>
            </a:fld>
            <a:endParaRPr lang="en-US"/>
          </a:p>
        </p:txBody>
      </p:sp>
    </p:spTree>
    <p:extLst>
      <p:ext uri="{BB962C8B-B14F-4D97-AF65-F5344CB8AC3E}">
        <p14:creationId xmlns:p14="http://schemas.microsoft.com/office/powerpoint/2010/main" val="199577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Key performance indicators are the way we measure and communicate performance of the network. The reporting of crash statistics is a very visible key performance indicator that has been widely used as the sole measure of network safety performance. The problem with using crash statistics is the indirect relationship between these statistics and the performance of the network. Crashes are a function of risk. A higher crash risk does not necessarily mean a crash will occur, but means it is more likely to occur than if the crash risk was lower. Relying on crash locations to pinpoint areas of the network that need to be treated means that only those locations where crashes have occurred are going to be identified.</a:t>
            </a:r>
          </a:p>
        </p:txBody>
      </p:sp>
      <p:sp>
        <p:nvSpPr>
          <p:cNvPr id="4" name="Slide Number Placeholder 3"/>
          <p:cNvSpPr>
            <a:spLocks noGrp="1"/>
          </p:cNvSpPr>
          <p:nvPr>
            <p:ph type="sldNum" sz="quarter" idx="5"/>
          </p:nvPr>
        </p:nvSpPr>
        <p:spPr/>
        <p:txBody>
          <a:bodyPr/>
          <a:lstStyle/>
          <a:p>
            <a:fld id="{50E59ED5-2685-A749-A30B-E5DC3B170F8E}" type="slidenum">
              <a:rPr lang="en-US" smtClean="0"/>
              <a:pPr/>
              <a:t>11</a:t>
            </a:fld>
            <a:endParaRPr lang="en-US"/>
          </a:p>
        </p:txBody>
      </p:sp>
    </p:spTree>
    <p:extLst>
      <p:ext uri="{BB962C8B-B14F-4D97-AF65-F5344CB8AC3E}">
        <p14:creationId xmlns:p14="http://schemas.microsoft.com/office/powerpoint/2010/main" val="1713312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More direct measures, based on the road and roadside environment, directly tie safety performance measures to the investments that are used to improve safety performance. The theory behind these investments provides the link between investment and survivability.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12</a:t>
            </a:fld>
            <a:endParaRPr lang="en-US"/>
          </a:p>
        </p:txBody>
      </p:sp>
    </p:spTree>
    <p:extLst>
      <p:ext uri="{BB962C8B-B14F-4D97-AF65-F5344CB8AC3E}">
        <p14:creationId xmlns:p14="http://schemas.microsoft.com/office/powerpoint/2010/main" val="1076211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 main reason for key performance indicators is to track the progression of transformation over time. The first step to creating a key performance indicator is to set milestones for when certain levels of progression will be achieved. We can start from the end goal, by setting a date for when we want complete transformation to occur, and work our way backwards to work out when certain levels of progression will need to be achieved.</a:t>
            </a:r>
          </a:p>
          <a:p>
            <a:pPr marL="228600" indent="-228600">
              <a:buFont typeface="+mj-lt"/>
              <a:buAutoNum type="arabicPeriod"/>
            </a:pPr>
            <a:endParaRPr lang="en-AU" dirty="0"/>
          </a:p>
          <a:p>
            <a:pPr marL="228600" indent="-228600">
              <a:buFont typeface="+mj-lt"/>
              <a:buAutoNum type="arabicPeriod"/>
            </a:pPr>
            <a:r>
              <a:rPr lang="en-AU" dirty="0"/>
              <a:t>By following the path between these milestones, we have a map that guides us from the current state of the network to where want to be. Placing dates and progress indicators along this map allows us to track progression over time. For example, we could track the progression of continuous flexible barrier installation along major rural roads. By using this map, we know the objective timeframe for installing continuous flexible barrier along the network and can track current progression against where it is meant to be. </a:t>
            </a:r>
          </a:p>
        </p:txBody>
      </p:sp>
      <p:sp>
        <p:nvSpPr>
          <p:cNvPr id="4" name="Slide Number Placeholder 3"/>
          <p:cNvSpPr>
            <a:spLocks noGrp="1"/>
          </p:cNvSpPr>
          <p:nvPr>
            <p:ph type="sldNum" sz="quarter" idx="5"/>
          </p:nvPr>
        </p:nvSpPr>
        <p:spPr/>
        <p:txBody>
          <a:bodyPr/>
          <a:lstStyle/>
          <a:p>
            <a:fld id="{50E59ED5-2685-A749-A30B-E5DC3B170F8E}" type="slidenum">
              <a:rPr lang="en-US" smtClean="0"/>
              <a:pPr/>
              <a:t>13</a:t>
            </a:fld>
            <a:endParaRPr lang="en-US"/>
          </a:p>
        </p:txBody>
      </p:sp>
    </p:spTree>
    <p:extLst>
      <p:ext uri="{BB962C8B-B14F-4D97-AF65-F5344CB8AC3E}">
        <p14:creationId xmlns:p14="http://schemas.microsoft.com/office/powerpoint/2010/main" val="388836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There are many key performance indicators that could be used to track progression. The trick is to pick those that directly relate to the ways in which transformation will be achieved. All elements of transformation need to be tracked, which means that many key performance indicators may be required. While this may seem more complicated than using an aggregate indicator such as crash numbers, the directness of these many indicators means that progress can be easily tracked. And remember, indicators are not just required for elements of the road network itself. We also need to track the other elements that form bounding conditions, such as the rate of vehicle safety improvements and the level of enforcement and access control.</a:t>
            </a:r>
          </a:p>
        </p:txBody>
      </p:sp>
      <p:sp>
        <p:nvSpPr>
          <p:cNvPr id="4" name="Slide Number Placeholder 3"/>
          <p:cNvSpPr>
            <a:spLocks noGrp="1"/>
          </p:cNvSpPr>
          <p:nvPr>
            <p:ph type="sldNum" sz="quarter" idx="5"/>
          </p:nvPr>
        </p:nvSpPr>
        <p:spPr/>
        <p:txBody>
          <a:bodyPr/>
          <a:lstStyle/>
          <a:p>
            <a:fld id="{50E59ED5-2685-A749-A30B-E5DC3B170F8E}" type="slidenum">
              <a:rPr lang="en-US" smtClean="0"/>
              <a:pPr/>
              <a:t>14</a:t>
            </a:fld>
            <a:endParaRPr lang="en-US"/>
          </a:p>
        </p:txBody>
      </p:sp>
    </p:spTree>
    <p:extLst>
      <p:ext uri="{BB962C8B-B14F-4D97-AF65-F5344CB8AC3E}">
        <p14:creationId xmlns:p14="http://schemas.microsoft.com/office/powerpoint/2010/main" val="360688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Boundary conditions are needed to understand within what domain we can operate the road transportation system. Next, we will discuss what these </a:t>
            </a:r>
            <a:r>
              <a:rPr lang="en-AU"/>
              <a:t>boundary conditions </a:t>
            </a:r>
            <a:r>
              <a:rPr lang="en-AU" dirty="0"/>
              <a:t>are and how they fit into a transformative framework.</a:t>
            </a:r>
          </a:p>
        </p:txBody>
      </p:sp>
      <p:sp>
        <p:nvSpPr>
          <p:cNvPr id="4" name="Slide Number Placeholder 3"/>
          <p:cNvSpPr>
            <a:spLocks noGrp="1"/>
          </p:cNvSpPr>
          <p:nvPr>
            <p:ph type="sldNum" sz="quarter" idx="5"/>
          </p:nvPr>
        </p:nvSpPr>
        <p:spPr/>
        <p:txBody>
          <a:bodyPr/>
          <a:lstStyle/>
          <a:p>
            <a:fld id="{50E59ED5-2685-A749-A30B-E5DC3B170F8E}" type="slidenum">
              <a:rPr lang="en-US" smtClean="0"/>
              <a:pPr/>
              <a:t>4</a:t>
            </a:fld>
            <a:endParaRPr lang="en-US"/>
          </a:p>
        </p:txBody>
      </p:sp>
    </p:spTree>
    <p:extLst>
      <p:ext uri="{BB962C8B-B14F-4D97-AF65-F5344CB8AC3E}">
        <p14:creationId xmlns:p14="http://schemas.microsoft.com/office/powerpoint/2010/main" val="1230891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As we discussed in the last snippet, the main goal of transformation is to operationalise Safe System principles and theory into the road transportation system in order to make road transportation safe. This means operationalising all four pillars of the Safe System. In principle, this means creating safe roads with safe speeds, having safe vehicles to travel within and having safe road users operating within the system. It should be noted that while safe speeds is dealt with as a separate pillar within the Safe System, in the zero twenty-fifty strategy, speed is defined as a function of all the other elements. This is because the level of road design, vehicle technology and road user behaviour that can be achieved will dictate what speeds are safe.</a:t>
            </a:r>
          </a:p>
          <a:p>
            <a:pPr marL="228600" indent="-228600">
              <a:buFont typeface="+mj-lt"/>
              <a:buAutoNum type="arabicPeriod"/>
            </a:pPr>
            <a:endParaRPr lang="en-AU" dirty="0"/>
          </a:p>
          <a:p>
            <a:pPr marL="228600" indent="-228600">
              <a:buFont typeface="+mj-lt"/>
              <a:buAutoNum type="arabicPeriod"/>
            </a:pPr>
            <a:r>
              <a:rPr lang="en-AU" dirty="0"/>
              <a:t>In practice, this means controlling road design and operations within the domain of survivability, maintaining speeds that are compatible with road and vehicle design, implanting greater safety technologies within the vehicle fleet, and managing road user behaviour through education, enforcement and access control. We’ve so far looked in some detail as to what this practically looks like for roads and vehicles, but how does it all fit together?</a:t>
            </a:r>
          </a:p>
          <a:p>
            <a:pPr marL="228600" indent="-228600">
              <a:buFont typeface="+mj-lt"/>
              <a:buAutoNum type="arabicPeriod"/>
            </a:pPr>
            <a:endParaRPr lang="en-AU" dirty="0"/>
          </a:p>
          <a:p>
            <a:pPr marL="228600" indent="-228600">
              <a:buFont typeface="+mj-lt"/>
              <a:buAutoNum type="arabicPeriod"/>
            </a:pPr>
            <a:r>
              <a:rPr lang="en-AU" dirty="0"/>
              <a:t>In essence, road design and operation, speed control and vehicle safety all act within a larger domain. Road design and vehicle technology set the stage for what can be physically controlled. Speed then becomes a function of road design and vehicle technology. In other words, we correct the speed limits and manage speeds for what is safe, given the level of road design and vehicle technology that is available.</a:t>
            </a:r>
          </a:p>
          <a:p>
            <a:pPr marL="228600" indent="-228600">
              <a:buFont typeface="+mj-lt"/>
              <a:buAutoNum type="arabicPeriod"/>
            </a:pPr>
            <a:endParaRPr lang="en-AU" dirty="0"/>
          </a:p>
          <a:p>
            <a:pPr marL="228600" indent="-228600">
              <a:buFont typeface="+mj-lt"/>
              <a:buAutoNum type="arabicPeriod"/>
            </a:pPr>
            <a:r>
              <a:rPr lang="en-AU" dirty="0"/>
              <a:t>Around this domain, education, enforcement and access control form the boundary conditions under which the other elements must act. Only so much can be expected from road users; the elements of road design, vehicle technology and speed must make up the shortfall in human performance, from both a biomechanical and cognitive standpoint. In other words, we design roads, set speeds and provide vehicle technology that can together enable survivable mobility given the limitations of road user performance.</a:t>
            </a:r>
          </a:p>
        </p:txBody>
      </p:sp>
      <p:sp>
        <p:nvSpPr>
          <p:cNvPr id="4" name="Slide Number Placeholder 3"/>
          <p:cNvSpPr>
            <a:spLocks noGrp="1"/>
          </p:cNvSpPr>
          <p:nvPr>
            <p:ph type="sldNum" sz="quarter" idx="5"/>
          </p:nvPr>
        </p:nvSpPr>
        <p:spPr/>
        <p:txBody>
          <a:bodyPr/>
          <a:lstStyle/>
          <a:p>
            <a:fld id="{50E59ED5-2685-A749-A30B-E5DC3B170F8E}" type="slidenum">
              <a:rPr lang="en-US" smtClean="0"/>
              <a:pPr/>
              <a:t>5</a:t>
            </a:fld>
            <a:endParaRPr lang="en-US"/>
          </a:p>
        </p:txBody>
      </p:sp>
    </p:spTree>
    <p:extLst>
      <p:ext uri="{BB962C8B-B14F-4D97-AF65-F5344CB8AC3E}">
        <p14:creationId xmlns:p14="http://schemas.microsoft.com/office/powerpoint/2010/main" val="59789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Once we understand the system as it currently stands and the boundaries in which we must operate, we can start to identify the gaps and develop scenarios for filling these gaps.</a:t>
            </a:r>
          </a:p>
        </p:txBody>
      </p:sp>
      <p:sp>
        <p:nvSpPr>
          <p:cNvPr id="4" name="Slide Number Placeholder 3"/>
          <p:cNvSpPr>
            <a:spLocks noGrp="1"/>
          </p:cNvSpPr>
          <p:nvPr>
            <p:ph type="sldNum" sz="quarter" idx="5"/>
          </p:nvPr>
        </p:nvSpPr>
        <p:spPr/>
        <p:txBody>
          <a:bodyPr/>
          <a:lstStyle/>
          <a:p>
            <a:fld id="{50E59ED5-2685-A749-A30B-E5DC3B170F8E}" type="slidenum">
              <a:rPr lang="en-US" smtClean="0"/>
              <a:pPr/>
              <a:t>6</a:t>
            </a:fld>
            <a:endParaRPr lang="en-US"/>
          </a:p>
        </p:txBody>
      </p:sp>
    </p:spTree>
    <p:extLst>
      <p:ext uri="{BB962C8B-B14F-4D97-AF65-F5344CB8AC3E}">
        <p14:creationId xmlns:p14="http://schemas.microsoft.com/office/powerpoint/2010/main" val="607825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Gap analysis means understanding the gap between where we currently stand and where we want to be. This process then directly informs the development of future scenarios. There is not one defining scenario that will reach the goal of harm elimination. Instead, there are many scenarios that can reach the same goal. The challenge lies in identifying the scenario that best fits the goals of harm elimination and the wider goals for our road transportation system and our society.</a:t>
            </a:r>
          </a:p>
        </p:txBody>
      </p:sp>
      <p:sp>
        <p:nvSpPr>
          <p:cNvPr id="4" name="Slide Number Placeholder 3"/>
          <p:cNvSpPr>
            <a:spLocks noGrp="1"/>
          </p:cNvSpPr>
          <p:nvPr>
            <p:ph type="sldNum" sz="quarter" idx="5"/>
          </p:nvPr>
        </p:nvSpPr>
        <p:spPr/>
        <p:txBody>
          <a:bodyPr/>
          <a:lstStyle/>
          <a:p>
            <a:fld id="{50E59ED5-2685-A749-A30B-E5DC3B170F8E}" type="slidenum">
              <a:rPr lang="en-US" smtClean="0"/>
              <a:pPr/>
              <a:t>7</a:t>
            </a:fld>
            <a:endParaRPr lang="en-US"/>
          </a:p>
        </p:txBody>
      </p:sp>
    </p:spTree>
    <p:extLst>
      <p:ext uri="{BB962C8B-B14F-4D97-AF65-F5344CB8AC3E}">
        <p14:creationId xmlns:p14="http://schemas.microsoft.com/office/powerpoint/2010/main" val="3505830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At its most basic level, gap analysis means defining the difference between the level of safety on the current network and the level of safety that we wish to attain. To make use of such knowledge, we then need to ask ourselves key questions. For example, what does a safe road network actually look like in comparison to what we current have? For the zero twenty-fifty strategy, this means comparing the current road network to the safe cross sections that have been developed.</a:t>
            </a:r>
          </a:p>
          <a:p>
            <a:pPr marL="228600" indent="-228600">
              <a:buFont typeface="+mj-lt"/>
              <a:buAutoNum type="arabicPeriod"/>
            </a:pPr>
            <a:endParaRPr lang="en-AU" dirty="0"/>
          </a:p>
          <a:p>
            <a:pPr marL="228600" indent="-228600">
              <a:buFont typeface="+mj-lt"/>
              <a:buAutoNum type="arabicPeriod"/>
            </a:pPr>
            <a:r>
              <a:rPr lang="en-AU" dirty="0"/>
              <a:t>Other questions that need to be asked are what are our options for changing the network, and how much will this cost? These two constraints are likely to be the major factors that define how we achieve a safe road transportation system. It is important to remember that the options we have today may not necessarily be the options that we have in ten or twenty years, as technological advancements of the future are not always clear today. </a:t>
            </a:r>
          </a:p>
        </p:txBody>
      </p:sp>
      <p:sp>
        <p:nvSpPr>
          <p:cNvPr id="4" name="Slide Number Placeholder 3"/>
          <p:cNvSpPr>
            <a:spLocks noGrp="1"/>
          </p:cNvSpPr>
          <p:nvPr>
            <p:ph type="sldNum" sz="quarter" idx="5"/>
          </p:nvPr>
        </p:nvSpPr>
        <p:spPr/>
        <p:txBody>
          <a:bodyPr/>
          <a:lstStyle/>
          <a:p>
            <a:fld id="{50E59ED5-2685-A749-A30B-E5DC3B170F8E}" type="slidenum">
              <a:rPr lang="en-US" smtClean="0"/>
              <a:pPr/>
              <a:t>8</a:t>
            </a:fld>
            <a:endParaRPr lang="en-US"/>
          </a:p>
        </p:txBody>
      </p:sp>
    </p:spTree>
    <p:extLst>
      <p:ext uri="{BB962C8B-B14F-4D97-AF65-F5344CB8AC3E}">
        <p14:creationId xmlns:p14="http://schemas.microsoft.com/office/powerpoint/2010/main" val="2913728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An example of a future scenario is the transformation of freeways within the state of Victoria. Prior to transformation, the freeway network is built to a high current standard and some patches have been designed to Safe System-aligned levels or identified and treated as high risk locations, but much of the network still falls short of alignment with Safe System principles. To achieve transformation, most of the freeway network will need to be retrofitted with treatments that ensure survivability in a crash. </a:t>
            </a:r>
          </a:p>
          <a:p>
            <a:pPr marL="228600" indent="-228600">
              <a:buFont typeface="+mj-lt"/>
              <a:buAutoNum type="arabicPeriod"/>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Part way through the transformation process, we can see that continuous lengths of each corridor have been treated, rather than just the high risk locations that would have historically been targeted. Notice that the routes closest to and between major centres have now been treated. The high volumes and high level of strategic importance of these roads means that they are good candidates to treat first.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At the conclusion of transformation, the freeway network will be survivable in almost any crash. The idea of transformation means that the entire freeway network is rendered safe, rather than just high risk locations identified as sub-standard or with a prior crash  history. This does not mean crashes will cease to occur, but instead means that no one should be killed or seriously injured when using this section of roadway. Exceptions are likely to occur and when they do, it is the system managers’ duty to investigate why and mitigate the mechanisms that still allow harm to occur.</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9</a:t>
            </a:fld>
            <a:endParaRPr lang="en-US"/>
          </a:p>
        </p:txBody>
      </p:sp>
    </p:spTree>
    <p:extLst>
      <p:ext uri="{BB962C8B-B14F-4D97-AF65-F5344CB8AC3E}">
        <p14:creationId xmlns:p14="http://schemas.microsoft.com/office/powerpoint/2010/main" val="4210427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Key performance indicators are the way we measure performance. Next, we will discuss their role and how they enable transformation to occur.</a:t>
            </a:r>
          </a:p>
        </p:txBody>
      </p:sp>
      <p:sp>
        <p:nvSpPr>
          <p:cNvPr id="4" name="Slide Number Placeholder 3"/>
          <p:cNvSpPr>
            <a:spLocks noGrp="1"/>
          </p:cNvSpPr>
          <p:nvPr>
            <p:ph type="sldNum" sz="quarter" idx="5"/>
          </p:nvPr>
        </p:nvSpPr>
        <p:spPr/>
        <p:txBody>
          <a:bodyPr/>
          <a:lstStyle/>
          <a:p>
            <a:fld id="{50E59ED5-2685-A749-A30B-E5DC3B170F8E}" type="slidenum">
              <a:rPr lang="en-US" smtClean="0"/>
              <a:pPr/>
              <a:t>10</a:t>
            </a:fld>
            <a:endParaRPr lang="en-US"/>
          </a:p>
        </p:txBody>
      </p:sp>
    </p:spTree>
    <p:extLst>
      <p:ext uri="{BB962C8B-B14F-4D97-AF65-F5344CB8AC3E}">
        <p14:creationId xmlns:p14="http://schemas.microsoft.com/office/powerpoint/2010/main" val="2681287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casr.Adelaide.edu.a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1BFE3139-4433-41FB-AB2B-94516C7CE27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2573EADE-B88D-421E-B24D-DC5A41F34DF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613E468F-199F-4289-BEF2-5DFC1B099AA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38218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386556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490712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70020"/>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65460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93742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6145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468925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208974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7886700" cy="4330911"/>
          </a:xfrm>
        </p:spPr>
        <p:txBody>
          <a:bodyPr/>
          <a:lstStyle/>
          <a:p>
            <a:endParaRPr lang="en-AU"/>
          </a:p>
        </p:txBody>
      </p:sp>
      <p:sp>
        <p:nvSpPr>
          <p:cNvPr id="10" name="Text Placeholder 4">
            <a:extLst>
              <a:ext uri="{FF2B5EF4-FFF2-40B4-BE49-F238E27FC236}">
                <a16:creationId xmlns:a16="http://schemas.microsoft.com/office/drawing/2014/main" id="{3B93F4CC-96CB-4D5B-8358-9A1EE926F600}"/>
              </a:ext>
            </a:extLst>
          </p:cNvPr>
          <p:cNvSpPr>
            <a:spLocks noGrp="1"/>
          </p:cNvSpPr>
          <p:nvPr>
            <p:ph type="body" sz="quarter" idx="15" hasCustomPrompt="1"/>
          </p:nvPr>
        </p:nvSpPr>
        <p:spPr>
          <a:xfrm>
            <a:off x="628650" y="5900932"/>
            <a:ext cx="394335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617482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02812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570020"/>
            <a:ext cx="3486150"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776931"/>
            <a:ext cx="3486151"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4322763" cy="4330911"/>
          </a:xfrm>
        </p:spPr>
        <p:txBody>
          <a:bodyPr/>
          <a:lstStyle/>
          <a:p>
            <a:endParaRPr lang="en-AU"/>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3115955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636635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ahyp="http://schemas.microsoft.com/office/drawing/2018/hyperlinkcolor" xmlns="" val="tx"/>
                    </a:ext>
                  </a:extLst>
                </a:hlinkClick>
              </a:rPr>
              <a:t>christopher@casr.Adelaide.edu.au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292662"/>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a:p>
            <a:pPr marL="0" marR="0" lvl="0" indent="0" algn="just" defTabSz="914400" rtl="0" eaLnBrk="1" fontAlgn="auto" latinLnBrk="0" hangingPunct="1">
              <a:lnSpc>
                <a:spcPct val="100000"/>
              </a:lnSpc>
              <a:spcBef>
                <a:spcPts val="0"/>
              </a:spcBef>
              <a:spcAft>
                <a:spcPts val="600"/>
              </a:spcAft>
              <a:buClrTx/>
              <a:buSzTx/>
              <a:buFontTx/>
              <a:buNone/>
              <a:tabLst/>
              <a:defRPr/>
            </a:pPr>
            <a:r>
              <a:rPr lang="en-US" sz="900" b="0" dirty="0">
                <a:solidFill>
                  <a:schemeClr val="bg1"/>
                </a:solidFill>
              </a:rPr>
              <a:t>Users should note that images sourced through creative commons may be subject to non-commercial copyright restrictions.</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4, Snippet 1</a:t>
            </a:r>
          </a:p>
        </p:txBody>
      </p:sp>
      <p:sp>
        <p:nvSpPr>
          <p:cNvPr id="16" name="TextBox 15">
            <a:extLst>
              <a:ext uri="{FF2B5EF4-FFF2-40B4-BE49-F238E27FC236}">
                <a16:creationId xmlns:a16="http://schemas.microsoft.com/office/drawing/2014/main" id="{C5D50E35-AFCE-44E5-9EA9-BC1D1EC60A29}"/>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1518582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5877" y="5897729"/>
            <a:ext cx="1150071" cy="529148"/>
          </a:xfrm>
          <a:prstGeom prst="rect">
            <a:avLst/>
          </a:prstGeom>
        </p:spPr>
      </p:pic>
      <p:pic>
        <p:nvPicPr>
          <p:cNvPr id="14" name="Picture 13">
            <a:extLst>
              <a:ext uri="{FF2B5EF4-FFF2-40B4-BE49-F238E27FC236}">
                <a16:creationId xmlns:a16="http://schemas.microsoft.com/office/drawing/2014/main" id="{7AB0F7CA-9938-44B3-A9D2-337777639C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17554" y="6008569"/>
            <a:ext cx="555620" cy="267060"/>
          </a:xfrm>
          <a:prstGeom prst="rect">
            <a:avLst/>
          </a:prstGeom>
        </p:spPr>
      </p:pic>
      <p:pic>
        <p:nvPicPr>
          <p:cNvPr id="15" name="Picture 14">
            <a:extLst>
              <a:ext uri="{FF2B5EF4-FFF2-40B4-BE49-F238E27FC236}">
                <a16:creationId xmlns:a16="http://schemas.microsoft.com/office/drawing/2014/main" id="{6196948D-84F2-4725-95F0-404F1F21665E}"/>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6643" b="26058"/>
          <a:stretch/>
        </p:blipFill>
        <p:spPr>
          <a:xfrm>
            <a:off x="2967704" y="5856348"/>
            <a:ext cx="1188518" cy="593772"/>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5C92765C-CBFB-4FED-820A-423771F2B32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169057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4, Snippet 1</a:t>
            </a:r>
          </a:p>
        </p:txBody>
      </p:sp>
    </p:spTree>
    <p:extLst>
      <p:ext uri="{BB962C8B-B14F-4D97-AF65-F5344CB8AC3E}">
        <p14:creationId xmlns:p14="http://schemas.microsoft.com/office/powerpoint/2010/main" val="221933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155018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675551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7680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2495481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2 boxes)">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4, Snippet 1</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8469" y="6137046"/>
            <a:ext cx="1147312" cy="529148"/>
          </a:xfrm>
          <a:prstGeom prst="rect">
            <a:avLst/>
          </a:prstGeom>
        </p:spPr>
      </p:pic>
      <p:sp>
        <p:nvSpPr>
          <p:cNvPr id="11" name="Content Placeholder 2">
            <a:extLst>
              <a:ext uri="{FF2B5EF4-FFF2-40B4-BE49-F238E27FC236}">
                <a16:creationId xmlns:a16="http://schemas.microsoft.com/office/drawing/2014/main" id="{A98D8359-DBC5-4CA7-8AE3-71A898F8DE58}"/>
              </a:ext>
            </a:extLst>
          </p:cNvPr>
          <p:cNvSpPr>
            <a:spLocks noGrp="1"/>
          </p:cNvSpPr>
          <p:nvPr>
            <p:ph idx="12"/>
          </p:nvPr>
        </p:nvSpPr>
        <p:spPr>
          <a:xfrm>
            <a:off x="4658266" y="1549593"/>
            <a:ext cx="3857086"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153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Module 3, Snippet 6</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679368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5" r:id="rId3"/>
    <p:sldLayoutId id="2147483679" r:id="rId4"/>
    <p:sldLayoutId id="2147483680" r:id="rId5"/>
    <p:sldLayoutId id="2147483681" r:id="rId6"/>
    <p:sldLayoutId id="2147483682" r:id="rId7"/>
    <p:sldLayoutId id="2147483662" r:id="rId8"/>
    <p:sldLayoutId id="2147483678" r:id="rId9"/>
    <p:sldLayoutId id="2147483665" r:id="rId10"/>
    <p:sldLayoutId id="2147483666" r:id="rId11"/>
    <p:sldLayoutId id="2147483669" r:id="rId12"/>
    <p:sldLayoutId id="2147483674" r:id="rId13"/>
    <p:sldLayoutId id="2147483670" r:id="rId14"/>
    <p:sldLayoutId id="2147483673" r:id="rId15"/>
    <p:sldLayoutId id="2147483667" r:id="rId16"/>
    <p:sldLayoutId id="2147483672" r:id="rId17"/>
    <p:sldLayoutId id="2147483671" r:id="rId18"/>
    <p:sldLayoutId id="2147483668" r:id="rId19"/>
    <p:sldLayoutId id="2147483663" r:id="rId20"/>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microsoft.com/office/2007/relationships/media" Target="../media/media19.mp3"/><Relationship Id="rId7" Type="http://schemas.openxmlformats.org/officeDocument/2006/relationships/image" Target="../media/image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12.xml"/><Relationship Id="rId5" Type="http://schemas.openxmlformats.org/officeDocument/2006/relationships/slideLayout" Target="../slideLayouts/slideLayout16.xml"/><Relationship Id="rId4" Type="http://schemas.openxmlformats.org/officeDocument/2006/relationships/audio" Target="../media/media19.mp3"/></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7.m4a"/><Relationship Id="rId3" Type="http://schemas.microsoft.com/office/2007/relationships/media" Target="../media/media5.mp3"/><Relationship Id="rId7" Type="http://schemas.microsoft.com/office/2007/relationships/media" Target="../media/media7.m4a"/><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notesSlide" Target="../notesSlides/notesSlide4.xml"/><Relationship Id="rId4" Type="http://schemas.openxmlformats.org/officeDocument/2006/relationships/audio" Target="../media/media5.mp3"/><Relationship Id="rId9"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1.mp3"/><Relationship Id="rId7" Type="http://schemas.openxmlformats.org/officeDocument/2006/relationships/image" Target="../media/image9.jpe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notesSlide" Target="../notesSlides/notesSlide7.xml"/><Relationship Id="rId5" Type="http://schemas.openxmlformats.org/officeDocument/2006/relationships/slideLayout" Target="../slideLayouts/slideLayout16.xml"/><Relationship Id="rId10" Type="http://schemas.openxmlformats.org/officeDocument/2006/relationships/image" Target="../media/image8.png"/><Relationship Id="rId4" Type="http://schemas.openxmlformats.org/officeDocument/2006/relationships/audio" Target="../media/media11.mp3"/><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3" Type="http://schemas.microsoft.com/office/2007/relationships/media" Target="../media/media13.mp3"/><Relationship Id="rId7" Type="http://schemas.openxmlformats.org/officeDocument/2006/relationships/slideLayout" Target="../slideLayouts/slideLayout16.xml"/><Relationship Id="rId12" Type="http://schemas.openxmlformats.org/officeDocument/2006/relationships/image" Target="../media/image8.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audio" Target="../media/media14.mp3"/><Relationship Id="rId11" Type="http://schemas.openxmlformats.org/officeDocument/2006/relationships/image" Target="../media/image15.png"/><Relationship Id="rId5" Type="http://schemas.microsoft.com/office/2007/relationships/media" Target="../media/media14.mp3"/><Relationship Id="rId10" Type="http://schemas.openxmlformats.org/officeDocument/2006/relationships/image" Target="../media/image14.png"/><Relationship Id="rId4" Type="http://schemas.openxmlformats.org/officeDocument/2006/relationships/audio" Target="../media/media13.mp3"/><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B6A88C1-A008-45DD-88AB-4A043D63D890}"/>
              </a:ext>
            </a:extLst>
          </p:cNvPr>
          <p:cNvSpPr>
            <a:spLocks noGrp="1"/>
          </p:cNvSpPr>
          <p:nvPr>
            <p:ph type="body" sz="quarter" idx="10"/>
          </p:nvPr>
        </p:nvSpPr>
        <p:spPr/>
        <p:txBody>
          <a:bodyPr/>
          <a:lstStyle/>
          <a:p>
            <a:r>
              <a:rPr lang="en-AU" dirty="0"/>
              <a:t>Transformation: part 2</a:t>
            </a:r>
          </a:p>
        </p:txBody>
      </p:sp>
      <p:pic>
        <p:nvPicPr>
          <p:cNvPr id="2" name="TAC_MOD4_SNIP4_SLIDE_01_PARA_A">
            <a:hlinkClick r:id="" action="ppaction://media"/>
            <a:extLst>
              <a:ext uri="{FF2B5EF4-FFF2-40B4-BE49-F238E27FC236}">
                <a16:creationId xmlns:a16="http://schemas.microsoft.com/office/drawing/2014/main" id="{2A2A564F-C496-49DB-81D0-5FCCAC7E0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2701" y="0"/>
            <a:ext cx="609600" cy="609600"/>
          </a:xfrm>
          <a:prstGeom prst="rect">
            <a:avLst/>
          </a:prstGeom>
        </p:spPr>
      </p:pic>
    </p:spTree>
    <p:extLst>
      <p:ext uri="{BB962C8B-B14F-4D97-AF65-F5344CB8AC3E}">
        <p14:creationId xmlns:p14="http://schemas.microsoft.com/office/powerpoint/2010/main" val="225056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7006" fill="hold"/>
                                        <p:tgtEl>
                                          <p:spTgt spid="2"/>
                                        </p:tgtEl>
                                      </p:cBhvr>
                                    </p:cmd>
                                  </p:childTnLst>
                                </p:cTn>
                              </p:par>
                            </p:childTnLst>
                          </p:cTn>
                        </p:par>
                        <p:par>
                          <p:cTn id="7" fill="hold">
                            <p:stCondLst>
                              <p:cond delay="18006"/>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295F65-306F-4FC3-93FA-56F82F2608B0}"/>
              </a:ext>
            </a:extLst>
          </p:cNvPr>
          <p:cNvSpPr>
            <a:spLocks noGrp="1"/>
          </p:cNvSpPr>
          <p:nvPr>
            <p:ph type="body" sz="quarter" idx="10"/>
          </p:nvPr>
        </p:nvSpPr>
        <p:spPr/>
        <p:txBody>
          <a:bodyPr/>
          <a:lstStyle/>
          <a:p>
            <a:r>
              <a:rPr lang="en-AU" dirty="0"/>
              <a:t>Key performance indicators</a:t>
            </a:r>
          </a:p>
        </p:txBody>
      </p:sp>
      <p:sp>
        <p:nvSpPr>
          <p:cNvPr id="3" name="Slide Number Placeholder 2">
            <a:extLst>
              <a:ext uri="{FF2B5EF4-FFF2-40B4-BE49-F238E27FC236}">
                <a16:creationId xmlns:a16="http://schemas.microsoft.com/office/drawing/2014/main" id="{A70C456C-781E-4306-BEB9-0E3928D10A5F}"/>
              </a:ext>
            </a:extLst>
          </p:cNvPr>
          <p:cNvSpPr>
            <a:spLocks noGrp="1"/>
          </p:cNvSpPr>
          <p:nvPr>
            <p:ph type="sldNum" sz="quarter" idx="11"/>
          </p:nvPr>
        </p:nvSpPr>
        <p:spPr/>
        <p:txBody>
          <a:bodyPr/>
          <a:lstStyle/>
          <a:p>
            <a:fld id="{A9D36E53-D99A-0F41-B3E8-EF235B9A2E23}" type="slidenum">
              <a:rPr lang="en-US" smtClean="0"/>
              <a:pPr/>
              <a:t>10</a:t>
            </a:fld>
            <a:endParaRPr lang="en-US" dirty="0"/>
          </a:p>
        </p:txBody>
      </p:sp>
      <p:sp>
        <p:nvSpPr>
          <p:cNvPr id="4" name="Footer Placeholder 3">
            <a:extLst>
              <a:ext uri="{FF2B5EF4-FFF2-40B4-BE49-F238E27FC236}">
                <a16:creationId xmlns:a16="http://schemas.microsoft.com/office/drawing/2014/main" id="{C1E62461-D160-4838-A063-6224572C2874}"/>
              </a:ext>
            </a:extLst>
          </p:cNvPr>
          <p:cNvSpPr>
            <a:spLocks noGrp="1"/>
          </p:cNvSpPr>
          <p:nvPr>
            <p:ph type="ftr" sz="quarter" idx="12"/>
          </p:nvPr>
        </p:nvSpPr>
        <p:spPr/>
        <p:txBody>
          <a:bodyPr/>
          <a:lstStyle/>
          <a:p>
            <a:r>
              <a:rPr lang="en-US" dirty="0"/>
              <a:t>Module 4, Snippet 4</a:t>
            </a:r>
          </a:p>
        </p:txBody>
      </p:sp>
      <p:pic>
        <p:nvPicPr>
          <p:cNvPr id="5" name="TAC_MOD4_SNIP4_SLIDE_10_PARA_A">
            <a:hlinkClick r:id="" action="ppaction://media"/>
            <a:extLst>
              <a:ext uri="{FF2B5EF4-FFF2-40B4-BE49-F238E27FC236}">
                <a16:creationId xmlns:a16="http://schemas.microsoft.com/office/drawing/2014/main" id="{43F5A605-EEFA-4E28-86E0-AEC2930A1D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2775" y="0"/>
            <a:ext cx="609600" cy="609600"/>
          </a:xfrm>
          <a:prstGeom prst="rect">
            <a:avLst/>
          </a:prstGeom>
        </p:spPr>
      </p:pic>
    </p:spTree>
    <p:extLst>
      <p:ext uri="{BB962C8B-B14F-4D97-AF65-F5344CB8AC3E}">
        <p14:creationId xmlns:p14="http://schemas.microsoft.com/office/powerpoint/2010/main" val="820087906"/>
      </p:ext>
    </p:extLst>
  </p:cSld>
  <p:clrMapOvr>
    <a:masterClrMapping/>
  </p:clrMapOvr>
  <mc:AlternateContent xmlns:mc="http://schemas.openxmlformats.org/markup-compatibility/2006" xmlns:p14="http://schemas.microsoft.com/office/powerpoint/2010/main">
    <mc:Choice Requires="p14">
      <p:transition spd="med" p14:dur="700" advTm="9060">
        <p:fade/>
      </p:transition>
    </mc:Choice>
    <mc:Fallback xmlns="">
      <p:transition spd="med" advTm="90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8092" fill="hold"/>
                                        <p:tgtEl>
                                          <p:spTgt spid="5"/>
                                        </p:tgtEl>
                                      </p:cBhvr>
                                    </p:cmd>
                                  </p:childTnLst>
                                </p:cTn>
                              </p:par>
                            </p:childTnLst>
                          </p:cTn>
                        </p:par>
                        <p:par>
                          <p:cTn id="7" fill="hold">
                            <p:stCondLst>
                              <p:cond delay="9092"/>
                            </p:stCondLst>
                            <p:childTnLst>
                              <p:par>
                                <p:cTn id="8" presetID="3" presetClass="mediacall" presetSubtype="0" fill="hold" nodeType="afterEffect">
                                  <p:stCondLst>
                                    <p:cond delay="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F1EECBB-0832-490B-AD7D-46150F5A4D44}"/>
              </a:ext>
            </a:extLst>
          </p:cNvPr>
          <p:cNvSpPr>
            <a:spLocks noGrp="1"/>
          </p:cNvSpPr>
          <p:nvPr>
            <p:ph type="title"/>
          </p:nvPr>
        </p:nvSpPr>
        <p:spPr/>
        <p:txBody>
          <a:bodyPr/>
          <a:lstStyle/>
          <a:p>
            <a:r>
              <a:rPr lang="en-AU" dirty="0"/>
              <a:t>Using crash statistics</a:t>
            </a:r>
          </a:p>
        </p:txBody>
      </p:sp>
      <p:sp>
        <p:nvSpPr>
          <p:cNvPr id="4" name="Footer Placeholder 3">
            <a:extLst>
              <a:ext uri="{FF2B5EF4-FFF2-40B4-BE49-F238E27FC236}">
                <a16:creationId xmlns:a16="http://schemas.microsoft.com/office/drawing/2014/main" id="{060F5386-6B0F-473A-85AD-B1AF6EDBA03B}"/>
              </a:ext>
            </a:extLst>
          </p:cNvPr>
          <p:cNvSpPr>
            <a:spLocks noGrp="1"/>
          </p:cNvSpPr>
          <p:nvPr>
            <p:ph type="ftr" sz="quarter" idx="10"/>
          </p:nvPr>
        </p:nvSpPr>
        <p:spPr/>
        <p:txBody>
          <a:bodyPr/>
          <a:lstStyle/>
          <a:p>
            <a:r>
              <a:rPr lang="en-US" dirty="0"/>
              <a:t>Module 4, Snippet 4</a:t>
            </a:r>
          </a:p>
        </p:txBody>
      </p:sp>
      <p:sp>
        <p:nvSpPr>
          <p:cNvPr id="8" name="Picture Placeholder 7">
            <a:extLst>
              <a:ext uri="{FF2B5EF4-FFF2-40B4-BE49-F238E27FC236}">
                <a16:creationId xmlns:a16="http://schemas.microsoft.com/office/drawing/2014/main" id="{410726BB-AAB0-441A-8875-64AD23D0BFCC}"/>
              </a:ext>
            </a:extLst>
          </p:cNvPr>
          <p:cNvSpPr>
            <a:spLocks noGrp="1"/>
          </p:cNvSpPr>
          <p:nvPr>
            <p:ph type="pic" sz="quarter" idx="14"/>
          </p:nvPr>
        </p:nvSpPr>
        <p:spPr>
          <a:ln>
            <a:noFill/>
          </a:ln>
        </p:spPr>
      </p:sp>
      <p:sp>
        <p:nvSpPr>
          <p:cNvPr id="5" name="Slide Number Placeholder 4">
            <a:extLst>
              <a:ext uri="{FF2B5EF4-FFF2-40B4-BE49-F238E27FC236}">
                <a16:creationId xmlns:a16="http://schemas.microsoft.com/office/drawing/2014/main" id="{69A5BDDA-4E8F-4EC0-8508-E609ABFF90BC}"/>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10" name="Freeform: Shape 9">
            <a:extLst>
              <a:ext uri="{FF2B5EF4-FFF2-40B4-BE49-F238E27FC236}">
                <a16:creationId xmlns:a16="http://schemas.microsoft.com/office/drawing/2014/main" id="{657282D0-03CF-4CAA-9BC4-541981997144}"/>
              </a:ext>
            </a:extLst>
          </p:cNvPr>
          <p:cNvSpPr/>
          <p:nvPr/>
        </p:nvSpPr>
        <p:spPr>
          <a:xfrm>
            <a:off x="642257" y="2982686"/>
            <a:ext cx="7881257" cy="1850571"/>
          </a:xfrm>
          <a:custGeom>
            <a:avLst/>
            <a:gdLst>
              <a:gd name="connsiteX0" fmla="*/ 0 w 7881257"/>
              <a:gd name="connsiteY0" fmla="*/ 0 h 1850571"/>
              <a:gd name="connsiteX1" fmla="*/ 2198914 w 7881257"/>
              <a:gd name="connsiteY1" fmla="*/ 228600 h 1850571"/>
              <a:gd name="connsiteX2" fmla="*/ 4615543 w 7881257"/>
              <a:gd name="connsiteY2" fmla="*/ 1273628 h 1850571"/>
              <a:gd name="connsiteX3" fmla="*/ 7881257 w 7881257"/>
              <a:gd name="connsiteY3" fmla="*/ 1850571 h 1850571"/>
            </a:gdLst>
            <a:ahLst/>
            <a:cxnLst>
              <a:cxn ang="0">
                <a:pos x="connsiteX0" y="connsiteY0"/>
              </a:cxn>
              <a:cxn ang="0">
                <a:pos x="connsiteX1" y="connsiteY1"/>
              </a:cxn>
              <a:cxn ang="0">
                <a:pos x="connsiteX2" y="connsiteY2"/>
              </a:cxn>
              <a:cxn ang="0">
                <a:pos x="connsiteX3" y="connsiteY3"/>
              </a:cxn>
            </a:cxnLst>
            <a:rect l="l" t="t" r="r" b="b"/>
            <a:pathLst>
              <a:path w="7881257" h="1850571">
                <a:moveTo>
                  <a:pt x="0" y="0"/>
                </a:moveTo>
                <a:cubicBezTo>
                  <a:pt x="714828" y="8164"/>
                  <a:pt x="1429657" y="16329"/>
                  <a:pt x="2198914" y="228600"/>
                </a:cubicBezTo>
                <a:cubicBezTo>
                  <a:pt x="2968171" y="440871"/>
                  <a:pt x="3668486" y="1003300"/>
                  <a:pt x="4615543" y="1273628"/>
                </a:cubicBezTo>
                <a:cubicBezTo>
                  <a:pt x="5562600" y="1543956"/>
                  <a:pt x="6721928" y="1697263"/>
                  <a:pt x="7881257" y="1850571"/>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Shape 10">
            <a:extLst>
              <a:ext uri="{FF2B5EF4-FFF2-40B4-BE49-F238E27FC236}">
                <a16:creationId xmlns:a16="http://schemas.microsoft.com/office/drawing/2014/main" id="{0A1DC38B-E21F-400E-AD97-3AFF980BC117}"/>
              </a:ext>
            </a:extLst>
          </p:cNvPr>
          <p:cNvSpPr/>
          <p:nvPr/>
        </p:nvSpPr>
        <p:spPr>
          <a:xfrm>
            <a:off x="3657600" y="1807029"/>
            <a:ext cx="807510" cy="1741714"/>
          </a:xfrm>
          <a:custGeom>
            <a:avLst/>
            <a:gdLst>
              <a:gd name="connsiteX0" fmla="*/ 762000 w 807510"/>
              <a:gd name="connsiteY0" fmla="*/ 0 h 1741714"/>
              <a:gd name="connsiteX1" fmla="*/ 740229 w 807510"/>
              <a:gd name="connsiteY1" fmla="*/ 544285 h 1741714"/>
              <a:gd name="connsiteX2" fmla="*/ 119743 w 807510"/>
              <a:gd name="connsiteY2" fmla="*/ 631371 h 1741714"/>
              <a:gd name="connsiteX3" fmla="*/ 152400 w 807510"/>
              <a:gd name="connsiteY3" fmla="*/ 1186542 h 1741714"/>
              <a:gd name="connsiteX4" fmla="*/ 0 w 807510"/>
              <a:gd name="connsiteY4" fmla="*/ 1741714 h 1741714"/>
              <a:gd name="connsiteX5" fmla="*/ 0 w 807510"/>
              <a:gd name="connsiteY5" fmla="*/ 1741714 h 174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510" h="1741714">
                <a:moveTo>
                  <a:pt x="762000" y="0"/>
                </a:moveTo>
                <a:cubicBezTo>
                  <a:pt x="804636" y="219528"/>
                  <a:pt x="847272" y="439057"/>
                  <a:pt x="740229" y="544285"/>
                </a:cubicBezTo>
                <a:cubicBezTo>
                  <a:pt x="633186" y="649513"/>
                  <a:pt x="217715" y="524328"/>
                  <a:pt x="119743" y="631371"/>
                </a:cubicBezTo>
                <a:cubicBezTo>
                  <a:pt x="21771" y="738414"/>
                  <a:pt x="172357" y="1001485"/>
                  <a:pt x="152400" y="1186542"/>
                </a:cubicBezTo>
                <a:cubicBezTo>
                  <a:pt x="132443" y="1371599"/>
                  <a:pt x="0" y="1741714"/>
                  <a:pt x="0" y="1741714"/>
                </a:cubicBezTo>
                <a:lnTo>
                  <a:pt x="0" y="1741714"/>
                </a:ln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264BE5AF-12D1-4C3E-AAD6-A0001AFE28E4}"/>
              </a:ext>
            </a:extLst>
          </p:cNvPr>
          <p:cNvSpPr/>
          <p:nvPr/>
        </p:nvSpPr>
        <p:spPr>
          <a:xfrm>
            <a:off x="4648200" y="4158343"/>
            <a:ext cx="348343" cy="1752600"/>
          </a:xfrm>
          <a:custGeom>
            <a:avLst/>
            <a:gdLst>
              <a:gd name="connsiteX0" fmla="*/ 348343 w 348343"/>
              <a:gd name="connsiteY0" fmla="*/ 0 h 1752600"/>
              <a:gd name="connsiteX1" fmla="*/ 163286 w 348343"/>
              <a:gd name="connsiteY1" fmla="*/ 489857 h 1752600"/>
              <a:gd name="connsiteX2" fmla="*/ 0 w 348343"/>
              <a:gd name="connsiteY2" fmla="*/ 1752600 h 1752600"/>
            </a:gdLst>
            <a:ahLst/>
            <a:cxnLst>
              <a:cxn ang="0">
                <a:pos x="connsiteX0" y="connsiteY0"/>
              </a:cxn>
              <a:cxn ang="0">
                <a:pos x="connsiteX1" y="connsiteY1"/>
              </a:cxn>
              <a:cxn ang="0">
                <a:pos x="connsiteX2" y="connsiteY2"/>
              </a:cxn>
            </a:cxnLst>
            <a:rect l="l" t="t" r="r" b="b"/>
            <a:pathLst>
              <a:path w="348343" h="1752600">
                <a:moveTo>
                  <a:pt x="348343" y="0"/>
                </a:moveTo>
                <a:cubicBezTo>
                  <a:pt x="284843" y="98878"/>
                  <a:pt x="221343" y="197757"/>
                  <a:pt x="163286" y="489857"/>
                </a:cubicBezTo>
                <a:cubicBezTo>
                  <a:pt x="105229" y="781957"/>
                  <a:pt x="52614" y="1267278"/>
                  <a:pt x="0" y="1752600"/>
                </a:cubicBezTo>
              </a:path>
            </a:pathLst>
          </a:custGeom>
          <a:noFill/>
          <a:ln w="508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Shape 12">
            <a:extLst>
              <a:ext uri="{FF2B5EF4-FFF2-40B4-BE49-F238E27FC236}">
                <a16:creationId xmlns:a16="http://schemas.microsoft.com/office/drawing/2014/main" id="{78714E44-CE56-4A70-8FB9-619DC0049A1B}"/>
              </a:ext>
            </a:extLst>
          </p:cNvPr>
          <p:cNvSpPr/>
          <p:nvPr/>
        </p:nvSpPr>
        <p:spPr>
          <a:xfrm>
            <a:off x="631371" y="5050522"/>
            <a:ext cx="4093029" cy="253000"/>
          </a:xfrm>
          <a:custGeom>
            <a:avLst/>
            <a:gdLst>
              <a:gd name="connsiteX0" fmla="*/ 4093029 w 4093029"/>
              <a:gd name="connsiteY0" fmla="*/ 218164 h 253000"/>
              <a:gd name="connsiteX1" fmla="*/ 2177143 w 4093029"/>
              <a:gd name="connsiteY1" fmla="*/ 449 h 253000"/>
              <a:gd name="connsiteX2" fmla="*/ 1306286 w 4093029"/>
              <a:gd name="connsiteY2" fmla="*/ 163735 h 253000"/>
              <a:gd name="connsiteX3" fmla="*/ 696686 w 4093029"/>
              <a:gd name="connsiteY3" fmla="*/ 250821 h 253000"/>
              <a:gd name="connsiteX4" fmla="*/ 0 w 4093029"/>
              <a:gd name="connsiteY4" fmla="*/ 218164 h 25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253000">
                <a:moveTo>
                  <a:pt x="4093029" y="218164"/>
                </a:moveTo>
                <a:cubicBezTo>
                  <a:pt x="3367314" y="113842"/>
                  <a:pt x="2641600" y="9520"/>
                  <a:pt x="2177143" y="449"/>
                </a:cubicBezTo>
                <a:cubicBezTo>
                  <a:pt x="1712686" y="-8622"/>
                  <a:pt x="1553029" y="122006"/>
                  <a:pt x="1306286" y="163735"/>
                </a:cubicBezTo>
                <a:cubicBezTo>
                  <a:pt x="1059543" y="205464"/>
                  <a:pt x="914400" y="241750"/>
                  <a:pt x="696686" y="250821"/>
                </a:cubicBezTo>
                <a:cubicBezTo>
                  <a:pt x="478972" y="259892"/>
                  <a:pt x="239486" y="239028"/>
                  <a:pt x="0" y="218164"/>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D809A9EC-27F8-4106-9E21-EB7EE6DFB81E}"/>
              </a:ext>
            </a:extLst>
          </p:cNvPr>
          <p:cNvSpPr/>
          <p:nvPr/>
        </p:nvSpPr>
        <p:spPr>
          <a:xfrm>
            <a:off x="4408714" y="1611086"/>
            <a:ext cx="1545772" cy="1061197"/>
          </a:xfrm>
          <a:custGeom>
            <a:avLst/>
            <a:gdLst>
              <a:gd name="connsiteX0" fmla="*/ 0 w 1545772"/>
              <a:gd name="connsiteY0" fmla="*/ 740228 h 1061197"/>
              <a:gd name="connsiteX1" fmla="*/ 239486 w 1545772"/>
              <a:gd name="connsiteY1" fmla="*/ 979714 h 1061197"/>
              <a:gd name="connsiteX2" fmla="*/ 544286 w 1545772"/>
              <a:gd name="connsiteY2" fmla="*/ 783771 h 1061197"/>
              <a:gd name="connsiteX3" fmla="*/ 947057 w 1545772"/>
              <a:gd name="connsiteY3" fmla="*/ 729343 h 1061197"/>
              <a:gd name="connsiteX4" fmla="*/ 1077686 w 1545772"/>
              <a:gd name="connsiteY4" fmla="*/ 1055914 h 1061197"/>
              <a:gd name="connsiteX5" fmla="*/ 1404257 w 1545772"/>
              <a:gd name="connsiteY5" fmla="*/ 903514 h 1061197"/>
              <a:gd name="connsiteX6" fmla="*/ 1262743 w 1545772"/>
              <a:gd name="connsiteY6" fmla="*/ 544285 h 1061197"/>
              <a:gd name="connsiteX7" fmla="*/ 1415143 w 1545772"/>
              <a:gd name="connsiteY7" fmla="*/ 326571 h 1061197"/>
              <a:gd name="connsiteX8" fmla="*/ 1545772 w 1545772"/>
              <a:gd name="connsiteY8" fmla="*/ 0 h 10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772" h="1061197">
                <a:moveTo>
                  <a:pt x="0" y="740228"/>
                </a:moveTo>
                <a:cubicBezTo>
                  <a:pt x="74386" y="856342"/>
                  <a:pt x="148772" y="972457"/>
                  <a:pt x="239486" y="979714"/>
                </a:cubicBezTo>
                <a:cubicBezTo>
                  <a:pt x="330200" y="986971"/>
                  <a:pt x="426358" y="825500"/>
                  <a:pt x="544286" y="783771"/>
                </a:cubicBezTo>
                <a:cubicBezTo>
                  <a:pt x="662215" y="742043"/>
                  <a:pt x="858157" y="683986"/>
                  <a:pt x="947057" y="729343"/>
                </a:cubicBezTo>
                <a:cubicBezTo>
                  <a:pt x="1035957" y="774700"/>
                  <a:pt x="1001486" y="1026886"/>
                  <a:pt x="1077686" y="1055914"/>
                </a:cubicBezTo>
                <a:cubicBezTo>
                  <a:pt x="1153886" y="1084942"/>
                  <a:pt x="1373414" y="988786"/>
                  <a:pt x="1404257" y="903514"/>
                </a:cubicBezTo>
                <a:cubicBezTo>
                  <a:pt x="1435100" y="818242"/>
                  <a:pt x="1260929" y="640442"/>
                  <a:pt x="1262743" y="544285"/>
                </a:cubicBezTo>
                <a:cubicBezTo>
                  <a:pt x="1264557" y="448128"/>
                  <a:pt x="1367972" y="417285"/>
                  <a:pt x="1415143" y="326571"/>
                </a:cubicBezTo>
                <a:cubicBezTo>
                  <a:pt x="1462314" y="235857"/>
                  <a:pt x="1504043" y="117928"/>
                  <a:pt x="1545772"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9AA45ED8-B4EA-4925-9DA8-38832FD1E90F}"/>
              </a:ext>
            </a:extLst>
          </p:cNvPr>
          <p:cNvSpPr/>
          <p:nvPr/>
        </p:nvSpPr>
        <p:spPr>
          <a:xfrm>
            <a:off x="7055673" y="2242457"/>
            <a:ext cx="1467841" cy="3690257"/>
          </a:xfrm>
          <a:custGeom>
            <a:avLst/>
            <a:gdLst>
              <a:gd name="connsiteX0" fmla="*/ 194213 w 1467841"/>
              <a:gd name="connsiteY0" fmla="*/ 3690257 h 3690257"/>
              <a:gd name="connsiteX1" fmla="*/ 52698 w 1467841"/>
              <a:gd name="connsiteY1" fmla="*/ 2895600 h 3690257"/>
              <a:gd name="connsiteX2" fmla="*/ 20041 w 1467841"/>
              <a:gd name="connsiteY2" fmla="*/ 2068286 h 3690257"/>
              <a:gd name="connsiteX3" fmla="*/ 346613 w 1467841"/>
              <a:gd name="connsiteY3" fmla="*/ 1273629 h 3690257"/>
              <a:gd name="connsiteX4" fmla="*/ 1054184 w 1467841"/>
              <a:gd name="connsiteY4" fmla="*/ 489857 h 3690257"/>
              <a:gd name="connsiteX5" fmla="*/ 1467841 w 1467841"/>
              <a:gd name="connsiteY5" fmla="*/ 0 h 369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841" h="3690257">
                <a:moveTo>
                  <a:pt x="194213" y="3690257"/>
                </a:moveTo>
                <a:cubicBezTo>
                  <a:pt x="137970" y="3428092"/>
                  <a:pt x="81727" y="3165928"/>
                  <a:pt x="52698" y="2895600"/>
                </a:cubicBezTo>
                <a:cubicBezTo>
                  <a:pt x="23669" y="2625272"/>
                  <a:pt x="-28945" y="2338615"/>
                  <a:pt x="20041" y="2068286"/>
                </a:cubicBezTo>
                <a:cubicBezTo>
                  <a:pt x="69027" y="1797957"/>
                  <a:pt x="174256" y="1536700"/>
                  <a:pt x="346613" y="1273629"/>
                </a:cubicBezTo>
                <a:cubicBezTo>
                  <a:pt x="518970" y="1010557"/>
                  <a:pt x="867313" y="702128"/>
                  <a:pt x="1054184" y="489857"/>
                </a:cubicBezTo>
                <a:cubicBezTo>
                  <a:pt x="1241055" y="277586"/>
                  <a:pt x="1354448" y="138793"/>
                  <a:pt x="1467841" y="0"/>
                </a:cubicBezTo>
              </a:path>
            </a:pathLst>
          </a:cu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E1C134D6-12F3-433E-9C93-101D909D69A6}"/>
              </a:ext>
            </a:extLst>
          </p:cNvPr>
          <p:cNvSpPr/>
          <p:nvPr/>
        </p:nvSpPr>
        <p:spPr>
          <a:xfrm>
            <a:off x="3581400" y="3477445"/>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1929B729-7495-481E-B55B-BD495B0544E2}"/>
              </a:ext>
            </a:extLst>
          </p:cNvPr>
          <p:cNvSpPr/>
          <p:nvPr/>
        </p:nvSpPr>
        <p:spPr>
          <a:xfrm>
            <a:off x="4833255" y="4027712"/>
            <a:ext cx="288000" cy="288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208FDC97-AC89-4F7B-9C53-E737AADB4D04}"/>
              </a:ext>
            </a:extLst>
          </p:cNvPr>
          <p:cNvSpPr/>
          <p:nvPr/>
        </p:nvSpPr>
        <p:spPr>
          <a:xfrm>
            <a:off x="6968587" y="4517571"/>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4CB88687-0989-4064-BBD3-7CBEC229D419}"/>
              </a:ext>
            </a:extLst>
          </p:cNvPr>
          <p:cNvSpPr/>
          <p:nvPr/>
        </p:nvSpPr>
        <p:spPr>
          <a:xfrm>
            <a:off x="2589935" y="3094271"/>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99C66068-CC2A-4A96-8DEC-44F18013B0B6}"/>
              </a:ext>
            </a:extLst>
          </p:cNvPr>
          <p:cNvSpPr/>
          <p:nvPr/>
        </p:nvSpPr>
        <p:spPr>
          <a:xfrm>
            <a:off x="7752854" y="4658073"/>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2A513DE0-7654-4177-80A5-5961500CDBCB}"/>
              </a:ext>
            </a:extLst>
          </p:cNvPr>
          <p:cNvSpPr/>
          <p:nvPr/>
        </p:nvSpPr>
        <p:spPr>
          <a:xfrm>
            <a:off x="7202159" y="3642515"/>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Oval 22">
            <a:extLst>
              <a:ext uri="{FF2B5EF4-FFF2-40B4-BE49-F238E27FC236}">
                <a16:creationId xmlns:a16="http://schemas.microsoft.com/office/drawing/2014/main" id="{4CFE8E5E-7E4E-4C14-8EA8-E86F0B8BDA56}"/>
              </a:ext>
            </a:extLst>
          </p:cNvPr>
          <p:cNvSpPr/>
          <p:nvPr/>
        </p:nvSpPr>
        <p:spPr>
          <a:xfrm>
            <a:off x="7405836" y="3357000"/>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9E5AE304-F846-420E-B0B7-3F47A0A75B75}"/>
              </a:ext>
            </a:extLst>
          </p:cNvPr>
          <p:cNvSpPr/>
          <p:nvPr/>
        </p:nvSpPr>
        <p:spPr>
          <a:xfrm>
            <a:off x="2479339" y="4987961"/>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11C6F20C-EF20-4764-A690-CC7DA17CF108}"/>
              </a:ext>
            </a:extLst>
          </p:cNvPr>
          <p:cNvSpPr/>
          <p:nvPr/>
        </p:nvSpPr>
        <p:spPr>
          <a:xfrm>
            <a:off x="4628914" y="5458226"/>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a:extLst>
              <a:ext uri="{FF2B5EF4-FFF2-40B4-BE49-F238E27FC236}">
                <a16:creationId xmlns:a16="http://schemas.microsoft.com/office/drawing/2014/main" id="{4B8B0B05-217A-4D0D-A001-E0FA028E6BC5}"/>
              </a:ext>
            </a:extLst>
          </p:cNvPr>
          <p:cNvSpPr/>
          <p:nvPr/>
        </p:nvSpPr>
        <p:spPr>
          <a:xfrm>
            <a:off x="3687339" y="2528283"/>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a:extLst>
              <a:ext uri="{FF2B5EF4-FFF2-40B4-BE49-F238E27FC236}">
                <a16:creationId xmlns:a16="http://schemas.microsoft.com/office/drawing/2014/main" id="{A15F6CA7-AECD-4294-975A-9A7DF2467B6C}"/>
              </a:ext>
            </a:extLst>
          </p:cNvPr>
          <p:cNvSpPr/>
          <p:nvPr/>
        </p:nvSpPr>
        <p:spPr>
          <a:xfrm>
            <a:off x="3748453" y="2330728"/>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3A86E438-745F-48F0-BA3A-5755E6BEDD00}"/>
              </a:ext>
            </a:extLst>
          </p:cNvPr>
          <p:cNvSpPr/>
          <p:nvPr/>
        </p:nvSpPr>
        <p:spPr>
          <a:xfrm>
            <a:off x="4408714" y="2069684"/>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88A0BDA0-2870-480A-91DA-89D42C4FE5ED}"/>
              </a:ext>
            </a:extLst>
          </p:cNvPr>
          <p:cNvSpPr/>
          <p:nvPr/>
        </p:nvSpPr>
        <p:spPr>
          <a:xfrm>
            <a:off x="5272236" y="2255403"/>
            <a:ext cx="216000" cy="216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077C55FD-4BD1-4182-86B1-ED02E7EC7258}"/>
              </a:ext>
            </a:extLst>
          </p:cNvPr>
          <p:cNvSpPr/>
          <p:nvPr/>
        </p:nvSpPr>
        <p:spPr>
          <a:xfrm>
            <a:off x="5359123" y="2436036"/>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C41454E6-F62F-4DB0-BFDF-15ED93448C9D}"/>
              </a:ext>
            </a:extLst>
          </p:cNvPr>
          <p:cNvSpPr/>
          <p:nvPr/>
        </p:nvSpPr>
        <p:spPr>
          <a:xfrm>
            <a:off x="5746469" y="2414264"/>
            <a:ext cx="180000" cy="180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81B07520-C6A4-4D70-8C9D-A79CEEC0C1BD}"/>
              </a:ext>
            </a:extLst>
          </p:cNvPr>
          <p:cNvSpPr/>
          <p:nvPr/>
        </p:nvSpPr>
        <p:spPr>
          <a:xfrm>
            <a:off x="5742568" y="1883229"/>
            <a:ext cx="144000" cy="144000"/>
          </a:xfrm>
          <a:prstGeom prst="ellipse">
            <a:avLst/>
          </a:prstGeom>
          <a:solidFill>
            <a:srgbClr val="F88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Arrow: Chevron 27">
            <a:extLst>
              <a:ext uri="{FF2B5EF4-FFF2-40B4-BE49-F238E27FC236}">
                <a16:creationId xmlns:a16="http://schemas.microsoft.com/office/drawing/2014/main" id="{36928267-115B-4502-A850-666FF841D495}"/>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4_SLIDE_11_PARA_A">
            <a:hlinkClick r:id="" action="ppaction://media"/>
            <a:extLst>
              <a:ext uri="{FF2B5EF4-FFF2-40B4-BE49-F238E27FC236}">
                <a16:creationId xmlns:a16="http://schemas.microsoft.com/office/drawing/2014/main" id="{F6D2311C-A589-4ECD-903C-8DA17FD1DC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1283" y="0"/>
            <a:ext cx="609600" cy="609600"/>
          </a:xfrm>
          <a:prstGeom prst="rect">
            <a:avLst/>
          </a:prstGeom>
        </p:spPr>
      </p:pic>
    </p:spTree>
    <p:extLst>
      <p:ext uri="{BB962C8B-B14F-4D97-AF65-F5344CB8AC3E}">
        <p14:creationId xmlns:p14="http://schemas.microsoft.com/office/powerpoint/2010/main" val="25021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22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30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375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525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600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675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75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par>
                                <p:cTn id="38" presetID="10" presetClass="entr" presetSubtype="0" fill="hold" grpId="0" nodeType="withEffect">
                                  <p:stCondLst>
                                    <p:cond delay="825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90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grpId="0" nodeType="withEffect">
                                  <p:stCondLst>
                                    <p:cond delay="975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105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1125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 presetClass="mediacall" presetSubtype="0" fill="hold" nodeType="withEffect">
                                  <p:stCondLst>
                                    <p:cond delay="1000"/>
                                  </p:stCondLst>
                                  <p:childTnLst>
                                    <p:cmd type="call" cmd="playFrom(0.0)">
                                      <p:cBhvr>
                                        <p:cTn id="54" dur="41837" fill="hold"/>
                                        <p:tgtEl>
                                          <p:spTgt spid="2"/>
                                        </p:tgtEl>
                                      </p:cBhvr>
                                    </p:cmd>
                                  </p:childTnLst>
                                </p:cTn>
                              </p:par>
                            </p:childTnLst>
                          </p:cTn>
                        </p:par>
                        <p:par>
                          <p:cTn id="55" fill="hold">
                            <p:stCondLst>
                              <p:cond delay="42837"/>
                            </p:stCondLst>
                            <p:childTnLst>
                              <p:par>
                                <p:cTn id="56" presetID="3" presetClass="mediacall" presetSubtype="0" fill="hold" nodeType="afterEffect">
                                  <p:stCondLst>
                                    <p:cond delay="500"/>
                                  </p:stCondLst>
                                  <p:childTnLst>
                                    <p:cmd type="call" cmd="stop">
                                      <p:cBhvr>
                                        <p:cTn id="57" dur="1" fill="hold"/>
                                        <p:tgtEl>
                                          <p:spTgt spid="2"/>
                                        </p:tgtEl>
                                      </p:cBhvr>
                                    </p:cmd>
                                  </p:childTnLst>
                                </p:cTn>
                              </p:par>
                              <p:par>
                                <p:cTn id="58" presetID="10" presetClass="entr" presetSubtype="0" fill="hold" grpId="0" nodeType="withEffect">
                                  <p:stCondLst>
                                    <p:cond delay="50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2"/>
                </p:tgtEl>
              </p:cMediaNode>
            </p:audio>
          </p:childTnLst>
        </p:cTn>
      </p:par>
    </p:tnLst>
    <p:bldLst>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10726BB-AAB0-441A-8875-64AD23D0BFCC}"/>
              </a:ext>
            </a:extLst>
          </p:cNvPr>
          <p:cNvSpPr>
            <a:spLocks noGrp="1"/>
          </p:cNvSpPr>
          <p:nvPr>
            <p:ph type="pic" sz="quarter" idx="14"/>
          </p:nvPr>
        </p:nvSpPr>
        <p:spPr>
          <a:ln>
            <a:noFill/>
          </a:ln>
        </p:spPr>
      </p:sp>
      <p:sp>
        <p:nvSpPr>
          <p:cNvPr id="7" name="Title 6">
            <a:extLst>
              <a:ext uri="{FF2B5EF4-FFF2-40B4-BE49-F238E27FC236}">
                <a16:creationId xmlns:a16="http://schemas.microsoft.com/office/drawing/2014/main" id="{4F1EECBB-0832-490B-AD7D-46150F5A4D44}"/>
              </a:ext>
            </a:extLst>
          </p:cNvPr>
          <p:cNvSpPr>
            <a:spLocks noGrp="1"/>
          </p:cNvSpPr>
          <p:nvPr>
            <p:ph type="title"/>
          </p:nvPr>
        </p:nvSpPr>
        <p:spPr/>
        <p:txBody>
          <a:bodyPr/>
          <a:lstStyle/>
          <a:p>
            <a:r>
              <a:rPr lang="en-AU" dirty="0"/>
              <a:t>More direct measures</a:t>
            </a:r>
          </a:p>
        </p:txBody>
      </p:sp>
      <p:sp>
        <p:nvSpPr>
          <p:cNvPr id="13" name="Freeform: Shape 12">
            <a:extLst>
              <a:ext uri="{FF2B5EF4-FFF2-40B4-BE49-F238E27FC236}">
                <a16:creationId xmlns:a16="http://schemas.microsoft.com/office/drawing/2014/main" id="{78714E44-CE56-4A70-8FB9-619DC0049A1B}"/>
              </a:ext>
            </a:extLst>
          </p:cNvPr>
          <p:cNvSpPr/>
          <p:nvPr/>
        </p:nvSpPr>
        <p:spPr>
          <a:xfrm>
            <a:off x="631371" y="5050522"/>
            <a:ext cx="4093029" cy="253000"/>
          </a:xfrm>
          <a:custGeom>
            <a:avLst/>
            <a:gdLst>
              <a:gd name="connsiteX0" fmla="*/ 4093029 w 4093029"/>
              <a:gd name="connsiteY0" fmla="*/ 218164 h 253000"/>
              <a:gd name="connsiteX1" fmla="*/ 2177143 w 4093029"/>
              <a:gd name="connsiteY1" fmla="*/ 449 h 253000"/>
              <a:gd name="connsiteX2" fmla="*/ 1306286 w 4093029"/>
              <a:gd name="connsiteY2" fmla="*/ 163735 h 253000"/>
              <a:gd name="connsiteX3" fmla="*/ 696686 w 4093029"/>
              <a:gd name="connsiteY3" fmla="*/ 250821 h 253000"/>
              <a:gd name="connsiteX4" fmla="*/ 0 w 4093029"/>
              <a:gd name="connsiteY4" fmla="*/ 218164 h 25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3029" h="253000">
                <a:moveTo>
                  <a:pt x="4093029" y="218164"/>
                </a:moveTo>
                <a:cubicBezTo>
                  <a:pt x="3367314" y="113842"/>
                  <a:pt x="2641600" y="9520"/>
                  <a:pt x="2177143" y="449"/>
                </a:cubicBezTo>
                <a:cubicBezTo>
                  <a:pt x="1712686" y="-8622"/>
                  <a:pt x="1553029" y="122006"/>
                  <a:pt x="1306286" y="163735"/>
                </a:cubicBezTo>
                <a:cubicBezTo>
                  <a:pt x="1059543" y="205464"/>
                  <a:pt x="914400" y="241750"/>
                  <a:pt x="696686" y="250821"/>
                </a:cubicBezTo>
                <a:cubicBezTo>
                  <a:pt x="478972" y="259892"/>
                  <a:pt x="239486" y="239028"/>
                  <a:pt x="0" y="218164"/>
                </a:cubicBezTo>
              </a:path>
            </a:pathLst>
          </a:custGeom>
          <a:no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ooter Placeholder 3">
            <a:extLst>
              <a:ext uri="{FF2B5EF4-FFF2-40B4-BE49-F238E27FC236}">
                <a16:creationId xmlns:a16="http://schemas.microsoft.com/office/drawing/2014/main" id="{060F5386-6B0F-473A-85AD-B1AF6EDBA03B}"/>
              </a:ext>
            </a:extLst>
          </p:cNvPr>
          <p:cNvSpPr>
            <a:spLocks noGrp="1"/>
          </p:cNvSpPr>
          <p:nvPr>
            <p:ph type="ftr" sz="quarter" idx="10"/>
          </p:nvPr>
        </p:nvSpPr>
        <p:spPr/>
        <p:txBody>
          <a:bodyPr/>
          <a:lstStyle/>
          <a:p>
            <a:r>
              <a:rPr lang="en-US" dirty="0"/>
              <a:t>Module 4, Snippet 4</a:t>
            </a:r>
          </a:p>
        </p:txBody>
      </p:sp>
      <p:sp>
        <p:nvSpPr>
          <p:cNvPr id="5" name="Slide Number Placeholder 4">
            <a:extLst>
              <a:ext uri="{FF2B5EF4-FFF2-40B4-BE49-F238E27FC236}">
                <a16:creationId xmlns:a16="http://schemas.microsoft.com/office/drawing/2014/main" id="{69A5BDDA-4E8F-4EC0-8508-E609ABFF90BC}"/>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11" name="Freeform: Shape 10">
            <a:extLst>
              <a:ext uri="{FF2B5EF4-FFF2-40B4-BE49-F238E27FC236}">
                <a16:creationId xmlns:a16="http://schemas.microsoft.com/office/drawing/2014/main" id="{0A1DC38B-E21F-400E-AD97-3AFF980BC117}"/>
              </a:ext>
            </a:extLst>
          </p:cNvPr>
          <p:cNvSpPr/>
          <p:nvPr/>
        </p:nvSpPr>
        <p:spPr>
          <a:xfrm>
            <a:off x="3657600" y="1807029"/>
            <a:ext cx="807510" cy="1741714"/>
          </a:xfrm>
          <a:custGeom>
            <a:avLst/>
            <a:gdLst>
              <a:gd name="connsiteX0" fmla="*/ 762000 w 807510"/>
              <a:gd name="connsiteY0" fmla="*/ 0 h 1741714"/>
              <a:gd name="connsiteX1" fmla="*/ 740229 w 807510"/>
              <a:gd name="connsiteY1" fmla="*/ 544285 h 1741714"/>
              <a:gd name="connsiteX2" fmla="*/ 119743 w 807510"/>
              <a:gd name="connsiteY2" fmla="*/ 631371 h 1741714"/>
              <a:gd name="connsiteX3" fmla="*/ 152400 w 807510"/>
              <a:gd name="connsiteY3" fmla="*/ 1186542 h 1741714"/>
              <a:gd name="connsiteX4" fmla="*/ 0 w 807510"/>
              <a:gd name="connsiteY4" fmla="*/ 1741714 h 1741714"/>
              <a:gd name="connsiteX5" fmla="*/ 0 w 807510"/>
              <a:gd name="connsiteY5" fmla="*/ 1741714 h 174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7510" h="1741714">
                <a:moveTo>
                  <a:pt x="762000" y="0"/>
                </a:moveTo>
                <a:cubicBezTo>
                  <a:pt x="804636" y="219528"/>
                  <a:pt x="847272" y="439057"/>
                  <a:pt x="740229" y="544285"/>
                </a:cubicBezTo>
                <a:cubicBezTo>
                  <a:pt x="633186" y="649513"/>
                  <a:pt x="217715" y="524328"/>
                  <a:pt x="119743" y="631371"/>
                </a:cubicBezTo>
                <a:cubicBezTo>
                  <a:pt x="21771" y="738414"/>
                  <a:pt x="172357" y="1001485"/>
                  <a:pt x="152400" y="1186542"/>
                </a:cubicBezTo>
                <a:cubicBezTo>
                  <a:pt x="132443" y="1371599"/>
                  <a:pt x="0" y="1741714"/>
                  <a:pt x="0" y="1741714"/>
                </a:cubicBezTo>
                <a:lnTo>
                  <a:pt x="0" y="1741714"/>
                </a:lnTo>
              </a:path>
            </a:pathLst>
          </a:cu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Freeform: Shape 11">
            <a:extLst>
              <a:ext uri="{FF2B5EF4-FFF2-40B4-BE49-F238E27FC236}">
                <a16:creationId xmlns:a16="http://schemas.microsoft.com/office/drawing/2014/main" id="{264BE5AF-12D1-4C3E-AAD6-A0001AFE28E4}"/>
              </a:ext>
            </a:extLst>
          </p:cNvPr>
          <p:cNvSpPr/>
          <p:nvPr/>
        </p:nvSpPr>
        <p:spPr>
          <a:xfrm>
            <a:off x="4648200" y="4158343"/>
            <a:ext cx="348343" cy="1752600"/>
          </a:xfrm>
          <a:custGeom>
            <a:avLst/>
            <a:gdLst>
              <a:gd name="connsiteX0" fmla="*/ 348343 w 348343"/>
              <a:gd name="connsiteY0" fmla="*/ 0 h 1752600"/>
              <a:gd name="connsiteX1" fmla="*/ 163286 w 348343"/>
              <a:gd name="connsiteY1" fmla="*/ 489857 h 1752600"/>
              <a:gd name="connsiteX2" fmla="*/ 0 w 348343"/>
              <a:gd name="connsiteY2" fmla="*/ 1752600 h 1752600"/>
            </a:gdLst>
            <a:ahLst/>
            <a:cxnLst>
              <a:cxn ang="0">
                <a:pos x="connsiteX0" y="connsiteY0"/>
              </a:cxn>
              <a:cxn ang="0">
                <a:pos x="connsiteX1" y="connsiteY1"/>
              </a:cxn>
              <a:cxn ang="0">
                <a:pos x="connsiteX2" y="connsiteY2"/>
              </a:cxn>
            </a:cxnLst>
            <a:rect l="l" t="t" r="r" b="b"/>
            <a:pathLst>
              <a:path w="348343" h="1752600">
                <a:moveTo>
                  <a:pt x="348343" y="0"/>
                </a:moveTo>
                <a:cubicBezTo>
                  <a:pt x="284843" y="98878"/>
                  <a:pt x="221343" y="197757"/>
                  <a:pt x="163286" y="489857"/>
                </a:cubicBezTo>
                <a:cubicBezTo>
                  <a:pt x="105229" y="781957"/>
                  <a:pt x="52614" y="1267278"/>
                  <a:pt x="0" y="1752600"/>
                </a:cubicBezTo>
              </a:path>
            </a:pathLst>
          </a:custGeom>
          <a:noFill/>
          <a:ln w="508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Freeform: Shape 13">
            <a:extLst>
              <a:ext uri="{FF2B5EF4-FFF2-40B4-BE49-F238E27FC236}">
                <a16:creationId xmlns:a16="http://schemas.microsoft.com/office/drawing/2014/main" id="{D809A9EC-27F8-4106-9E21-EB7EE6DFB81E}"/>
              </a:ext>
            </a:extLst>
          </p:cNvPr>
          <p:cNvSpPr/>
          <p:nvPr/>
        </p:nvSpPr>
        <p:spPr>
          <a:xfrm>
            <a:off x="4408714" y="1611086"/>
            <a:ext cx="1545772" cy="1061197"/>
          </a:xfrm>
          <a:custGeom>
            <a:avLst/>
            <a:gdLst>
              <a:gd name="connsiteX0" fmla="*/ 0 w 1545772"/>
              <a:gd name="connsiteY0" fmla="*/ 740228 h 1061197"/>
              <a:gd name="connsiteX1" fmla="*/ 239486 w 1545772"/>
              <a:gd name="connsiteY1" fmla="*/ 979714 h 1061197"/>
              <a:gd name="connsiteX2" fmla="*/ 544286 w 1545772"/>
              <a:gd name="connsiteY2" fmla="*/ 783771 h 1061197"/>
              <a:gd name="connsiteX3" fmla="*/ 947057 w 1545772"/>
              <a:gd name="connsiteY3" fmla="*/ 729343 h 1061197"/>
              <a:gd name="connsiteX4" fmla="*/ 1077686 w 1545772"/>
              <a:gd name="connsiteY4" fmla="*/ 1055914 h 1061197"/>
              <a:gd name="connsiteX5" fmla="*/ 1404257 w 1545772"/>
              <a:gd name="connsiteY5" fmla="*/ 903514 h 1061197"/>
              <a:gd name="connsiteX6" fmla="*/ 1262743 w 1545772"/>
              <a:gd name="connsiteY6" fmla="*/ 544285 h 1061197"/>
              <a:gd name="connsiteX7" fmla="*/ 1415143 w 1545772"/>
              <a:gd name="connsiteY7" fmla="*/ 326571 h 1061197"/>
              <a:gd name="connsiteX8" fmla="*/ 1545772 w 1545772"/>
              <a:gd name="connsiteY8" fmla="*/ 0 h 1061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5772" h="1061197">
                <a:moveTo>
                  <a:pt x="0" y="740228"/>
                </a:moveTo>
                <a:cubicBezTo>
                  <a:pt x="74386" y="856342"/>
                  <a:pt x="148772" y="972457"/>
                  <a:pt x="239486" y="979714"/>
                </a:cubicBezTo>
                <a:cubicBezTo>
                  <a:pt x="330200" y="986971"/>
                  <a:pt x="426358" y="825500"/>
                  <a:pt x="544286" y="783771"/>
                </a:cubicBezTo>
                <a:cubicBezTo>
                  <a:pt x="662215" y="742043"/>
                  <a:pt x="858157" y="683986"/>
                  <a:pt x="947057" y="729343"/>
                </a:cubicBezTo>
                <a:cubicBezTo>
                  <a:pt x="1035957" y="774700"/>
                  <a:pt x="1001486" y="1026886"/>
                  <a:pt x="1077686" y="1055914"/>
                </a:cubicBezTo>
                <a:cubicBezTo>
                  <a:pt x="1153886" y="1084942"/>
                  <a:pt x="1373414" y="988786"/>
                  <a:pt x="1404257" y="903514"/>
                </a:cubicBezTo>
                <a:cubicBezTo>
                  <a:pt x="1435100" y="818242"/>
                  <a:pt x="1260929" y="640442"/>
                  <a:pt x="1262743" y="544285"/>
                </a:cubicBezTo>
                <a:cubicBezTo>
                  <a:pt x="1264557" y="448128"/>
                  <a:pt x="1367972" y="417285"/>
                  <a:pt x="1415143" y="326571"/>
                </a:cubicBezTo>
                <a:cubicBezTo>
                  <a:pt x="1462314" y="235857"/>
                  <a:pt x="1504043" y="117928"/>
                  <a:pt x="1545772"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Freeform: Shape 14">
            <a:extLst>
              <a:ext uri="{FF2B5EF4-FFF2-40B4-BE49-F238E27FC236}">
                <a16:creationId xmlns:a16="http://schemas.microsoft.com/office/drawing/2014/main" id="{9AA45ED8-B4EA-4925-9DA8-38832FD1E90F}"/>
              </a:ext>
            </a:extLst>
          </p:cNvPr>
          <p:cNvSpPr/>
          <p:nvPr/>
        </p:nvSpPr>
        <p:spPr>
          <a:xfrm>
            <a:off x="7055673" y="2242457"/>
            <a:ext cx="1467841" cy="3690257"/>
          </a:xfrm>
          <a:custGeom>
            <a:avLst/>
            <a:gdLst>
              <a:gd name="connsiteX0" fmla="*/ 194213 w 1467841"/>
              <a:gd name="connsiteY0" fmla="*/ 3690257 h 3690257"/>
              <a:gd name="connsiteX1" fmla="*/ 52698 w 1467841"/>
              <a:gd name="connsiteY1" fmla="*/ 2895600 h 3690257"/>
              <a:gd name="connsiteX2" fmla="*/ 20041 w 1467841"/>
              <a:gd name="connsiteY2" fmla="*/ 2068286 h 3690257"/>
              <a:gd name="connsiteX3" fmla="*/ 346613 w 1467841"/>
              <a:gd name="connsiteY3" fmla="*/ 1273629 h 3690257"/>
              <a:gd name="connsiteX4" fmla="*/ 1054184 w 1467841"/>
              <a:gd name="connsiteY4" fmla="*/ 489857 h 3690257"/>
              <a:gd name="connsiteX5" fmla="*/ 1467841 w 1467841"/>
              <a:gd name="connsiteY5" fmla="*/ 0 h 369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7841" h="3690257">
                <a:moveTo>
                  <a:pt x="194213" y="3690257"/>
                </a:moveTo>
                <a:cubicBezTo>
                  <a:pt x="137970" y="3428092"/>
                  <a:pt x="81727" y="3165928"/>
                  <a:pt x="52698" y="2895600"/>
                </a:cubicBezTo>
                <a:cubicBezTo>
                  <a:pt x="23669" y="2625272"/>
                  <a:pt x="-28945" y="2338615"/>
                  <a:pt x="20041" y="2068286"/>
                </a:cubicBezTo>
                <a:cubicBezTo>
                  <a:pt x="69027" y="1797957"/>
                  <a:pt x="174256" y="1536700"/>
                  <a:pt x="346613" y="1273629"/>
                </a:cubicBezTo>
                <a:cubicBezTo>
                  <a:pt x="518970" y="1010557"/>
                  <a:pt x="867313" y="702128"/>
                  <a:pt x="1054184" y="489857"/>
                </a:cubicBezTo>
                <a:cubicBezTo>
                  <a:pt x="1241055" y="277586"/>
                  <a:pt x="1354448" y="138793"/>
                  <a:pt x="1467841" y="0"/>
                </a:cubicBezTo>
              </a:path>
            </a:pathLst>
          </a:cu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Shape 9">
            <a:extLst>
              <a:ext uri="{FF2B5EF4-FFF2-40B4-BE49-F238E27FC236}">
                <a16:creationId xmlns:a16="http://schemas.microsoft.com/office/drawing/2014/main" id="{657282D0-03CF-4CAA-9BC4-541981997144}"/>
              </a:ext>
            </a:extLst>
          </p:cNvPr>
          <p:cNvSpPr/>
          <p:nvPr/>
        </p:nvSpPr>
        <p:spPr>
          <a:xfrm>
            <a:off x="642257" y="2982686"/>
            <a:ext cx="7881257" cy="1850571"/>
          </a:xfrm>
          <a:custGeom>
            <a:avLst/>
            <a:gdLst>
              <a:gd name="connsiteX0" fmla="*/ 0 w 7881257"/>
              <a:gd name="connsiteY0" fmla="*/ 0 h 1850571"/>
              <a:gd name="connsiteX1" fmla="*/ 2198914 w 7881257"/>
              <a:gd name="connsiteY1" fmla="*/ 228600 h 1850571"/>
              <a:gd name="connsiteX2" fmla="*/ 4615543 w 7881257"/>
              <a:gd name="connsiteY2" fmla="*/ 1273628 h 1850571"/>
              <a:gd name="connsiteX3" fmla="*/ 7881257 w 7881257"/>
              <a:gd name="connsiteY3" fmla="*/ 1850571 h 1850571"/>
            </a:gdLst>
            <a:ahLst/>
            <a:cxnLst>
              <a:cxn ang="0">
                <a:pos x="connsiteX0" y="connsiteY0"/>
              </a:cxn>
              <a:cxn ang="0">
                <a:pos x="connsiteX1" y="connsiteY1"/>
              </a:cxn>
              <a:cxn ang="0">
                <a:pos x="connsiteX2" y="connsiteY2"/>
              </a:cxn>
              <a:cxn ang="0">
                <a:pos x="connsiteX3" y="connsiteY3"/>
              </a:cxn>
            </a:cxnLst>
            <a:rect l="l" t="t" r="r" b="b"/>
            <a:pathLst>
              <a:path w="7881257" h="1850571">
                <a:moveTo>
                  <a:pt x="0" y="0"/>
                </a:moveTo>
                <a:cubicBezTo>
                  <a:pt x="714828" y="8164"/>
                  <a:pt x="1429657" y="16329"/>
                  <a:pt x="2198914" y="228600"/>
                </a:cubicBezTo>
                <a:cubicBezTo>
                  <a:pt x="2968171" y="440871"/>
                  <a:pt x="3668486" y="1003300"/>
                  <a:pt x="4615543" y="1273628"/>
                </a:cubicBezTo>
                <a:cubicBezTo>
                  <a:pt x="5562600" y="1543956"/>
                  <a:pt x="6721928" y="1697263"/>
                  <a:pt x="7881257" y="1850571"/>
                </a:cubicBezTo>
              </a:path>
            </a:pathLst>
          </a:custGeom>
          <a:noFill/>
          <a:ln w="50800">
            <a:solidFill>
              <a:srgbClr val="CC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Freeform: Shape 1">
            <a:extLst>
              <a:ext uri="{FF2B5EF4-FFF2-40B4-BE49-F238E27FC236}">
                <a16:creationId xmlns:a16="http://schemas.microsoft.com/office/drawing/2014/main" id="{35905C91-CCB3-4D17-95A9-9E1C40AFB651}"/>
              </a:ext>
            </a:extLst>
          </p:cNvPr>
          <p:cNvSpPr/>
          <p:nvPr/>
        </p:nvSpPr>
        <p:spPr>
          <a:xfrm>
            <a:off x="7051675" y="4518025"/>
            <a:ext cx="12700" cy="219075"/>
          </a:xfrm>
          <a:custGeom>
            <a:avLst/>
            <a:gdLst>
              <a:gd name="connsiteX0" fmla="*/ 0 w 12700"/>
              <a:gd name="connsiteY0" fmla="*/ 0 h 219075"/>
              <a:gd name="connsiteX1" fmla="*/ 6350 w 12700"/>
              <a:gd name="connsiteY1" fmla="*/ 111125 h 219075"/>
              <a:gd name="connsiteX2" fmla="*/ 12700 w 12700"/>
              <a:gd name="connsiteY2" fmla="*/ 219075 h 219075"/>
            </a:gdLst>
            <a:ahLst/>
            <a:cxnLst>
              <a:cxn ang="0">
                <a:pos x="connsiteX0" y="connsiteY0"/>
              </a:cxn>
              <a:cxn ang="0">
                <a:pos x="connsiteX1" y="connsiteY1"/>
              </a:cxn>
              <a:cxn ang="0">
                <a:pos x="connsiteX2" y="connsiteY2"/>
              </a:cxn>
            </a:cxnLst>
            <a:rect l="l" t="t" r="r" b="b"/>
            <a:pathLst>
              <a:path w="12700" h="219075">
                <a:moveTo>
                  <a:pt x="0" y="0"/>
                </a:moveTo>
                <a:cubicBezTo>
                  <a:pt x="2116" y="37306"/>
                  <a:pt x="4233" y="74613"/>
                  <a:pt x="6350" y="111125"/>
                </a:cubicBezTo>
                <a:cubicBezTo>
                  <a:pt x="8467" y="147637"/>
                  <a:pt x="10583" y="183356"/>
                  <a:pt x="12700" y="219075"/>
                </a:cubicBezTo>
              </a:path>
            </a:pathLst>
          </a:custGeom>
          <a:noFill/>
          <a:ln w="381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Shape 2">
            <a:extLst>
              <a:ext uri="{FF2B5EF4-FFF2-40B4-BE49-F238E27FC236}">
                <a16:creationId xmlns:a16="http://schemas.microsoft.com/office/drawing/2014/main" id="{8B1E2F06-1E63-4503-94C5-4BF5C63107C9}"/>
              </a:ext>
            </a:extLst>
          </p:cNvPr>
          <p:cNvSpPr/>
          <p:nvPr/>
        </p:nvSpPr>
        <p:spPr>
          <a:xfrm>
            <a:off x="6969125" y="4610100"/>
            <a:ext cx="155575" cy="31750"/>
          </a:xfrm>
          <a:custGeom>
            <a:avLst/>
            <a:gdLst>
              <a:gd name="connsiteX0" fmla="*/ 0 w 155575"/>
              <a:gd name="connsiteY0" fmla="*/ 0 h 31750"/>
              <a:gd name="connsiteX1" fmla="*/ 88900 w 155575"/>
              <a:gd name="connsiteY1" fmla="*/ 19050 h 31750"/>
              <a:gd name="connsiteX2" fmla="*/ 155575 w 155575"/>
              <a:gd name="connsiteY2" fmla="*/ 31750 h 31750"/>
            </a:gdLst>
            <a:ahLst/>
            <a:cxnLst>
              <a:cxn ang="0">
                <a:pos x="connsiteX0" y="connsiteY0"/>
              </a:cxn>
              <a:cxn ang="0">
                <a:pos x="connsiteX1" y="connsiteY1"/>
              </a:cxn>
              <a:cxn ang="0">
                <a:pos x="connsiteX2" y="connsiteY2"/>
              </a:cxn>
            </a:cxnLst>
            <a:rect l="l" t="t" r="r" b="b"/>
            <a:pathLst>
              <a:path w="155575" h="31750">
                <a:moveTo>
                  <a:pt x="0" y="0"/>
                </a:moveTo>
                <a:lnTo>
                  <a:pt x="88900" y="19050"/>
                </a:lnTo>
                <a:cubicBezTo>
                  <a:pt x="114829" y="24342"/>
                  <a:pt x="135202" y="28046"/>
                  <a:pt x="155575" y="31750"/>
                </a:cubicBezTo>
              </a:path>
            </a:pathLst>
          </a:custGeom>
          <a:noFill/>
          <a:ln w="50800">
            <a:solidFill>
              <a:srgbClr val="F880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8" name="Straight Connector 27">
            <a:extLst>
              <a:ext uri="{FF2B5EF4-FFF2-40B4-BE49-F238E27FC236}">
                <a16:creationId xmlns:a16="http://schemas.microsoft.com/office/drawing/2014/main" id="{B52DB685-B2E0-4F16-9C49-4C888AC1B633}"/>
              </a:ext>
            </a:extLst>
          </p:cNvPr>
          <p:cNvCxnSpPr>
            <a:cxnSpLocks/>
          </p:cNvCxnSpPr>
          <p:nvPr/>
        </p:nvCxnSpPr>
        <p:spPr>
          <a:xfrm>
            <a:off x="3587750" y="3505200"/>
            <a:ext cx="133350" cy="76200"/>
          </a:xfrm>
          <a:prstGeom prst="line">
            <a:avLst/>
          </a:prstGeom>
          <a:ln w="508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4A3D98-6E7D-413A-ADF3-CF1C15FD6EC6}"/>
              </a:ext>
            </a:extLst>
          </p:cNvPr>
          <p:cNvCxnSpPr/>
          <p:nvPr/>
        </p:nvCxnSpPr>
        <p:spPr>
          <a:xfrm>
            <a:off x="4879181" y="4129088"/>
            <a:ext cx="221457" cy="809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B3FA3799-A538-4068-9C07-66D027CAB2FC}"/>
              </a:ext>
            </a:extLst>
          </p:cNvPr>
          <p:cNvSpPr/>
          <p:nvPr/>
        </p:nvSpPr>
        <p:spPr>
          <a:xfrm>
            <a:off x="4917282" y="4169569"/>
            <a:ext cx="69056" cy="114300"/>
          </a:xfrm>
          <a:custGeom>
            <a:avLst/>
            <a:gdLst>
              <a:gd name="connsiteX0" fmla="*/ 69056 w 69056"/>
              <a:gd name="connsiteY0" fmla="*/ 0 h 114300"/>
              <a:gd name="connsiteX1" fmla="*/ 28575 w 69056"/>
              <a:gd name="connsiteY1" fmla="*/ 69056 h 114300"/>
              <a:gd name="connsiteX2" fmla="*/ 0 w 69056"/>
              <a:gd name="connsiteY2" fmla="*/ 114300 h 114300"/>
            </a:gdLst>
            <a:ahLst/>
            <a:cxnLst>
              <a:cxn ang="0">
                <a:pos x="connsiteX0" y="connsiteY0"/>
              </a:cxn>
              <a:cxn ang="0">
                <a:pos x="connsiteX1" y="connsiteY1"/>
              </a:cxn>
              <a:cxn ang="0">
                <a:pos x="connsiteX2" y="connsiteY2"/>
              </a:cxn>
            </a:cxnLst>
            <a:rect l="l" t="t" r="r" b="b"/>
            <a:pathLst>
              <a:path w="69056" h="114300">
                <a:moveTo>
                  <a:pt x="69056" y="0"/>
                </a:moveTo>
                <a:cubicBezTo>
                  <a:pt x="54570" y="25003"/>
                  <a:pt x="40084" y="50006"/>
                  <a:pt x="28575" y="69056"/>
                </a:cubicBezTo>
                <a:cubicBezTo>
                  <a:pt x="17066" y="88106"/>
                  <a:pt x="8533" y="101203"/>
                  <a:pt x="0" y="114300"/>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rgbClr val="FF0000"/>
              </a:solidFill>
            </a:endParaRPr>
          </a:p>
        </p:txBody>
      </p:sp>
      <p:sp>
        <p:nvSpPr>
          <p:cNvPr id="17" name="Arrow: Chevron 16">
            <a:extLst>
              <a:ext uri="{FF2B5EF4-FFF2-40B4-BE49-F238E27FC236}">
                <a16:creationId xmlns:a16="http://schemas.microsoft.com/office/drawing/2014/main" id="{B09DBA7B-CD91-451F-A0C9-F1C5E6680A9A}"/>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4_SLIDE_12_PARA_A">
            <a:hlinkClick r:id="" action="ppaction://media"/>
            <a:extLst>
              <a:ext uri="{FF2B5EF4-FFF2-40B4-BE49-F238E27FC236}">
                <a16:creationId xmlns:a16="http://schemas.microsoft.com/office/drawing/2014/main" id="{54E4446D-A37A-4E10-95E6-654D775A6B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79085" y="0"/>
            <a:ext cx="609600" cy="609600"/>
          </a:xfrm>
          <a:prstGeom prst="rect">
            <a:avLst/>
          </a:prstGeom>
        </p:spPr>
      </p:pic>
    </p:spTree>
    <p:extLst>
      <p:ext uri="{BB962C8B-B14F-4D97-AF65-F5344CB8AC3E}">
        <p14:creationId xmlns:p14="http://schemas.microsoft.com/office/powerpoint/2010/main" val="34246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5453" fill="hold"/>
                                        <p:tgtEl>
                                          <p:spTgt spid="6"/>
                                        </p:tgtEl>
                                      </p:cBhvr>
                                    </p:cmd>
                                  </p:childTnLst>
                                </p:cTn>
                              </p:par>
                            </p:childTnLst>
                          </p:cTn>
                        </p:par>
                        <p:par>
                          <p:cTn id="7" fill="hold">
                            <p:stCondLst>
                              <p:cond delay="16453"/>
                            </p:stCondLst>
                            <p:childTnLst>
                              <p:par>
                                <p:cTn id="8" presetID="3" presetClass="mediacall" presetSubtype="0" fill="hold" nodeType="afterEffect">
                                  <p:stCondLst>
                                    <p:cond delay="500"/>
                                  </p:stCondLst>
                                  <p:childTnLst>
                                    <p:cmd type="call" cmd="stop">
                                      <p:cBhvr>
                                        <p:cTn id="9" dur="1" fill="hold"/>
                                        <p:tgtEl>
                                          <p:spTgt spid="6"/>
                                        </p:tgtEl>
                                      </p:cBhvr>
                                    </p:cmd>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6"/>
                </p:tgtEl>
              </p:cMediaNode>
            </p:audio>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18711-9450-4426-9EAA-63D3BCCA72BD}"/>
              </a:ext>
            </a:extLst>
          </p:cNvPr>
          <p:cNvSpPr>
            <a:spLocks noGrp="1"/>
          </p:cNvSpPr>
          <p:nvPr>
            <p:ph type="title"/>
          </p:nvPr>
        </p:nvSpPr>
        <p:spPr/>
        <p:txBody>
          <a:bodyPr/>
          <a:lstStyle/>
          <a:p>
            <a:r>
              <a:rPr lang="en-AU" dirty="0"/>
              <a:t>Key performance indicators</a:t>
            </a:r>
          </a:p>
        </p:txBody>
      </p:sp>
      <p:sp>
        <p:nvSpPr>
          <p:cNvPr id="4" name="Footer Placeholder 3">
            <a:extLst>
              <a:ext uri="{FF2B5EF4-FFF2-40B4-BE49-F238E27FC236}">
                <a16:creationId xmlns:a16="http://schemas.microsoft.com/office/drawing/2014/main" id="{3FB538DE-AB1B-4D91-B3AD-72964E29CBCB}"/>
              </a:ext>
            </a:extLst>
          </p:cNvPr>
          <p:cNvSpPr>
            <a:spLocks noGrp="1"/>
          </p:cNvSpPr>
          <p:nvPr>
            <p:ph type="ftr" sz="quarter" idx="10"/>
          </p:nvPr>
        </p:nvSpPr>
        <p:spPr/>
        <p:txBody>
          <a:bodyPr/>
          <a:lstStyle/>
          <a:p>
            <a:r>
              <a:rPr lang="en-US" dirty="0"/>
              <a:t>Module 4, Snippet 4</a:t>
            </a:r>
          </a:p>
        </p:txBody>
      </p:sp>
      <p:sp>
        <p:nvSpPr>
          <p:cNvPr id="3" name="Slide Number Placeholder 2">
            <a:extLst>
              <a:ext uri="{FF2B5EF4-FFF2-40B4-BE49-F238E27FC236}">
                <a16:creationId xmlns:a16="http://schemas.microsoft.com/office/drawing/2014/main" id="{B7D858F3-ACC1-4723-A2D1-7D702AE11347}"/>
              </a:ext>
            </a:extLst>
          </p:cNvPr>
          <p:cNvSpPr>
            <a:spLocks noGrp="1"/>
          </p:cNvSpPr>
          <p:nvPr>
            <p:ph type="sldNum" sz="quarter" idx="11"/>
          </p:nvPr>
        </p:nvSpPr>
        <p:spPr/>
        <p:txBody>
          <a:bodyPr/>
          <a:lstStyle/>
          <a:p>
            <a:fld id="{A9D36E53-D99A-0F41-B3E8-EF235B9A2E23}" type="slidenum">
              <a:rPr lang="en-US" smtClean="0"/>
              <a:pPr/>
              <a:t>13</a:t>
            </a:fld>
            <a:endParaRPr lang="en-US" dirty="0"/>
          </a:p>
        </p:txBody>
      </p:sp>
      <p:cxnSp>
        <p:nvCxnSpPr>
          <p:cNvPr id="8" name="Straight Arrow Connector 7">
            <a:extLst>
              <a:ext uri="{FF2B5EF4-FFF2-40B4-BE49-F238E27FC236}">
                <a16:creationId xmlns:a16="http://schemas.microsoft.com/office/drawing/2014/main" id="{3142BBE8-3EE0-455C-A688-7FB599055B87}"/>
              </a:ext>
            </a:extLst>
          </p:cNvPr>
          <p:cNvCxnSpPr/>
          <p:nvPr/>
        </p:nvCxnSpPr>
        <p:spPr>
          <a:xfrm flipV="1">
            <a:off x="1320800" y="1549593"/>
            <a:ext cx="0" cy="396000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2C72A1B-1B73-4289-AADD-CCF728402A95}"/>
              </a:ext>
            </a:extLst>
          </p:cNvPr>
          <p:cNvSpPr txBox="1"/>
          <p:nvPr/>
        </p:nvSpPr>
        <p:spPr>
          <a:xfrm>
            <a:off x="520701" y="1499222"/>
            <a:ext cx="723900" cy="369332"/>
          </a:xfrm>
          <a:prstGeom prst="rect">
            <a:avLst/>
          </a:prstGeom>
          <a:noFill/>
        </p:spPr>
        <p:txBody>
          <a:bodyPr wrap="square" rtlCol="0">
            <a:spAutoFit/>
          </a:bodyPr>
          <a:lstStyle/>
          <a:p>
            <a:pPr algn="r"/>
            <a:r>
              <a:rPr lang="en-AU" dirty="0">
                <a:solidFill>
                  <a:schemeClr val="bg1"/>
                </a:solidFill>
              </a:rPr>
              <a:t>100%</a:t>
            </a:r>
          </a:p>
        </p:txBody>
      </p:sp>
      <p:cxnSp>
        <p:nvCxnSpPr>
          <p:cNvPr id="10" name="Straight Arrow Connector 9">
            <a:extLst>
              <a:ext uri="{FF2B5EF4-FFF2-40B4-BE49-F238E27FC236}">
                <a16:creationId xmlns:a16="http://schemas.microsoft.com/office/drawing/2014/main" id="{60819E32-9FE7-46CB-89D9-9462461C6B69}"/>
              </a:ext>
            </a:extLst>
          </p:cNvPr>
          <p:cNvCxnSpPr>
            <a:cxnSpLocks/>
          </p:cNvCxnSpPr>
          <p:nvPr/>
        </p:nvCxnSpPr>
        <p:spPr>
          <a:xfrm flipV="1">
            <a:off x="1320800" y="5496893"/>
            <a:ext cx="7200000" cy="0"/>
          </a:xfrm>
          <a:prstGeom prst="straightConnector1">
            <a:avLst/>
          </a:prstGeom>
          <a:ln w="254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B32748D-E617-4754-A644-2F8FA921C4EB}"/>
              </a:ext>
            </a:extLst>
          </p:cNvPr>
          <p:cNvSpPr txBox="1"/>
          <p:nvPr/>
        </p:nvSpPr>
        <p:spPr>
          <a:xfrm>
            <a:off x="546100" y="5176621"/>
            <a:ext cx="723900" cy="369332"/>
          </a:xfrm>
          <a:prstGeom prst="rect">
            <a:avLst/>
          </a:prstGeom>
          <a:noFill/>
        </p:spPr>
        <p:txBody>
          <a:bodyPr wrap="square" rtlCol="0">
            <a:spAutoFit/>
          </a:bodyPr>
          <a:lstStyle/>
          <a:p>
            <a:pPr algn="r"/>
            <a:r>
              <a:rPr lang="en-AU" dirty="0">
                <a:solidFill>
                  <a:schemeClr val="bg1"/>
                </a:solidFill>
              </a:rPr>
              <a:t>0%</a:t>
            </a:r>
          </a:p>
        </p:txBody>
      </p:sp>
      <p:sp>
        <p:nvSpPr>
          <p:cNvPr id="13" name="TextBox 12">
            <a:extLst>
              <a:ext uri="{FF2B5EF4-FFF2-40B4-BE49-F238E27FC236}">
                <a16:creationId xmlns:a16="http://schemas.microsoft.com/office/drawing/2014/main" id="{97C192F9-E36B-4E61-9253-3FCBA44FDE29}"/>
              </a:ext>
            </a:extLst>
          </p:cNvPr>
          <p:cNvSpPr txBox="1"/>
          <p:nvPr/>
        </p:nvSpPr>
        <p:spPr>
          <a:xfrm>
            <a:off x="1244601" y="5516069"/>
            <a:ext cx="723900" cy="369332"/>
          </a:xfrm>
          <a:prstGeom prst="rect">
            <a:avLst/>
          </a:prstGeom>
          <a:noFill/>
        </p:spPr>
        <p:txBody>
          <a:bodyPr wrap="square" rtlCol="0">
            <a:spAutoFit/>
          </a:bodyPr>
          <a:lstStyle/>
          <a:p>
            <a:pPr algn="ctr"/>
            <a:r>
              <a:rPr lang="en-AU" dirty="0">
                <a:solidFill>
                  <a:schemeClr val="bg1"/>
                </a:solidFill>
              </a:rPr>
              <a:t>2020</a:t>
            </a:r>
          </a:p>
        </p:txBody>
      </p:sp>
      <p:sp>
        <p:nvSpPr>
          <p:cNvPr id="14" name="TextBox 13">
            <a:extLst>
              <a:ext uri="{FF2B5EF4-FFF2-40B4-BE49-F238E27FC236}">
                <a16:creationId xmlns:a16="http://schemas.microsoft.com/office/drawing/2014/main" id="{569FE45A-1F10-4536-AB19-3B3618FBA92B}"/>
              </a:ext>
            </a:extLst>
          </p:cNvPr>
          <p:cNvSpPr txBox="1"/>
          <p:nvPr/>
        </p:nvSpPr>
        <p:spPr>
          <a:xfrm>
            <a:off x="3426884" y="5516069"/>
            <a:ext cx="723900" cy="369332"/>
          </a:xfrm>
          <a:prstGeom prst="rect">
            <a:avLst/>
          </a:prstGeom>
          <a:noFill/>
        </p:spPr>
        <p:txBody>
          <a:bodyPr wrap="square" rtlCol="0">
            <a:spAutoFit/>
          </a:bodyPr>
          <a:lstStyle/>
          <a:p>
            <a:pPr algn="ctr"/>
            <a:r>
              <a:rPr lang="en-AU" dirty="0">
                <a:solidFill>
                  <a:schemeClr val="bg1"/>
                </a:solidFill>
              </a:rPr>
              <a:t>2030</a:t>
            </a:r>
          </a:p>
        </p:txBody>
      </p:sp>
      <p:sp>
        <p:nvSpPr>
          <p:cNvPr id="15" name="TextBox 14">
            <a:extLst>
              <a:ext uri="{FF2B5EF4-FFF2-40B4-BE49-F238E27FC236}">
                <a16:creationId xmlns:a16="http://schemas.microsoft.com/office/drawing/2014/main" id="{039DB308-C895-4CDB-8BA5-CDD34F43B3D5}"/>
              </a:ext>
            </a:extLst>
          </p:cNvPr>
          <p:cNvSpPr txBox="1"/>
          <p:nvPr/>
        </p:nvSpPr>
        <p:spPr>
          <a:xfrm>
            <a:off x="5609167" y="5516069"/>
            <a:ext cx="723900" cy="369332"/>
          </a:xfrm>
          <a:prstGeom prst="rect">
            <a:avLst/>
          </a:prstGeom>
          <a:noFill/>
        </p:spPr>
        <p:txBody>
          <a:bodyPr wrap="square" rtlCol="0">
            <a:spAutoFit/>
          </a:bodyPr>
          <a:lstStyle/>
          <a:p>
            <a:pPr algn="ctr"/>
            <a:r>
              <a:rPr lang="en-AU" dirty="0">
                <a:solidFill>
                  <a:schemeClr val="bg1"/>
                </a:solidFill>
              </a:rPr>
              <a:t>2040</a:t>
            </a:r>
          </a:p>
        </p:txBody>
      </p:sp>
      <p:sp>
        <p:nvSpPr>
          <p:cNvPr id="17" name="TextBox 16">
            <a:extLst>
              <a:ext uri="{FF2B5EF4-FFF2-40B4-BE49-F238E27FC236}">
                <a16:creationId xmlns:a16="http://schemas.microsoft.com/office/drawing/2014/main" id="{9989643E-8682-4831-8D46-2FFADEAD3C8A}"/>
              </a:ext>
            </a:extLst>
          </p:cNvPr>
          <p:cNvSpPr txBox="1"/>
          <p:nvPr/>
        </p:nvSpPr>
        <p:spPr>
          <a:xfrm>
            <a:off x="7791450" y="5516069"/>
            <a:ext cx="723900" cy="369332"/>
          </a:xfrm>
          <a:prstGeom prst="rect">
            <a:avLst/>
          </a:prstGeom>
          <a:noFill/>
        </p:spPr>
        <p:txBody>
          <a:bodyPr wrap="square" rtlCol="0">
            <a:spAutoFit/>
          </a:bodyPr>
          <a:lstStyle/>
          <a:p>
            <a:pPr algn="ctr"/>
            <a:r>
              <a:rPr lang="en-AU" dirty="0">
                <a:solidFill>
                  <a:schemeClr val="bg1"/>
                </a:solidFill>
              </a:rPr>
              <a:t>2050</a:t>
            </a:r>
          </a:p>
        </p:txBody>
      </p:sp>
      <p:sp>
        <p:nvSpPr>
          <p:cNvPr id="18" name="TextBox 17">
            <a:extLst>
              <a:ext uri="{FF2B5EF4-FFF2-40B4-BE49-F238E27FC236}">
                <a16:creationId xmlns:a16="http://schemas.microsoft.com/office/drawing/2014/main" id="{22CC9DF2-E068-45BC-8FF3-BFAF984FB823}"/>
              </a:ext>
            </a:extLst>
          </p:cNvPr>
          <p:cNvSpPr txBox="1"/>
          <p:nvPr/>
        </p:nvSpPr>
        <p:spPr>
          <a:xfrm rot="16200000">
            <a:off x="362825" y="3244333"/>
            <a:ext cx="1394217" cy="369332"/>
          </a:xfrm>
          <a:prstGeom prst="rect">
            <a:avLst/>
          </a:prstGeom>
          <a:noFill/>
        </p:spPr>
        <p:txBody>
          <a:bodyPr wrap="square" rtlCol="0">
            <a:spAutoFit/>
          </a:bodyPr>
          <a:lstStyle/>
          <a:p>
            <a:pPr algn="ctr"/>
            <a:r>
              <a:rPr lang="en-AU" dirty="0">
                <a:solidFill>
                  <a:schemeClr val="bg1"/>
                </a:solidFill>
              </a:rPr>
              <a:t>Progression</a:t>
            </a:r>
          </a:p>
        </p:txBody>
      </p:sp>
      <p:sp>
        <p:nvSpPr>
          <p:cNvPr id="19" name="TextBox 18">
            <a:extLst>
              <a:ext uri="{FF2B5EF4-FFF2-40B4-BE49-F238E27FC236}">
                <a16:creationId xmlns:a16="http://schemas.microsoft.com/office/drawing/2014/main" id="{A49BEBD1-0566-4D70-B845-A97844BDC256}"/>
              </a:ext>
            </a:extLst>
          </p:cNvPr>
          <p:cNvSpPr txBox="1"/>
          <p:nvPr/>
        </p:nvSpPr>
        <p:spPr>
          <a:xfrm>
            <a:off x="4518026" y="5516069"/>
            <a:ext cx="723900" cy="369332"/>
          </a:xfrm>
          <a:prstGeom prst="rect">
            <a:avLst/>
          </a:prstGeom>
          <a:noFill/>
        </p:spPr>
        <p:txBody>
          <a:bodyPr wrap="square" rtlCol="0">
            <a:spAutoFit/>
          </a:bodyPr>
          <a:lstStyle/>
          <a:p>
            <a:pPr algn="ctr"/>
            <a:r>
              <a:rPr lang="en-AU" dirty="0">
                <a:solidFill>
                  <a:schemeClr val="bg1"/>
                </a:solidFill>
              </a:rPr>
              <a:t>Time</a:t>
            </a:r>
          </a:p>
        </p:txBody>
      </p:sp>
      <p:cxnSp>
        <p:nvCxnSpPr>
          <p:cNvPr id="21" name="Straight Connector 20">
            <a:extLst>
              <a:ext uri="{FF2B5EF4-FFF2-40B4-BE49-F238E27FC236}">
                <a16:creationId xmlns:a16="http://schemas.microsoft.com/office/drawing/2014/main" id="{774A1055-28D8-4F03-9951-CA4363CEE5F2}"/>
              </a:ext>
            </a:extLst>
          </p:cNvPr>
          <p:cNvCxnSpPr>
            <a:cxnSpLocks/>
          </p:cNvCxnSpPr>
          <p:nvPr/>
        </p:nvCxnSpPr>
        <p:spPr>
          <a:xfrm flipV="1">
            <a:off x="1352549" y="1570021"/>
            <a:ext cx="7168251" cy="3905068"/>
          </a:xfrm>
          <a:prstGeom prst="line">
            <a:avLst/>
          </a:prstGeom>
          <a:ln w="25400">
            <a:solidFill>
              <a:srgbClr val="01A0DF"/>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887EF21-AAF0-4F3F-8874-30A4CAC9E1E0}"/>
              </a:ext>
            </a:extLst>
          </p:cNvPr>
          <p:cNvCxnSpPr>
            <a:cxnSpLocks/>
          </p:cNvCxnSpPr>
          <p:nvPr/>
        </p:nvCxnSpPr>
        <p:spPr>
          <a:xfrm flipV="1">
            <a:off x="8441183" y="1612425"/>
            <a:ext cx="0" cy="3816000"/>
          </a:xfrm>
          <a:prstGeom prst="line">
            <a:avLst/>
          </a:prstGeom>
          <a:ln w="19050">
            <a:solidFill>
              <a:srgbClr val="01A0DF"/>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00FE940-5A9D-48D2-A62A-4C8A33C467E0}"/>
              </a:ext>
            </a:extLst>
          </p:cNvPr>
          <p:cNvCxnSpPr>
            <a:cxnSpLocks/>
          </p:cNvCxnSpPr>
          <p:nvPr/>
        </p:nvCxnSpPr>
        <p:spPr>
          <a:xfrm flipV="1">
            <a:off x="1352549" y="1614381"/>
            <a:ext cx="7092000" cy="0"/>
          </a:xfrm>
          <a:prstGeom prst="line">
            <a:avLst/>
          </a:prstGeom>
          <a:ln w="19050">
            <a:solidFill>
              <a:srgbClr val="01A0DF"/>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E0B8E14C-D109-4100-9BA8-DF772E68B0C7}"/>
              </a:ext>
            </a:extLst>
          </p:cNvPr>
          <p:cNvSpPr/>
          <p:nvPr/>
        </p:nvSpPr>
        <p:spPr>
          <a:xfrm>
            <a:off x="5899117" y="2881525"/>
            <a:ext cx="144000" cy="14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a:extLst>
              <a:ext uri="{FF2B5EF4-FFF2-40B4-BE49-F238E27FC236}">
                <a16:creationId xmlns:a16="http://schemas.microsoft.com/office/drawing/2014/main" id="{6A2F6553-8E04-47B3-90AE-3DEEA3466468}"/>
              </a:ext>
            </a:extLst>
          </p:cNvPr>
          <p:cNvSpPr/>
          <p:nvPr/>
        </p:nvSpPr>
        <p:spPr>
          <a:xfrm>
            <a:off x="3703599" y="4082543"/>
            <a:ext cx="144000" cy="14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E65F361B-50B4-4DB3-9116-CBDE8FE5E10F}"/>
              </a:ext>
            </a:extLst>
          </p:cNvPr>
          <p:cNvSpPr/>
          <p:nvPr/>
        </p:nvSpPr>
        <p:spPr>
          <a:xfrm>
            <a:off x="8362750" y="1552382"/>
            <a:ext cx="144000" cy="144000"/>
          </a:xfrm>
          <a:prstGeom prst="ellipse">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6" name="Straight Connector 35">
            <a:extLst>
              <a:ext uri="{FF2B5EF4-FFF2-40B4-BE49-F238E27FC236}">
                <a16:creationId xmlns:a16="http://schemas.microsoft.com/office/drawing/2014/main" id="{A7FC82D8-8324-4E0A-A791-534A20390482}"/>
              </a:ext>
            </a:extLst>
          </p:cNvPr>
          <p:cNvCxnSpPr>
            <a:cxnSpLocks/>
          </p:cNvCxnSpPr>
          <p:nvPr/>
        </p:nvCxnSpPr>
        <p:spPr>
          <a:xfrm flipV="1">
            <a:off x="1320800" y="4694663"/>
            <a:ext cx="1154771" cy="48195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68E2A7-58F7-45CE-8FF5-FFF853709159}"/>
              </a:ext>
            </a:extLst>
          </p:cNvPr>
          <p:cNvCxnSpPr/>
          <p:nvPr/>
        </p:nvCxnSpPr>
        <p:spPr>
          <a:xfrm flipV="1">
            <a:off x="2475571" y="4471505"/>
            <a:ext cx="1239179" cy="22315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EF39CAF-FE0A-4DFD-83F4-CCC43380BB5F}"/>
              </a:ext>
            </a:extLst>
          </p:cNvPr>
          <p:cNvCxnSpPr>
            <a:cxnSpLocks/>
          </p:cNvCxnSpPr>
          <p:nvPr/>
        </p:nvCxnSpPr>
        <p:spPr>
          <a:xfrm flipV="1">
            <a:off x="3714750" y="3428999"/>
            <a:ext cx="1101597" cy="104250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B4DD86-A745-49E0-A946-76B48E38DAED}"/>
              </a:ext>
            </a:extLst>
          </p:cNvPr>
          <p:cNvCxnSpPr>
            <a:cxnSpLocks/>
          </p:cNvCxnSpPr>
          <p:nvPr/>
        </p:nvCxnSpPr>
        <p:spPr>
          <a:xfrm flipV="1">
            <a:off x="4797521" y="3101409"/>
            <a:ext cx="1173595" cy="337198"/>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7DC1ED3-5F60-45C6-9021-40DFBB3343DB}"/>
              </a:ext>
            </a:extLst>
          </p:cNvPr>
          <p:cNvCxnSpPr>
            <a:cxnSpLocks/>
          </p:cNvCxnSpPr>
          <p:nvPr/>
        </p:nvCxnSpPr>
        <p:spPr>
          <a:xfrm flipV="1">
            <a:off x="5971117" y="2562186"/>
            <a:ext cx="1226770" cy="54348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71EF43E-8CCE-44CA-94C2-8B7FFE404DB2}"/>
              </a:ext>
            </a:extLst>
          </p:cNvPr>
          <p:cNvCxnSpPr>
            <a:cxnSpLocks/>
            <a:endCxn id="33" idx="7"/>
          </p:cNvCxnSpPr>
          <p:nvPr/>
        </p:nvCxnSpPr>
        <p:spPr>
          <a:xfrm flipV="1">
            <a:off x="7162262" y="1573470"/>
            <a:ext cx="1323400" cy="98789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00C70BD3-0084-422B-92B1-81C4BF679B44}"/>
              </a:ext>
            </a:extLst>
          </p:cNvPr>
          <p:cNvSpPr txBox="1"/>
          <p:nvPr/>
        </p:nvSpPr>
        <p:spPr>
          <a:xfrm>
            <a:off x="1773255" y="1956177"/>
            <a:ext cx="3685971" cy="646331"/>
          </a:xfrm>
          <a:prstGeom prst="rect">
            <a:avLst/>
          </a:prstGeom>
          <a:noFill/>
        </p:spPr>
        <p:txBody>
          <a:bodyPr wrap="square" rtlCol="0">
            <a:spAutoFit/>
          </a:bodyPr>
          <a:lstStyle/>
          <a:p>
            <a:pPr algn="r"/>
            <a:r>
              <a:rPr lang="en-AU" dirty="0">
                <a:solidFill>
                  <a:schemeClr val="bg1"/>
                </a:solidFill>
              </a:rPr>
              <a:t>Proportion of major rural roads with continuous flexible barriers</a:t>
            </a:r>
          </a:p>
        </p:txBody>
      </p:sp>
      <p:cxnSp>
        <p:nvCxnSpPr>
          <p:cNvPr id="62" name="Straight Arrow Connector 61">
            <a:extLst>
              <a:ext uri="{FF2B5EF4-FFF2-40B4-BE49-F238E27FC236}">
                <a16:creationId xmlns:a16="http://schemas.microsoft.com/office/drawing/2014/main" id="{926431D2-A463-40FE-A8DB-8C8A3C1790B0}"/>
              </a:ext>
            </a:extLst>
          </p:cNvPr>
          <p:cNvCxnSpPr>
            <a:cxnSpLocks/>
            <a:stCxn id="60" idx="3"/>
          </p:cNvCxnSpPr>
          <p:nvPr/>
        </p:nvCxnSpPr>
        <p:spPr>
          <a:xfrm flipV="1">
            <a:off x="5459226" y="2255167"/>
            <a:ext cx="1237785" cy="0"/>
          </a:xfrm>
          <a:prstGeom prst="straightConnector1">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2B17DEA-BD4F-459C-80C9-D78D70FD8C94}"/>
              </a:ext>
            </a:extLst>
          </p:cNvPr>
          <p:cNvSpPr txBox="1"/>
          <p:nvPr/>
        </p:nvSpPr>
        <p:spPr>
          <a:xfrm>
            <a:off x="3632250" y="4147474"/>
            <a:ext cx="1471280" cy="369332"/>
          </a:xfrm>
          <a:prstGeom prst="rect">
            <a:avLst/>
          </a:prstGeom>
          <a:noFill/>
        </p:spPr>
        <p:txBody>
          <a:bodyPr wrap="square" rtlCol="0">
            <a:spAutoFit/>
          </a:bodyPr>
          <a:lstStyle/>
          <a:p>
            <a:pPr algn="ctr"/>
            <a:r>
              <a:rPr lang="en-AU" dirty="0">
                <a:solidFill>
                  <a:srgbClr val="01A0DF"/>
                </a:solidFill>
              </a:rPr>
              <a:t>Milestone</a:t>
            </a:r>
          </a:p>
        </p:txBody>
      </p:sp>
      <p:sp>
        <p:nvSpPr>
          <p:cNvPr id="30" name="TextBox 29">
            <a:extLst>
              <a:ext uri="{FF2B5EF4-FFF2-40B4-BE49-F238E27FC236}">
                <a16:creationId xmlns:a16="http://schemas.microsoft.com/office/drawing/2014/main" id="{DAD82178-FB07-41EC-949C-6B9031A756EE}"/>
              </a:ext>
            </a:extLst>
          </p:cNvPr>
          <p:cNvSpPr txBox="1"/>
          <p:nvPr/>
        </p:nvSpPr>
        <p:spPr>
          <a:xfrm>
            <a:off x="5806738" y="2961330"/>
            <a:ext cx="1471280" cy="369332"/>
          </a:xfrm>
          <a:prstGeom prst="rect">
            <a:avLst/>
          </a:prstGeom>
          <a:noFill/>
        </p:spPr>
        <p:txBody>
          <a:bodyPr wrap="square" rtlCol="0">
            <a:spAutoFit/>
          </a:bodyPr>
          <a:lstStyle/>
          <a:p>
            <a:pPr algn="ctr"/>
            <a:r>
              <a:rPr lang="en-AU" dirty="0">
                <a:solidFill>
                  <a:srgbClr val="01A0DF"/>
                </a:solidFill>
              </a:rPr>
              <a:t>Milestone</a:t>
            </a:r>
          </a:p>
        </p:txBody>
      </p:sp>
      <p:sp>
        <p:nvSpPr>
          <p:cNvPr id="34" name="TextBox 33">
            <a:extLst>
              <a:ext uri="{FF2B5EF4-FFF2-40B4-BE49-F238E27FC236}">
                <a16:creationId xmlns:a16="http://schemas.microsoft.com/office/drawing/2014/main" id="{EF8620C9-3D9F-4A78-952D-948EAC35F21C}"/>
              </a:ext>
            </a:extLst>
          </p:cNvPr>
          <p:cNvSpPr txBox="1"/>
          <p:nvPr/>
        </p:nvSpPr>
        <p:spPr>
          <a:xfrm>
            <a:off x="7028111" y="1327050"/>
            <a:ext cx="1471280" cy="369332"/>
          </a:xfrm>
          <a:prstGeom prst="rect">
            <a:avLst/>
          </a:prstGeom>
          <a:noFill/>
        </p:spPr>
        <p:txBody>
          <a:bodyPr wrap="square" rtlCol="0">
            <a:spAutoFit/>
          </a:bodyPr>
          <a:lstStyle/>
          <a:p>
            <a:pPr algn="ctr"/>
            <a:r>
              <a:rPr lang="en-AU" dirty="0">
                <a:solidFill>
                  <a:srgbClr val="01A0DF"/>
                </a:solidFill>
              </a:rPr>
              <a:t>Milestone</a:t>
            </a:r>
          </a:p>
        </p:txBody>
      </p:sp>
      <p:sp>
        <p:nvSpPr>
          <p:cNvPr id="35" name="Arrow: Chevron 34">
            <a:extLst>
              <a:ext uri="{FF2B5EF4-FFF2-40B4-BE49-F238E27FC236}">
                <a16:creationId xmlns:a16="http://schemas.microsoft.com/office/drawing/2014/main" id="{910769BE-8D88-456B-836D-88E7341A8360}"/>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6" name="TAC_MOD4_SNIP4_SLIDE_13_PARA_A">
            <a:hlinkClick r:id="" action="ppaction://media"/>
            <a:extLst>
              <a:ext uri="{FF2B5EF4-FFF2-40B4-BE49-F238E27FC236}">
                <a16:creationId xmlns:a16="http://schemas.microsoft.com/office/drawing/2014/main" id="{05FD0E1D-A86F-4497-838F-7C7698EAF8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59900" y="0"/>
            <a:ext cx="609600" cy="609600"/>
          </a:xfrm>
          <a:prstGeom prst="rect">
            <a:avLst/>
          </a:prstGeom>
        </p:spPr>
      </p:pic>
      <p:pic>
        <p:nvPicPr>
          <p:cNvPr id="7" name="TAC_MOD4_SNIP4_SLIDE_13_PARA_B">
            <a:hlinkClick r:id="" action="ppaction://media"/>
            <a:extLst>
              <a:ext uri="{FF2B5EF4-FFF2-40B4-BE49-F238E27FC236}">
                <a16:creationId xmlns:a16="http://schemas.microsoft.com/office/drawing/2014/main" id="{1B07D6B7-D65A-4847-B445-FABB54D629B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59900" y="942782"/>
            <a:ext cx="609600" cy="609600"/>
          </a:xfrm>
          <a:prstGeom prst="rect">
            <a:avLst/>
          </a:prstGeom>
        </p:spPr>
      </p:pic>
    </p:spTree>
    <p:extLst>
      <p:ext uri="{BB962C8B-B14F-4D97-AF65-F5344CB8AC3E}">
        <p14:creationId xmlns:p14="http://schemas.microsoft.com/office/powerpoint/2010/main" val="382204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par>
                                <p:cTn id="8" presetID="22" presetClass="exit" presetSubtype="8" fill="hold" nodeType="withEffect">
                                  <p:stCondLst>
                                    <p:cond delay="500"/>
                                  </p:stCondLst>
                                  <p:childTnLst>
                                    <p:animEffect transition="out" filter="wipe(left)">
                                      <p:cBhvr>
                                        <p:cTn id="9" dur="1000"/>
                                        <p:tgtEl>
                                          <p:spTgt spid="28"/>
                                        </p:tgtEl>
                                      </p:cBhvr>
                                    </p:animEffect>
                                    <p:set>
                                      <p:cBhvr>
                                        <p:cTn id="10" dur="1" fill="hold">
                                          <p:stCondLst>
                                            <p:cond delay="999"/>
                                          </p:stCondLst>
                                        </p:cTn>
                                        <p:tgtEl>
                                          <p:spTgt spid="28"/>
                                        </p:tgtEl>
                                        <p:attrNameLst>
                                          <p:attrName>style.visibility</p:attrName>
                                        </p:attrNameLst>
                                      </p:cBhvr>
                                      <p:to>
                                        <p:strVal val="hidden"/>
                                      </p:to>
                                    </p:set>
                                  </p:childTnLst>
                                </p:cTn>
                              </p:par>
                              <p:par>
                                <p:cTn id="11" presetID="10" presetClass="entr" presetSubtype="0" fill="hold" grpId="0" nodeType="withEffect">
                                  <p:stCondLst>
                                    <p:cond delay="100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22" presetClass="entr" presetSubtype="1" fill="hold" nodeType="withEffect">
                                  <p:stCondLst>
                                    <p:cond delay="125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1000"/>
                                        <p:tgtEl>
                                          <p:spTgt spid="25"/>
                                        </p:tgtEl>
                                      </p:cBhvr>
                                    </p:animEffect>
                                  </p:childTnLst>
                                </p:cTn>
                              </p:par>
                              <p:par>
                                <p:cTn id="20" presetID="22" presetClass="exit" presetSubtype="1" fill="hold" nodeType="withEffect">
                                  <p:stCondLst>
                                    <p:cond delay="1750"/>
                                  </p:stCondLst>
                                  <p:childTnLst>
                                    <p:animEffect transition="out" filter="wipe(up)">
                                      <p:cBhvr>
                                        <p:cTn id="21" dur="1000"/>
                                        <p:tgtEl>
                                          <p:spTgt spid="25"/>
                                        </p:tgtEl>
                                      </p:cBhvr>
                                    </p:animEffect>
                                    <p:set>
                                      <p:cBhvr>
                                        <p:cTn id="22" dur="1" fill="hold">
                                          <p:stCondLst>
                                            <p:cond delay="999"/>
                                          </p:stCondLst>
                                        </p:cTn>
                                        <p:tgtEl>
                                          <p:spTgt spid="25"/>
                                        </p:tgtEl>
                                        <p:attrNameLst>
                                          <p:attrName>style.visibility</p:attrName>
                                        </p:attrNameLst>
                                      </p:cBhvr>
                                      <p:to>
                                        <p:strVal val="hidden"/>
                                      </p:to>
                                    </p:set>
                                  </p:childTnLst>
                                </p:cTn>
                              </p:par>
                              <p:par>
                                <p:cTn id="23" presetID="10" presetClass="entr" presetSubtype="0" fill="hold" grpId="0" nodeType="withEffect">
                                  <p:stCondLst>
                                    <p:cond delay="300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300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35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350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 presetClass="mediacall" presetSubtype="0" fill="hold" nodeType="withEffect">
                                  <p:stCondLst>
                                    <p:cond delay="1000"/>
                                  </p:stCondLst>
                                  <p:childTnLst>
                                    <p:cmd type="call" cmd="playFrom(0.0)">
                                      <p:cBhvr>
                                        <p:cTn id="36" dur="25535" fill="hold"/>
                                        <p:tgtEl>
                                          <p:spTgt spid="6"/>
                                        </p:tgtEl>
                                      </p:cBhvr>
                                    </p:cmd>
                                  </p:childTnLst>
                                </p:cTn>
                              </p:par>
                            </p:childTnLst>
                          </p:cTn>
                        </p:par>
                        <p:par>
                          <p:cTn id="37" fill="hold">
                            <p:stCondLst>
                              <p:cond delay="26535"/>
                            </p:stCondLst>
                            <p:childTnLst>
                              <p:par>
                                <p:cTn id="38" presetID="3" presetClass="mediacall" presetSubtype="0" fill="hold" nodeType="afterEffect">
                                  <p:stCondLst>
                                    <p:cond delay="500"/>
                                  </p:stCondLst>
                                  <p:childTnLst>
                                    <p:cmd type="call" cmd="stop">
                                      <p:cBhvr>
                                        <p:cTn id="39" dur="1" fill="hold"/>
                                        <p:tgtEl>
                                          <p:spTgt spid="6"/>
                                        </p:tgtEl>
                                      </p:cBhvr>
                                    </p:cmd>
                                  </p:childTnLst>
                                </p:cTn>
                              </p:par>
                              <p:par>
                                <p:cTn id="40" presetID="10" presetClass="entr" presetSubtype="0" fill="hold" grpId="0" nodeType="withEffect">
                                  <p:stCondLst>
                                    <p:cond delay="50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2000"/>
                                        <p:tgtEl>
                                          <p:spTgt spid="21"/>
                                        </p:tgtEl>
                                      </p:cBhvr>
                                    </p:animEffect>
                                  </p:childTnLst>
                                </p:cTn>
                              </p:par>
                              <p:par>
                                <p:cTn id="48" presetID="10" presetClass="exit" presetSubtype="0" fill="hold" grpId="1" nodeType="withEffect">
                                  <p:stCondLst>
                                    <p:cond delay="0"/>
                                  </p:stCondLst>
                                  <p:childTnLst>
                                    <p:animEffect transition="out" filter="fade">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par>
                                <p:cTn id="51" presetID="10" presetClass="exit" presetSubtype="0" fill="hold" grpId="1" nodeType="withEffect">
                                  <p:stCondLst>
                                    <p:cond delay="750"/>
                                  </p:stCondLst>
                                  <p:childTnLst>
                                    <p:animEffect transition="out" filter="fade">
                                      <p:cBhvr>
                                        <p:cTn id="52" dur="250"/>
                                        <p:tgtEl>
                                          <p:spTgt spid="32"/>
                                        </p:tgtEl>
                                      </p:cBhvr>
                                    </p:animEffect>
                                    <p:set>
                                      <p:cBhvr>
                                        <p:cTn id="53" dur="1" fill="hold">
                                          <p:stCondLst>
                                            <p:cond delay="249"/>
                                          </p:stCondLst>
                                        </p:cTn>
                                        <p:tgtEl>
                                          <p:spTgt spid="32"/>
                                        </p:tgtEl>
                                        <p:attrNameLst>
                                          <p:attrName>style.visibility</p:attrName>
                                        </p:attrNameLst>
                                      </p:cBhvr>
                                      <p:to>
                                        <p:strVal val="hidden"/>
                                      </p:to>
                                    </p:set>
                                  </p:childTnLst>
                                </p:cTn>
                              </p:par>
                              <p:par>
                                <p:cTn id="54" presetID="10" presetClass="exit" presetSubtype="0" fill="hold" grpId="1" nodeType="withEffect">
                                  <p:stCondLst>
                                    <p:cond delay="750"/>
                                  </p:stCondLst>
                                  <p:childTnLst>
                                    <p:animEffect transition="out" filter="fade">
                                      <p:cBhvr>
                                        <p:cTn id="55" dur="250"/>
                                        <p:tgtEl>
                                          <p:spTgt spid="2"/>
                                        </p:tgtEl>
                                      </p:cBhvr>
                                    </p:animEffect>
                                    <p:set>
                                      <p:cBhvr>
                                        <p:cTn id="56" dur="1" fill="hold">
                                          <p:stCondLst>
                                            <p:cond delay="249"/>
                                          </p:stCondLst>
                                        </p:cTn>
                                        <p:tgtEl>
                                          <p:spTgt spid="2"/>
                                        </p:tgtEl>
                                        <p:attrNameLst>
                                          <p:attrName>style.visibility</p:attrName>
                                        </p:attrNameLst>
                                      </p:cBhvr>
                                      <p:to>
                                        <p:strVal val="hidden"/>
                                      </p:to>
                                    </p:set>
                                  </p:childTnLst>
                                </p:cTn>
                              </p:par>
                              <p:par>
                                <p:cTn id="57" presetID="10" presetClass="exit" presetSubtype="0" fill="hold" grpId="1" nodeType="withEffect">
                                  <p:stCondLst>
                                    <p:cond delay="1250"/>
                                  </p:stCondLst>
                                  <p:childTnLst>
                                    <p:animEffect transition="out" filter="fade">
                                      <p:cBhvr>
                                        <p:cTn id="58" dur="250"/>
                                        <p:tgtEl>
                                          <p:spTgt spid="31"/>
                                        </p:tgtEl>
                                      </p:cBhvr>
                                    </p:animEffect>
                                    <p:set>
                                      <p:cBhvr>
                                        <p:cTn id="59" dur="1" fill="hold">
                                          <p:stCondLst>
                                            <p:cond delay="249"/>
                                          </p:stCondLst>
                                        </p:cTn>
                                        <p:tgtEl>
                                          <p:spTgt spid="31"/>
                                        </p:tgtEl>
                                        <p:attrNameLst>
                                          <p:attrName>style.visibility</p:attrName>
                                        </p:attrNameLst>
                                      </p:cBhvr>
                                      <p:to>
                                        <p:strVal val="hidden"/>
                                      </p:to>
                                    </p:set>
                                  </p:childTnLst>
                                </p:cTn>
                              </p:par>
                              <p:par>
                                <p:cTn id="60" presetID="10" presetClass="exit" presetSubtype="0" fill="hold" grpId="1" nodeType="withEffect">
                                  <p:stCondLst>
                                    <p:cond delay="1250"/>
                                  </p:stCondLst>
                                  <p:childTnLst>
                                    <p:animEffect transition="out" filter="fade">
                                      <p:cBhvr>
                                        <p:cTn id="61" dur="250"/>
                                        <p:tgtEl>
                                          <p:spTgt spid="30"/>
                                        </p:tgtEl>
                                      </p:cBhvr>
                                    </p:animEffect>
                                    <p:set>
                                      <p:cBhvr>
                                        <p:cTn id="62" dur="1" fill="hold">
                                          <p:stCondLst>
                                            <p:cond delay="249"/>
                                          </p:stCondLst>
                                        </p:cTn>
                                        <p:tgtEl>
                                          <p:spTgt spid="30"/>
                                        </p:tgtEl>
                                        <p:attrNameLst>
                                          <p:attrName>style.visibility</p:attrName>
                                        </p:attrNameLst>
                                      </p:cBhvr>
                                      <p:to>
                                        <p:strVal val="hidden"/>
                                      </p:to>
                                    </p:set>
                                  </p:childTnLst>
                                </p:cTn>
                              </p:par>
                              <p:par>
                                <p:cTn id="63" presetID="10" presetClass="exit" presetSubtype="0" fill="hold" grpId="1" nodeType="withEffect">
                                  <p:stCondLst>
                                    <p:cond delay="1750"/>
                                  </p:stCondLst>
                                  <p:childTnLst>
                                    <p:animEffect transition="out" filter="fade">
                                      <p:cBhvr>
                                        <p:cTn id="64" dur="250"/>
                                        <p:tgtEl>
                                          <p:spTgt spid="33"/>
                                        </p:tgtEl>
                                      </p:cBhvr>
                                    </p:animEffect>
                                    <p:set>
                                      <p:cBhvr>
                                        <p:cTn id="65" dur="1" fill="hold">
                                          <p:stCondLst>
                                            <p:cond delay="249"/>
                                          </p:stCondLst>
                                        </p:cTn>
                                        <p:tgtEl>
                                          <p:spTgt spid="33"/>
                                        </p:tgtEl>
                                        <p:attrNameLst>
                                          <p:attrName>style.visibility</p:attrName>
                                        </p:attrNameLst>
                                      </p:cBhvr>
                                      <p:to>
                                        <p:strVal val="hidden"/>
                                      </p:to>
                                    </p:set>
                                  </p:childTnLst>
                                </p:cTn>
                              </p:par>
                              <p:par>
                                <p:cTn id="66" presetID="10" presetClass="exit" presetSubtype="0" fill="hold" grpId="1" nodeType="withEffect">
                                  <p:stCondLst>
                                    <p:cond delay="1750"/>
                                  </p:stCondLst>
                                  <p:childTnLst>
                                    <p:animEffect transition="out" filter="fade">
                                      <p:cBhvr>
                                        <p:cTn id="67" dur="250"/>
                                        <p:tgtEl>
                                          <p:spTgt spid="34"/>
                                        </p:tgtEl>
                                      </p:cBhvr>
                                    </p:animEffect>
                                    <p:set>
                                      <p:cBhvr>
                                        <p:cTn id="68" dur="1" fill="hold">
                                          <p:stCondLst>
                                            <p:cond delay="249"/>
                                          </p:stCondLst>
                                        </p:cTn>
                                        <p:tgtEl>
                                          <p:spTgt spid="34"/>
                                        </p:tgtEl>
                                        <p:attrNameLst>
                                          <p:attrName>style.visibility</p:attrName>
                                        </p:attrNameLst>
                                      </p:cBhvr>
                                      <p:to>
                                        <p:strVal val="hidden"/>
                                      </p:to>
                                    </p:set>
                                  </p:childTnLst>
                                </p:cTn>
                              </p:par>
                              <p:par>
                                <p:cTn id="69" presetID="10" presetClass="exit" presetSubtype="0" fill="hold" grpId="1" nodeType="withEffect">
                                  <p:stCondLst>
                                    <p:cond delay="2500"/>
                                  </p:stCondLst>
                                  <p:childTnLst>
                                    <p:animEffect transition="out" filter="fade">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par>
                                <p:cTn id="72" presetID="10" presetClass="exit" presetSubtype="0" fill="hold" grpId="1" nodeType="withEffect">
                                  <p:stCondLst>
                                    <p:cond delay="2500"/>
                                  </p:stCondLst>
                                  <p:childTnLst>
                                    <p:animEffect transition="out" filter="fade">
                                      <p:cBhvr>
                                        <p:cTn id="73" dur="500"/>
                                        <p:tgtEl>
                                          <p:spTgt spid="18"/>
                                        </p:tgtEl>
                                      </p:cBhvr>
                                    </p:animEffect>
                                    <p:set>
                                      <p:cBhvr>
                                        <p:cTn id="74" dur="1" fill="hold">
                                          <p:stCondLst>
                                            <p:cond delay="499"/>
                                          </p:stCondLst>
                                        </p:cTn>
                                        <p:tgtEl>
                                          <p:spTgt spid="18"/>
                                        </p:tgtEl>
                                        <p:attrNameLst>
                                          <p:attrName>style.visibility</p:attrName>
                                        </p:attrNameLst>
                                      </p:cBhvr>
                                      <p:to>
                                        <p:strVal val="hidden"/>
                                      </p:to>
                                    </p:set>
                                  </p:childTnLst>
                                </p:cTn>
                              </p:par>
                              <p:par>
                                <p:cTn id="75" presetID="10" presetClass="entr" presetSubtype="0" fill="hold" grpId="0" nodeType="withEffect">
                                  <p:stCondLst>
                                    <p:cond delay="300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500"/>
                                        <p:tgtEl>
                                          <p:spTgt spid="11"/>
                                        </p:tgtEl>
                                      </p:cBhvr>
                                    </p:animEffect>
                                  </p:childTnLst>
                                </p:cTn>
                              </p:par>
                              <p:par>
                                <p:cTn id="78" presetID="10" presetClass="entr" presetSubtype="0" fill="hold" grpId="0" nodeType="withEffect">
                                  <p:stCondLst>
                                    <p:cond delay="300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par>
                                <p:cTn id="81" presetID="10" presetClass="entr" presetSubtype="0" fill="hold" grpId="0" nodeType="withEffect">
                                  <p:stCondLst>
                                    <p:cond delay="300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par>
                                <p:cTn id="84" presetID="10" presetClass="entr" presetSubtype="0" fill="hold" grpId="0" nodeType="withEffect">
                                  <p:stCondLst>
                                    <p:cond delay="300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300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500"/>
                                        <p:tgtEl>
                                          <p:spTgt spid="15"/>
                                        </p:tgtEl>
                                      </p:cBhvr>
                                    </p:animEffect>
                                  </p:childTnLst>
                                </p:cTn>
                              </p:par>
                              <p:par>
                                <p:cTn id="90" presetID="10" presetClass="entr" presetSubtype="0" fill="hold" grpId="0" nodeType="withEffect">
                                  <p:stCondLst>
                                    <p:cond delay="3000"/>
                                  </p:stCondLst>
                                  <p:childTnLst>
                                    <p:set>
                                      <p:cBhvr>
                                        <p:cTn id="91" dur="1" fill="hold">
                                          <p:stCondLst>
                                            <p:cond delay="0"/>
                                          </p:stCondLst>
                                        </p:cTn>
                                        <p:tgtEl>
                                          <p:spTgt spid="17"/>
                                        </p:tgtEl>
                                        <p:attrNameLst>
                                          <p:attrName>style.visibility</p:attrName>
                                        </p:attrNameLst>
                                      </p:cBhvr>
                                      <p:to>
                                        <p:strVal val="visible"/>
                                      </p:to>
                                    </p:set>
                                    <p:animEffect transition="in" filter="fade">
                                      <p:cBhvr>
                                        <p:cTn id="92" dur="500"/>
                                        <p:tgtEl>
                                          <p:spTgt spid="17"/>
                                        </p:tgtEl>
                                      </p:cBhvr>
                                    </p:animEffect>
                                  </p:childTnLst>
                                </p:cTn>
                              </p:par>
                              <p:par>
                                <p:cTn id="93" presetID="10" presetClass="entr" presetSubtype="0" fill="hold" grpId="0" nodeType="withEffect">
                                  <p:stCondLst>
                                    <p:cond delay="300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500"/>
                                        <p:tgtEl>
                                          <p:spTgt spid="60"/>
                                        </p:tgtEl>
                                      </p:cBhvr>
                                    </p:animEffect>
                                  </p:childTnLst>
                                </p:cTn>
                              </p:par>
                              <p:par>
                                <p:cTn id="96" presetID="10" presetClass="entr" presetSubtype="0" fill="hold" nodeType="withEffect">
                                  <p:stCondLst>
                                    <p:cond delay="300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nodeType="withEffect">
                                  <p:stCondLst>
                                    <p:cond delay="375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750"/>
                                        <p:tgtEl>
                                          <p:spTgt spid="36"/>
                                        </p:tgtEl>
                                      </p:cBhvr>
                                    </p:animEffect>
                                  </p:childTnLst>
                                </p:cTn>
                              </p:par>
                              <p:par>
                                <p:cTn id="102" presetID="10" presetClass="entr" presetSubtype="0" fill="hold" nodeType="withEffect">
                                  <p:stCondLst>
                                    <p:cond delay="4250"/>
                                  </p:stCondLst>
                                  <p:childTnLst>
                                    <p:set>
                                      <p:cBhvr>
                                        <p:cTn id="103" dur="1" fill="hold">
                                          <p:stCondLst>
                                            <p:cond delay="0"/>
                                          </p:stCondLst>
                                        </p:cTn>
                                        <p:tgtEl>
                                          <p:spTgt spid="38"/>
                                        </p:tgtEl>
                                        <p:attrNameLst>
                                          <p:attrName>style.visibility</p:attrName>
                                        </p:attrNameLst>
                                      </p:cBhvr>
                                      <p:to>
                                        <p:strVal val="visible"/>
                                      </p:to>
                                    </p:set>
                                    <p:animEffect transition="in" filter="fade">
                                      <p:cBhvr>
                                        <p:cTn id="104" dur="750"/>
                                        <p:tgtEl>
                                          <p:spTgt spid="38"/>
                                        </p:tgtEl>
                                      </p:cBhvr>
                                    </p:animEffect>
                                  </p:childTnLst>
                                </p:cTn>
                              </p:par>
                              <p:par>
                                <p:cTn id="105" presetID="10" presetClass="entr" presetSubtype="0" fill="hold" nodeType="withEffect">
                                  <p:stCondLst>
                                    <p:cond delay="475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750"/>
                                        <p:tgtEl>
                                          <p:spTgt spid="40"/>
                                        </p:tgtEl>
                                      </p:cBhvr>
                                    </p:animEffect>
                                  </p:childTnLst>
                                </p:cTn>
                              </p:par>
                              <p:par>
                                <p:cTn id="108" presetID="10" presetClass="entr" presetSubtype="0" fill="hold" nodeType="withEffect">
                                  <p:stCondLst>
                                    <p:cond delay="525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750"/>
                                        <p:tgtEl>
                                          <p:spTgt spid="43"/>
                                        </p:tgtEl>
                                      </p:cBhvr>
                                    </p:animEffect>
                                  </p:childTnLst>
                                </p:cTn>
                              </p:par>
                              <p:par>
                                <p:cTn id="111" presetID="10" presetClass="entr" presetSubtype="0" fill="hold" nodeType="withEffect">
                                  <p:stCondLst>
                                    <p:cond delay="5750"/>
                                  </p:stCondLst>
                                  <p:childTnLst>
                                    <p:set>
                                      <p:cBhvr>
                                        <p:cTn id="112" dur="1" fill="hold">
                                          <p:stCondLst>
                                            <p:cond delay="0"/>
                                          </p:stCondLst>
                                        </p:cTn>
                                        <p:tgtEl>
                                          <p:spTgt spid="45"/>
                                        </p:tgtEl>
                                        <p:attrNameLst>
                                          <p:attrName>style.visibility</p:attrName>
                                        </p:attrNameLst>
                                      </p:cBhvr>
                                      <p:to>
                                        <p:strVal val="visible"/>
                                      </p:to>
                                    </p:set>
                                    <p:animEffect transition="in" filter="fade">
                                      <p:cBhvr>
                                        <p:cTn id="113" dur="750"/>
                                        <p:tgtEl>
                                          <p:spTgt spid="45"/>
                                        </p:tgtEl>
                                      </p:cBhvr>
                                    </p:animEffect>
                                  </p:childTnLst>
                                </p:cTn>
                              </p:par>
                              <p:par>
                                <p:cTn id="114" presetID="10" presetClass="entr" presetSubtype="0" fill="hold" nodeType="withEffect">
                                  <p:stCondLst>
                                    <p:cond delay="625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750"/>
                                        <p:tgtEl>
                                          <p:spTgt spid="48"/>
                                        </p:tgtEl>
                                      </p:cBhvr>
                                    </p:animEffect>
                                  </p:childTnLst>
                                </p:cTn>
                              </p:par>
                              <p:par>
                                <p:cTn id="117" presetID="1" presetClass="mediacall" presetSubtype="0" fill="hold" nodeType="withEffect">
                                  <p:stCondLst>
                                    <p:cond delay="1000"/>
                                  </p:stCondLst>
                                  <p:childTnLst>
                                    <p:cmd type="call" cmd="playFrom(0.0)">
                                      <p:cBhvr>
                                        <p:cTn id="118" dur="30595" fill="hold"/>
                                        <p:tgtEl>
                                          <p:spTgt spid="7"/>
                                        </p:tgtEl>
                                      </p:cBhvr>
                                    </p:cmd>
                                  </p:childTnLst>
                                </p:cTn>
                              </p:par>
                            </p:childTnLst>
                          </p:cTn>
                        </p:par>
                        <p:par>
                          <p:cTn id="119" fill="hold">
                            <p:stCondLst>
                              <p:cond delay="31595"/>
                            </p:stCondLst>
                            <p:childTnLst>
                              <p:par>
                                <p:cTn id="120" presetID="3" presetClass="mediacall" presetSubtype="0" fill="hold" nodeType="afterEffect">
                                  <p:stCondLst>
                                    <p:cond delay="500"/>
                                  </p:stCondLst>
                                  <p:childTnLst>
                                    <p:cmd type="call" cmd="stop">
                                      <p:cBhvr>
                                        <p:cTn id="121" dur="1" fill="hold"/>
                                        <p:tgtEl>
                                          <p:spTgt spid="7"/>
                                        </p:tgtEl>
                                      </p:cBhvr>
                                    </p:cmd>
                                  </p:childTnLst>
                                </p:cTn>
                              </p:par>
                              <p:par>
                                <p:cTn id="122" presetID="10" presetClass="entr" presetSubtype="0" fill="hold" grpId="2" nodeType="withEffect">
                                  <p:stCondLst>
                                    <p:cond delay="500"/>
                                  </p:stCondLst>
                                  <p:childTnLst>
                                    <p:set>
                                      <p:cBhvr>
                                        <p:cTn id="123" dur="1" fill="hold">
                                          <p:stCondLst>
                                            <p:cond delay="0"/>
                                          </p:stCondLst>
                                        </p:cTn>
                                        <p:tgtEl>
                                          <p:spTgt spid="35"/>
                                        </p:tgtEl>
                                        <p:attrNameLst>
                                          <p:attrName>style.visibility</p:attrName>
                                        </p:attrNameLst>
                                      </p:cBhvr>
                                      <p:to>
                                        <p:strVal val="visible"/>
                                      </p:to>
                                    </p:set>
                                    <p:animEffect transition="in" filter="fade">
                                      <p:cBhvr>
                                        <p:cTn id="1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5" fill="hold" display="0">
                  <p:stCondLst>
                    <p:cond delay="indefinite"/>
                  </p:stCondLst>
                  <p:endCondLst>
                    <p:cond evt="onStopAudio" delay="0">
                      <p:tgtEl>
                        <p:sldTgt/>
                      </p:tgtEl>
                    </p:cond>
                  </p:endCondLst>
                </p:cTn>
                <p:tgtEl>
                  <p:spTgt spid="6"/>
                </p:tgtEl>
              </p:cMediaNode>
            </p:audio>
            <p:audio>
              <p:cMediaNode vol="80000">
                <p:cTn id="126" fill="hold" display="0">
                  <p:stCondLst>
                    <p:cond delay="indefinite"/>
                  </p:stCondLst>
                  <p:endCondLst>
                    <p:cond evt="onStopAudio" delay="0">
                      <p:tgtEl>
                        <p:sldTgt/>
                      </p:tgtEl>
                    </p:cond>
                  </p:endCondLst>
                </p:cTn>
                <p:tgtEl>
                  <p:spTgt spid="7"/>
                </p:tgtEl>
              </p:cMediaNode>
            </p:audio>
          </p:childTnLst>
        </p:cTn>
      </p:par>
    </p:tnLst>
    <p:bldLst>
      <p:bldP spid="9" grpId="0"/>
      <p:bldP spid="11" grpId="0"/>
      <p:bldP spid="13" grpId="0"/>
      <p:bldP spid="14" grpId="0"/>
      <p:bldP spid="15" grpId="0"/>
      <p:bldP spid="17" grpId="0"/>
      <p:bldP spid="18" grpId="1"/>
      <p:bldP spid="19" grpId="1"/>
      <p:bldP spid="31" grpId="0" animBg="1"/>
      <p:bldP spid="31" grpId="1" animBg="1"/>
      <p:bldP spid="32" grpId="0" animBg="1"/>
      <p:bldP spid="32" grpId="1" animBg="1"/>
      <p:bldP spid="33" grpId="0" animBg="1"/>
      <p:bldP spid="33" grpId="1" animBg="1"/>
      <p:bldP spid="60" grpId="0"/>
      <p:bldP spid="2" grpId="0"/>
      <p:bldP spid="2" grpId="1"/>
      <p:bldP spid="30" grpId="0"/>
      <p:bldP spid="30" grpId="1"/>
      <p:bldP spid="34" grpId="0"/>
      <p:bldP spid="34" grpId="1"/>
      <p:bldP spid="35" grpId="0" animBg="1"/>
      <p:bldP spid="35" grpId="1" animBg="1"/>
      <p:bldP spid="35"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70B345-5A1B-4EB7-8CB9-69C4C5A06B03}"/>
              </a:ext>
            </a:extLst>
          </p:cNvPr>
          <p:cNvPicPr>
            <a:picLocks noChangeAspect="1"/>
          </p:cNvPicPr>
          <p:nvPr/>
        </p:nvPicPr>
        <p:blipFill>
          <a:blip r:embed="rId5"/>
          <a:stretch>
            <a:fillRect/>
          </a:stretch>
        </p:blipFill>
        <p:spPr>
          <a:xfrm>
            <a:off x="844883" y="1414717"/>
            <a:ext cx="7815749" cy="4560203"/>
          </a:xfrm>
          <a:prstGeom prst="rect">
            <a:avLst/>
          </a:prstGeom>
        </p:spPr>
      </p:pic>
      <p:sp>
        <p:nvSpPr>
          <p:cNvPr id="2" name="Title 1">
            <a:extLst>
              <a:ext uri="{FF2B5EF4-FFF2-40B4-BE49-F238E27FC236}">
                <a16:creationId xmlns:a16="http://schemas.microsoft.com/office/drawing/2014/main" id="{0819B93F-2E13-47E6-9CE5-3F5A957950CA}"/>
              </a:ext>
            </a:extLst>
          </p:cNvPr>
          <p:cNvSpPr>
            <a:spLocks noGrp="1"/>
          </p:cNvSpPr>
          <p:nvPr>
            <p:ph type="title"/>
          </p:nvPr>
        </p:nvSpPr>
        <p:spPr/>
        <p:txBody>
          <a:bodyPr/>
          <a:lstStyle/>
          <a:p>
            <a:r>
              <a:rPr lang="en-AU" dirty="0"/>
              <a:t>Key performance indicators</a:t>
            </a:r>
          </a:p>
        </p:txBody>
      </p:sp>
      <p:sp>
        <p:nvSpPr>
          <p:cNvPr id="3" name="Footer Placeholder 2">
            <a:extLst>
              <a:ext uri="{FF2B5EF4-FFF2-40B4-BE49-F238E27FC236}">
                <a16:creationId xmlns:a16="http://schemas.microsoft.com/office/drawing/2014/main" id="{8DFE197C-3BD7-4E23-A62F-E669CC61D8FB}"/>
              </a:ext>
            </a:extLst>
          </p:cNvPr>
          <p:cNvSpPr>
            <a:spLocks noGrp="1"/>
          </p:cNvSpPr>
          <p:nvPr>
            <p:ph type="ftr" sz="quarter" idx="10"/>
          </p:nvPr>
        </p:nvSpPr>
        <p:spPr/>
        <p:txBody>
          <a:bodyPr/>
          <a:lstStyle/>
          <a:p>
            <a:r>
              <a:rPr lang="en-US" dirty="0"/>
              <a:t>Module 4, Snippet 4</a:t>
            </a:r>
          </a:p>
        </p:txBody>
      </p:sp>
      <p:sp>
        <p:nvSpPr>
          <p:cNvPr id="6" name="Slide Number Placeholder 5">
            <a:extLst>
              <a:ext uri="{FF2B5EF4-FFF2-40B4-BE49-F238E27FC236}">
                <a16:creationId xmlns:a16="http://schemas.microsoft.com/office/drawing/2014/main" id="{D0D07B69-EDD1-4387-A247-DB58377DBD36}"/>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9" name="TextBox 8">
            <a:extLst>
              <a:ext uri="{FF2B5EF4-FFF2-40B4-BE49-F238E27FC236}">
                <a16:creationId xmlns:a16="http://schemas.microsoft.com/office/drawing/2014/main" id="{5DCB75CA-8213-43F1-BD6B-6DCAC3DC1BFF}"/>
              </a:ext>
            </a:extLst>
          </p:cNvPr>
          <p:cNvSpPr txBox="1"/>
          <p:nvPr/>
        </p:nvSpPr>
        <p:spPr>
          <a:xfrm>
            <a:off x="1697372" y="1270873"/>
            <a:ext cx="2786493" cy="646331"/>
          </a:xfrm>
          <a:prstGeom prst="rect">
            <a:avLst/>
          </a:prstGeom>
          <a:noFill/>
        </p:spPr>
        <p:txBody>
          <a:bodyPr wrap="square" rtlCol="0">
            <a:spAutoFit/>
          </a:bodyPr>
          <a:lstStyle/>
          <a:p>
            <a:pPr algn="ctr"/>
            <a:r>
              <a:rPr lang="en-AU" dirty="0">
                <a:solidFill>
                  <a:schemeClr val="bg1"/>
                </a:solidFill>
              </a:rPr>
              <a:t>Proportion of continuous flexible barriers</a:t>
            </a:r>
          </a:p>
        </p:txBody>
      </p:sp>
      <p:sp>
        <p:nvSpPr>
          <p:cNvPr id="10" name="TextBox 9">
            <a:extLst>
              <a:ext uri="{FF2B5EF4-FFF2-40B4-BE49-F238E27FC236}">
                <a16:creationId xmlns:a16="http://schemas.microsoft.com/office/drawing/2014/main" id="{25CBC6EB-AE1E-43BA-A9B1-92908CC79BF7}"/>
              </a:ext>
            </a:extLst>
          </p:cNvPr>
          <p:cNvSpPr txBox="1"/>
          <p:nvPr/>
        </p:nvSpPr>
        <p:spPr>
          <a:xfrm>
            <a:off x="4820453" y="1709280"/>
            <a:ext cx="3358309" cy="646331"/>
          </a:xfrm>
          <a:prstGeom prst="rect">
            <a:avLst/>
          </a:prstGeom>
          <a:noFill/>
        </p:spPr>
        <p:txBody>
          <a:bodyPr wrap="square" rtlCol="0">
            <a:spAutoFit/>
          </a:bodyPr>
          <a:lstStyle/>
          <a:p>
            <a:pPr algn="ctr"/>
            <a:r>
              <a:rPr lang="en-AU" dirty="0">
                <a:solidFill>
                  <a:schemeClr val="bg1"/>
                </a:solidFill>
              </a:rPr>
              <a:t>Proportion of vehicles with autonomous emergency braking</a:t>
            </a:r>
          </a:p>
        </p:txBody>
      </p:sp>
      <p:sp>
        <p:nvSpPr>
          <p:cNvPr id="11" name="TextBox 10">
            <a:extLst>
              <a:ext uri="{FF2B5EF4-FFF2-40B4-BE49-F238E27FC236}">
                <a16:creationId xmlns:a16="http://schemas.microsoft.com/office/drawing/2014/main" id="{A12FF3D4-530B-4AB3-A94E-F7ED2792AE9E}"/>
              </a:ext>
            </a:extLst>
          </p:cNvPr>
          <p:cNvSpPr txBox="1"/>
          <p:nvPr/>
        </p:nvSpPr>
        <p:spPr>
          <a:xfrm>
            <a:off x="6249830" y="3256987"/>
            <a:ext cx="2618063" cy="646331"/>
          </a:xfrm>
          <a:prstGeom prst="rect">
            <a:avLst/>
          </a:prstGeom>
          <a:noFill/>
        </p:spPr>
        <p:txBody>
          <a:bodyPr wrap="square" rtlCol="0">
            <a:spAutoFit/>
          </a:bodyPr>
          <a:lstStyle/>
          <a:p>
            <a:pPr algn="ctr"/>
            <a:r>
              <a:rPr lang="en-AU" dirty="0">
                <a:solidFill>
                  <a:schemeClr val="bg1"/>
                </a:solidFill>
              </a:rPr>
              <a:t>Proportion of roads with safe speed limits</a:t>
            </a:r>
          </a:p>
        </p:txBody>
      </p:sp>
      <p:sp>
        <p:nvSpPr>
          <p:cNvPr id="12" name="TextBox 11">
            <a:extLst>
              <a:ext uri="{FF2B5EF4-FFF2-40B4-BE49-F238E27FC236}">
                <a16:creationId xmlns:a16="http://schemas.microsoft.com/office/drawing/2014/main" id="{634B6740-58B6-4E67-A809-7848ED2E9C5C}"/>
              </a:ext>
            </a:extLst>
          </p:cNvPr>
          <p:cNvSpPr txBox="1"/>
          <p:nvPr/>
        </p:nvSpPr>
        <p:spPr>
          <a:xfrm>
            <a:off x="5216905" y="5049073"/>
            <a:ext cx="2618063" cy="923330"/>
          </a:xfrm>
          <a:prstGeom prst="rect">
            <a:avLst/>
          </a:prstGeom>
          <a:noFill/>
        </p:spPr>
        <p:txBody>
          <a:bodyPr wrap="square" rtlCol="0">
            <a:spAutoFit/>
          </a:bodyPr>
          <a:lstStyle/>
          <a:p>
            <a:pPr algn="ctr"/>
            <a:r>
              <a:rPr lang="en-AU" dirty="0">
                <a:solidFill>
                  <a:schemeClr val="bg1"/>
                </a:solidFill>
              </a:rPr>
              <a:t>Proportion of intersections with safe speed management</a:t>
            </a:r>
          </a:p>
        </p:txBody>
      </p:sp>
      <p:sp>
        <p:nvSpPr>
          <p:cNvPr id="13" name="TextBox 12">
            <a:extLst>
              <a:ext uri="{FF2B5EF4-FFF2-40B4-BE49-F238E27FC236}">
                <a16:creationId xmlns:a16="http://schemas.microsoft.com/office/drawing/2014/main" id="{D2A7733F-E4CD-4096-A97C-2FEC7B30F5E9}"/>
              </a:ext>
            </a:extLst>
          </p:cNvPr>
          <p:cNvSpPr txBox="1"/>
          <p:nvPr/>
        </p:nvSpPr>
        <p:spPr>
          <a:xfrm>
            <a:off x="2284582" y="4934051"/>
            <a:ext cx="2618063" cy="369332"/>
          </a:xfrm>
          <a:prstGeom prst="rect">
            <a:avLst/>
          </a:prstGeom>
          <a:noFill/>
        </p:spPr>
        <p:txBody>
          <a:bodyPr wrap="square" rtlCol="0">
            <a:spAutoFit/>
          </a:bodyPr>
          <a:lstStyle/>
          <a:p>
            <a:pPr algn="ctr"/>
            <a:r>
              <a:rPr lang="en-AU" dirty="0">
                <a:solidFill>
                  <a:schemeClr val="bg1"/>
                </a:solidFill>
              </a:rPr>
              <a:t>Proportion of 5 star roads</a:t>
            </a:r>
          </a:p>
        </p:txBody>
      </p:sp>
      <p:sp>
        <p:nvSpPr>
          <p:cNvPr id="14" name="TextBox 13">
            <a:extLst>
              <a:ext uri="{FF2B5EF4-FFF2-40B4-BE49-F238E27FC236}">
                <a16:creationId xmlns:a16="http://schemas.microsoft.com/office/drawing/2014/main" id="{FF8FD279-DAA5-441A-8046-41CC1AFDD63F}"/>
              </a:ext>
            </a:extLst>
          </p:cNvPr>
          <p:cNvSpPr txBox="1"/>
          <p:nvPr/>
        </p:nvSpPr>
        <p:spPr>
          <a:xfrm>
            <a:off x="70951" y="3118487"/>
            <a:ext cx="2406315" cy="923330"/>
          </a:xfrm>
          <a:prstGeom prst="rect">
            <a:avLst/>
          </a:prstGeom>
          <a:noFill/>
        </p:spPr>
        <p:txBody>
          <a:bodyPr wrap="square" rtlCol="0">
            <a:spAutoFit/>
          </a:bodyPr>
          <a:lstStyle/>
          <a:p>
            <a:pPr algn="ctr"/>
            <a:r>
              <a:rPr lang="en-AU" dirty="0">
                <a:solidFill>
                  <a:schemeClr val="bg1"/>
                </a:solidFill>
              </a:rPr>
              <a:t>Proportion of roundabout controlled intersections</a:t>
            </a:r>
          </a:p>
        </p:txBody>
      </p:sp>
      <p:sp>
        <p:nvSpPr>
          <p:cNvPr id="15" name="Arrow: Chevron 14">
            <a:extLst>
              <a:ext uri="{FF2B5EF4-FFF2-40B4-BE49-F238E27FC236}">
                <a16:creationId xmlns:a16="http://schemas.microsoft.com/office/drawing/2014/main" id="{4C64C830-FFBB-4D76-91C5-224CFC849C44}"/>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4" name="TAC_MOD4_SNIP4_SLIDE_14_PARA_A">
            <a:hlinkClick r:id="" action="ppaction://media"/>
            <a:extLst>
              <a:ext uri="{FF2B5EF4-FFF2-40B4-BE49-F238E27FC236}">
                <a16:creationId xmlns:a16="http://schemas.microsoft.com/office/drawing/2014/main" id="{97C57048-3969-450D-9130-66B1B4B77B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2517" y="0"/>
            <a:ext cx="609600" cy="609600"/>
          </a:xfrm>
          <a:prstGeom prst="rect">
            <a:avLst/>
          </a:prstGeom>
        </p:spPr>
      </p:pic>
    </p:spTree>
    <p:extLst>
      <p:ext uri="{BB962C8B-B14F-4D97-AF65-F5344CB8AC3E}">
        <p14:creationId xmlns:p14="http://schemas.microsoft.com/office/powerpoint/2010/main" val="12386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40000" decel="40000" fill="hold" nodeType="withEffect">
                                  <p:stCondLst>
                                    <p:cond delay="0"/>
                                  </p:stCondLst>
                                  <p:childTnLst>
                                    <p:animScale>
                                      <p:cBhvr>
                                        <p:cTn id="6" dur="2500" fill="hold"/>
                                        <p:tgtEl>
                                          <p:spTgt spid="5"/>
                                        </p:tgtEl>
                                      </p:cBhvr>
                                      <p:by x="50000" y="50000"/>
                                    </p:animScale>
                                  </p:childTnLst>
                                </p:cTn>
                              </p:par>
                              <p:par>
                                <p:cTn id="7" presetID="10" presetClass="entr" presetSubtype="0" fill="hold" grpId="1" nodeType="withEffect">
                                  <p:stCondLst>
                                    <p:cond delay="200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par>
                                <p:cTn id="10" presetID="10" presetClass="entr" presetSubtype="0" fill="hold" grpId="1" nodeType="withEffect">
                                  <p:stCondLst>
                                    <p:cond delay="2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1" nodeType="withEffect">
                                  <p:stCondLst>
                                    <p:cond delay="2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1" nodeType="withEffect">
                                  <p:stCondLst>
                                    <p:cond delay="275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1" nodeType="withEffect">
                                  <p:stCondLst>
                                    <p:cond delay="300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1" nodeType="withEffect">
                                  <p:stCondLst>
                                    <p:cond delay="325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 presetClass="mediacall" presetSubtype="0" fill="hold" nodeType="withEffect">
                                  <p:stCondLst>
                                    <p:cond delay="1000"/>
                                  </p:stCondLst>
                                  <p:childTnLst>
                                    <p:cmd type="call" cmd="playFrom(0.0)">
                                      <p:cBhvr>
                                        <p:cTn id="26" dur="40533" fill="hold"/>
                                        <p:tgtEl>
                                          <p:spTgt spid="4"/>
                                        </p:tgtEl>
                                      </p:cBhvr>
                                    </p:cmd>
                                  </p:childTnLst>
                                </p:cTn>
                              </p:par>
                            </p:childTnLst>
                          </p:cTn>
                        </p:par>
                        <p:par>
                          <p:cTn id="27" fill="hold">
                            <p:stCondLst>
                              <p:cond delay="41533"/>
                            </p:stCondLst>
                            <p:childTnLst>
                              <p:par>
                                <p:cTn id="28" presetID="3" presetClass="mediacall" presetSubtype="0" fill="hold" nodeType="afterEffect">
                                  <p:stCondLst>
                                    <p:cond delay="500"/>
                                  </p:stCondLst>
                                  <p:childTnLst>
                                    <p:cmd type="call" cmd="stop">
                                      <p:cBhvr>
                                        <p:cTn id="29" dur="1" fill="hold"/>
                                        <p:tgtEl>
                                          <p:spTgt spid="4"/>
                                        </p:tgtEl>
                                      </p:cBhvr>
                                    </p:cmd>
                                  </p:childTnLst>
                                </p:cTn>
                              </p:par>
                              <p:par>
                                <p:cTn id="30" presetID="10" presetClass="entr" presetSubtype="0" fill="hold" grpId="0" nodeType="withEffect">
                                  <p:stCondLst>
                                    <p:cond delay="5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9" grpId="1"/>
      <p:bldP spid="10" grpId="1"/>
      <p:bldP spid="11" grpId="1"/>
      <p:bldP spid="12" grpId="1"/>
      <p:bldP spid="13" grpId="1"/>
      <p:bldP spid="14" grpId="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05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4, Snippet 4</a:t>
            </a:r>
          </a:p>
        </p:txBody>
      </p:sp>
      <p:sp>
        <p:nvSpPr>
          <p:cNvPr id="6" name="Arrow: Chevron 5">
            <a:extLst>
              <a:ext uri="{FF2B5EF4-FFF2-40B4-BE49-F238E27FC236}">
                <a16:creationId xmlns:a16="http://schemas.microsoft.com/office/drawing/2014/main" id="{624FA919-EFD5-48D5-AED7-0FEE4293887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111461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p:txBody>
          <a:bodyPr/>
          <a:lstStyle/>
          <a:p>
            <a:r>
              <a:rPr lang="en-US" dirty="0"/>
              <a:t>Module 4, Snippet 4</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3" highlightClick="1">
              <a:snd r:embed="rId5" name="click.wav"/>
            </a:hlinkClick>
            <a:extLst>
              <a:ext uri="{FF2B5EF4-FFF2-40B4-BE49-F238E27FC236}">
                <a16:creationId xmlns:a16="http://schemas.microsoft.com/office/drawing/2014/main" id="{AAD95FE7-A0BE-4558-806A-23CF0A6F1118}"/>
              </a:ext>
            </a:extLst>
          </p:cNvPr>
          <p:cNvSpPr/>
          <p:nvPr/>
        </p:nvSpPr>
        <p:spPr>
          <a:xfrm>
            <a:off x="552893" y="3189650"/>
            <a:ext cx="2167514"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Setting achievable boundary conditions</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3" idx="1"/>
          </p:cNvCxnSpPr>
          <p:nvPr/>
        </p:nvCxnSpPr>
        <p:spPr>
          <a:xfrm rot="16200000" flipH="1">
            <a:off x="1941777" y="3748523"/>
            <a:ext cx="1031912" cy="164216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1" highlightClick="1">
              <a:snd r:embed="rId5" name="click.wav"/>
            </a:hlinkClick>
            <a:extLst>
              <a:ext uri="{FF2B5EF4-FFF2-40B4-BE49-F238E27FC236}">
                <a16:creationId xmlns:a16="http://schemas.microsoft.com/office/drawing/2014/main" id="{B455551C-19D0-4717-97CD-B378F81FC4C8}"/>
              </a:ext>
            </a:extLst>
          </p:cNvPr>
          <p:cNvSpPr/>
          <p:nvPr/>
        </p:nvSpPr>
        <p:spPr>
          <a:xfrm>
            <a:off x="3278816" y="465356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Gap analysis &amp; future scenarios</a:t>
            </a:r>
          </a:p>
        </p:txBody>
      </p:sp>
      <p:sp>
        <p:nvSpPr>
          <p:cNvPr id="15" name="Rectangle 14">
            <a:hlinkClick r:id="" action="ppaction://customshow?id=2" highlightClick="1">
              <a:snd r:embed="rId5" name="click.wav"/>
            </a:hlinkClick>
            <a:extLst>
              <a:ext uri="{FF2B5EF4-FFF2-40B4-BE49-F238E27FC236}">
                <a16:creationId xmlns:a16="http://schemas.microsoft.com/office/drawing/2014/main" id="{BFFCDDF0-0071-4CB2-9F79-77A8B8336A56}"/>
              </a:ext>
            </a:extLst>
          </p:cNvPr>
          <p:cNvSpPr/>
          <p:nvPr/>
        </p:nvSpPr>
        <p:spPr>
          <a:xfrm>
            <a:off x="5730750" y="2780974"/>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Key performance indicators</a:t>
            </a:r>
          </a:p>
        </p:txBody>
      </p:sp>
      <p:cxnSp>
        <p:nvCxnSpPr>
          <p:cNvPr id="24" name="Connector: Elbow 23">
            <a:extLst>
              <a:ext uri="{FF2B5EF4-FFF2-40B4-BE49-F238E27FC236}">
                <a16:creationId xmlns:a16="http://schemas.microsoft.com/office/drawing/2014/main" id="{2DD4DE5B-7FA4-4ECB-9847-DF43A8DD324D}"/>
              </a:ext>
            </a:extLst>
          </p:cNvPr>
          <p:cNvCxnSpPr>
            <a:cxnSpLocks/>
            <a:stCxn id="13" idx="0"/>
            <a:endCxn id="15" idx="2"/>
          </p:cNvCxnSpPr>
          <p:nvPr/>
        </p:nvCxnSpPr>
        <p:spPr>
          <a:xfrm rot="5400000" flipH="1" flipV="1">
            <a:off x="5008489" y="2923301"/>
            <a:ext cx="1008588" cy="2451934"/>
          </a:xfrm>
          <a:prstGeom prst="bentConnector3">
            <a:avLst>
              <a:gd name="adj1" fmla="val 50000"/>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4_SNIP4_SLIDE_03_PARA_A">
            <a:hlinkClick r:id="" action="ppaction://media"/>
            <a:extLst>
              <a:ext uri="{FF2B5EF4-FFF2-40B4-BE49-F238E27FC236}">
                <a16:creationId xmlns:a16="http://schemas.microsoft.com/office/drawing/2014/main" id="{425E41C5-8ED0-410A-98A0-29E86F2B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16718"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8988" fill="hold"/>
                                        <p:tgtEl>
                                          <p:spTgt spid="2"/>
                                        </p:tgtEl>
                                      </p:cBhvr>
                                    </p:cmd>
                                  </p:childTnLst>
                                </p:cTn>
                              </p:par>
                            </p:childTnLst>
                          </p:cTn>
                        </p:par>
                        <p:par>
                          <p:cTn id="7" fill="hold">
                            <p:stCondLst>
                              <p:cond delay="19988"/>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479DBB-DF24-44E9-B450-219F44C978CF}"/>
              </a:ext>
            </a:extLst>
          </p:cNvPr>
          <p:cNvSpPr>
            <a:spLocks noGrp="1"/>
          </p:cNvSpPr>
          <p:nvPr>
            <p:ph type="body" sz="quarter" idx="10"/>
          </p:nvPr>
        </p:nvSpPr>
        <p:spPr/>
        <p:txBody>
          <a:bodyPr>
            <a:normAutofit/>
          </a:bodyPr>
          <a:lstStyle/>
          <a:p>
            <a:r>
              <a:rPr lang="en-AU" dirty="0"/>
              <a:t>Setting achievable boundary conditions</a:t>
            </a:r>
          </a:p>
        </p:txBody>
      </p:sp>
      <p:sp>
        <p:nvSpPr>
          <p:cNvPr id="3" name="Slide Number Placeholder 2">
            <a:extLst>
              <a:ext uri="{FF2B5EF4-FFF2-40B4-BE49-F238E27FC236}">
                <a16:creationId xmlns:a16="http://schemas.microsoft.com/office/drawing/2014/main" id="{6503F464-91A0-4635-B6F4-75E4301EB10B}"/>
              </a:ext>
            </a:extLst>
          </p:cNvPr>
          <p:cNvSpPr>
            <a:spLocks noGrp="1"/>
          </p:cNvSpPr>
          <p:nvPr>
            <p:ph type="sldNum" sz="quarter" idx="11"/>
          </p:nvPr>
        </p:nvSpPr>
        <p:spPr/>
        <p:txBody>
          <a:bodyPr/>
          <a:lstStyle/>
          <a:p>
            <a:fld id="{A9D36E53-D99A-0F41-B3E8-EF235B9A2E23}" type="slidenum">
              <a:rPr lang="en-US" smtClean="0"/>
              <a:pPr/>
              <a:t>4</a:t>
            </a:fld>
            <a:endParaRPr lang="en-US" dirty="0"/>
          </a:p>
        </p:txBody>
      </p:sp>
      <p:sp>
        <p:nvSpPr>
          <p:cNvPr id="4" name="Footer Placeholder 3">
            <a:extLst>
              <a:ext uri="{FF2B5EF4-FFF2-40B4-BE49-F238E27FC236}">
                <a16:creationId xmlns:a16="http://schemas.microsoft.com/office/drawing/2014/main" id="{922A1F28-FA4F-48C7-AE33-5D00FD11C287}"/>
              </a:ext>
            </a:extLst>
          </p:cNvPr>
          <p:cNvSpPr>
            <a:spLocks noGrp="1"/>
          </p:cNvSpPr>
          <p:nvPr>
            <p:ph type="ftr" sz="quarter" idx="12"/>
          </p:nvPr>
        </p:nvSpPr>
        <p:spPr/>
        <p:txBody>
          <a:bodyPr/>
          <a:lstStyle/>
          <a:p>
            <a:r>
              <a:rPr lang="en-US" dirty="0"/>
              <a:t>Module 4, Snippet 4</a:t>
            </a:r>
          </a:p>
        </p:txBody>
      </p:sp>
      <p:pic>
        <p:nvPicPr>
          <p:cNvPr id="5" name="TAC_MOD4_SNIP4_SLIDE_04_PARA_A">
            <a:hlinkClick r:id="" action="ppaction://media"/>
            <a:extLst>
              <a:ext uri="{FF2B5EF4-FFF2-40B4-BE49-F238E27FC236}">
                <a16:creationId xmlns:a16="http://schemas.microsoft.com/office/drawing/2014/main" id="{3BD5C986-D1EC-4C1B-8C1C-ED2724D1C6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48283" y="0"/>
            <a:ext cx="609600" cy="609600"/>
          </a:xfrm>
          <a:prstGeom prst="rect">
            <a:avLst/>
          </a:prstGeom>
        </p:spPr>
      </p:pic>
    </p:spTree>
    <p:extLst>
      <p:ext uri="{BB962C8B-B14F-4D97-AF65-F5344CB8AC3E}">
        <p14:creationId xmlns:p14="http://schemas.microsoft.com/office/powerpoint/2010/main" val="1697250013"/>
      </p:ext>
    </p:extLst>
  </p:cSld>
  <p:clrMapOvr>
    <a:masterClrMapping/>
  </p:clrMapOvr>
  <mc:AlternateContent xmlns:mc="http://schemas.openxmlformats.org/markup-compatibility/2006" xmlns:p14="http://schemas.microsoft.com/office/powerpoint/2010/main">
    <mc:Choice Requires="p14">
      <p:transition spd="med" p14:dur="700" advTm="14680">
        <p:fade/>
      </p:transition>
    </mc:Choice>
    <mc:Fallback xmlns="">
      <p:transition spd="med" advTm="14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2202" fill="hold"/>
                                        <p:tgtEl>
                                          <p:spTgt spid="5"/>
                                        </p:tgtEl>
                                      </p:cBhvr>
                                    </p:cmd>
                                  </p:childTnLst>
                                </p:cTn>
                              </p:par>
                            </p:childTnLst>
                          </p:cTn>
                        </p:par>
                        <p:par>
                          <p:cTn id="7" fill="hold">
                            <p:stCondLst>
                              <p:cond delay="13202"/>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9A30D-A132-4073-9FDA-D107DDCE47A2}"/>
              </a:ext>
            </a:extLst>
          </p:cNvPr>
          <p:cNvSpPr>
            <a:spLocks noGrp="1"/>
          </p:cNvSpPr>
          <p:nvPr>
            <p:ph type="title"/>
          </p:nvPr>
        </p:nvSpPr>
        <p:spPr/>
        <p:txBody>
          <a:bodyPr/>
          <a:lstStyle/>
          <a:p>
            <a:r>
              <a:rPr lang="en-AU" dirty="0"/>
              <a:t>Setting achievable boundary conditions</a:t>
            </a:r>
          </a:p>
        </p:txBody>
      </p:sp>
      <p:sp>
        <p:nvSpPr>
          <p:cNvPr id="4" name="Footer Placeholder 3">
            <a:extLst>
              <a:ext uri="{FF2B5EF4-FFF2-40B4-BE49-F238E27FC236}">
                <a16:creationId xmlns:a16="http://schemas.microsoft.com/office/drawing/2014/main" id="{26A6381A-23E4-46F1-A0C2-23EAFCD4E6F1}"/>
              </a:ext>
            </a:extLst>
          </p:cNvPr>
          <p:cNvSpPr>
            <a:spLocks noGrp="1"/>
          </p:cNvSpPr>
          <p:nvPr>
            <p:ph type="ftr" sz="quarter" idx="10"/>
          </p:nvPr>
        </p:nvSpPr>
        <p:spPr/>
        <p:txBody>
          <a:bodyPr/>
          <a:lstStyle/>
          <a:p>
            <a:r>
              <a:rPr lang="en-US" dirty="0"/>
              <a:t>Module 4, Snippet 4</a:t>
            </a:r>
          </a:p>
        </p:txBody>
      </p:sp>
      <p:sp>
        <p:nvSpPr>
          <p:cNvPr id="3" name="Slide Number Placeholder 2">
            <a:extLst>
              <a:ext uri="{FF2B5EF4-FFF2-40B4-BE49-F238E27FC236}">
                <a16:creationId xmlns:a16="http://schemas.microsoft.com/office/drawing/2014/main" id="{75654FFD-9611-4609-9B09-737C787E82F8}"/>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8" name="Rectangle: Rounded Corners 7">
            <a:extLst>
              <a:ext uri="{FF2B5EF4-FFF2-40B4-BE49-F238E27FC236}">
                <a16:creationId xmlns:a16="http://schemas.microsoft.com/office/drawing/2014/main" id="{7825C333-D459-46F3-80F9-30992BB52CE0}"/>
              </a:ext>
            </a:extLst>
          </p:cNvPr>
          <p:cNvSpPr/>
          <p:nvPr/>
        </p:nvSpPr>
        <p:spPr>
          <a:xfrm>
            <a:off x="634409" y="1936890"/>
            <a:ext cx="1892596" cy="606056"/>
          </a:xfrm>
          <a:prstGeom prst="round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Roads</a:t>
            </a:r>
          </a:p>
        </p:txBody>
      </p:sp>
      <p:sp>
        <p:nvSpPr>
          <p:cNvPr id="10" name="Rectangle: Rounded Corners 9">
            <a:extLst>
              <a:ext uri="{FF2B5EF4-FFF2-40B4-BE49-F238E27FC236}">
                <a16:creationId xmlns:a16="http://schemas.microsoft.com/office/drawing/2014/main" id="{1AF898CB-3C66-4883-AB80-E7FF657D93E9}"/>
              </a:ext>
            </a:extLst>
          </p:cNvPr>
          <p:cNvSpPr/>
          <p:nvPr/>
        </p:nvSpPr>
        <p:spPr>
          <a:xfrm>
            <a:off x="2633329" y="1936890"/>
            <a:ext cx="1892596" cy="606056"/>
          </a:xfrm>
          <a:prstGeom prst="round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Speeds</a:t>
            </a:r>
          </a:p>
        </p:txBody>
      </p:sp>
      <p:sp>
        <p:nvSpPr>
          <p:cNvPr id="11" name="Rectangle: Rounded Corners 10">
            <a:extLst>
              <a:ext uri="{FF2B5EF4-FFF2-40B4-BE49-F238E27FC236}">
                <a16:creationId xmlns:a16="http://schemas.microsoft.com/office/drawing/2014/main" id="{603359EC-144F-4A5F-89B1-5983086A440E}"/>
              </a:ext>
            </a:extLst>
          </p:cNvPr>
          <p:cNvSpPr/>
          <p:nvPr/>
        </p:nvSpPr>
        <p:spPr>
          <a:xfrm>
            <a:off x="4632249" y="1936890"/>
            <a:ext cx="1892596" cy="606056"/>
          </a:xfrm>
          <a:prstGeom prst="round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Vehicles</a:t>
            </a:r>
          </a:p>
        </p:txBody>
      </p:sp>
      <p:sp>
        <p:nvSpPr>
          <p:cNvPr id="12" name="Rectangle: Rounded Corners 11">
            <a:extLst>
              <a:ext uri="{FF2B5EF4-FFF2-40B4-BE49-F238E27FC236}">
                <a16:creationId xmlns:a16="http://schemas.microsoft.com/office/drawing/2014/main" id="{C4341AE8-EC5D-4AAE-A86D-F59B06C6FA8E}"/>
              </a:ext>
            </a:extLst>
          </p:cNvPr>
          <p:cNvSpPr/>
          <p:nvPr/>
        </p:nvSpPr>
        <p:spPr>
          <a:xfrm>
            <a:off x="6631169" y="1936890"/>
            <a:ext cx="1892596" cy="606056"/>
          </a:xfrm>
          <a:prstGeom prst="roundRect">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Safe Roads Users</a:t>
            </a:r>
          </a:p>
        </p:txBody>
      </p:sp>
      <p:sp>
        <p:nvSpPr>
          <p:cNvPr id="20" name="Arrow: Down 19">
            <a:extLst>
              <a:ext uri="{FF2B5EF4-FFF2-40B4-BE49-F238E27FC236}">
                <a16:creationId xmlns:a16="http://schemas.microsoft.com/office/drawing/2014/main" id="{659CA6C9-944C-44EF-8B9F-AB0734CA7B09}"/>
              </a:ext>
            </a:extLst>
          </p:cNvPr>
          <p:cNvSpPr/>
          <p:nvPr/>
        </p:nvSpPr>
        <p:spPr>
          <a:xfrm>
            <a:off x="1336158" y="2663456"/>
            <a:ext cx="489098" cy="606056"/>
          </a:xfrm>
          <a:prstGeom prst="downArrow">
            <a:avLst>
              <a:gd name="adj1" fmla="val 36956"/>
              <a:gd name="adj2" fmla="val 5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Arrow: Down 20">
            <a:extLst>
              <a:ext uri="{FF2B5EF4-FFF2-40B4-BE49-F238E27FC236}">
                <a16:creationId xmlns:a16="http://schemas.microsoft.com/office/drawing/2014/main" id="{7A1A63DF-31C3-4733-90AF-3098F4D68E08}"/>
              </a:ext>
            </a:extLst>
          </p:cNvPr>
          <p:cNvSpPr/>
          <p:nvPr/>
        </p:nvSpPr>
        <p:spPr>
          <a:xfrm>
            <a:off x="3335078" y="2663456"/>
            <a:ext cx="489098" cy="606056"/>
          </a:xfrm>
          <a:prstGeom prst="downArrow">
            <a:avLst>
              <a:gd name="adj1" fmla="val 36956"/>
              <a:gd name="adj2" fmla="val 5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Arrow: Down 21">
            <a:extLst>
              <a:ext uri="{FF2B5EF4-FFF2-40B4-BE49-F238E27FC236}">
                <a16:creationId xmlns:a16="http://schemas.microsoft.com/office/drawing/2014/main" id="{93C6E48B-FD8D-4E4D-8E57-62FA857B9B1E}"/>
              </a:ext>
            </a:extLst>
          </p:cNvPr>
          <p:cNvSpPr/>
          <p:nvPr/>
        </p:nvSpPr>
        <p:spPr>
          <a:xfrm>
            <a:off x="5333998" y="2663456"/>
            <a:ext cx="489098" cy="606056"/>
          </a:xfrm>
          <a:prstGeom prst="downArrow">
            <a:avLst>
              <a:gd name="adj1" fmla="val 36956"/>
              <a:gd name="adj2" fmla="val 5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Arrow: Down 22">
            <a:extLst>
              <a:ext uri="{FF2B5EF4-FFF2-40B4-BE49-F238E27FC236}">
                <a16:creationId xmlns:a16="http://schemas.microsoft.com/office/drawing/2014/main" id="{DC8EB5F9-6333-4F24-9418-0D9BD7957A76}"/>
              </a:ext>
            </a:extLst>
          </p:cNvPr>
          <p:cNvSpPr/>
          <p:nvPr/>
        </p:nvSpPr>
        <p:spPr>
          <a:xfrm>
            <a:off x="7332918" y="2663456"/>
            <a:ext cx="489098" cy="606056"/>
          </a:xfrm>
          <a:prstGeom prst="downArrow">
            <a:avLst>
              <a:gd name="adj1" fmla="val 36956"/>
              <a:gd name="adj2" fmla="val 5000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E5AB123A-DD54-478C-9933-23FFC90371A2}"/>
              </a:ext>
            </a:extLst>
          </p:cNvPr>
          <p:cNvSpPr txBox="1"/>
          <p:nvPr/>
        </p:nvSpPr>
        <p:spPr>
          <a:xfrm>
            <a:off x="6806606" y="3508435"/>
            <a:ext cx="1541721" cy="1200329"/>
          </a:xfrm>
          <a:prstGeom prst="rect">
            <a:avLst/>
          </a:prstGeom>
          <a:noFill/>
        </p:spPr>
        <p:txBody>
          <a:bodyPr wrap="square" rtlCol="0">
            <a:spAutoFit/>
          </a:bodyPr>
          <a:lstStyle/>
          <a:p>
            <a:pPr algn="ctr"/>
            <a:r>
              <a:rPr lang="en-AU" dirty="0">
                <a:solidFill>
                  <a:schemeClr val="bg1"/>
                </a:solidFill>
              </a:rPr>
              <a:t>Education, enforcement and access control</a:t>
            </a:r>
          </a:p>
        </p:txBody>
      </p:sp>
      <p:sp>
        <p:nvSpPr>
          <p:cNvPr id="32" name="Chord 31">
            <a:extLst>
              <a:ext uri="{FF2B5EF4-FFF2-40B4-BE49-F238E27FC236}">
                <a16:creationId xmlns:a16="http://schemas.microsoft.com/office/drawing/2014/main" id="{0A8776B1-C446-4653-8986-8C1F310799C2}"/>
              </a:ext>
            </a:extLst>
          </p:cNvPr>
          <p:cNvSpPr/>
          <p:nvPr/>
        </p:nvSpPr>
        <p:spPr>
          <a:xfrm>
            <a:off x="2990100" y="1942794"/>
            <a:ext cx="3240000" cy="3240000"/>
          </a:xfrm>
          <a:prstGeom prst="chord">
            <a:avLst>
              <a:gd name="adj1" fmla="val 10968751"/>
              <a:gd name="adj2" fmla="val 2425531"/>
            </a:avLst>
          </a:prstGeom>
          <a:pattFill prst="dashVert">
            <a:fgClr>
              <a:srgbClr val="01A0DF"/>
            </a:fgClr>
            <a:bgClr>
              <a:srgbClr val="0E1429"/>
            </a:bgClr>
          </a:pattFill>
          <a:ln w="127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endParaRPr lang="en-AU" dirty="0"/>
          </a:p>
        </p:txBody>
      </p:sp>
      <p:sp>
        <p:nvSpPr>
          <p:cNvPr id="30" name="Chord 29">
            <a:extLst>
              <a:ext uri="{FF2B5EF4-FFF2-40B4-BE49-F238E27FC236}">
                <a16:creationId xmlns:a16="http://schemas.microsoft.com/office/drawing/2014/main" id="{C1D23C71-D67B-4B64-9FCF-90801A664D87}"/>
              </a:ext>
            </a:extLst>
          </p:cNvPr>
          <p:cNvSpPr/>
          <p:nvPr/>
        </p:nvSpPr>
        <p:spPr>
          <a:xfrm>
            <a:off x="2990100" y="1942794"/>
            <a:ext cx="3240000" cy="3240000"/>
          </a:xfrm>
          <a:prstGeom prst="chord">
            <a:avLst>
              <a:gd name="adj1" fmla="val 5587937"/>
              <a:gd name="adj2" fmla="val 16071603"/>
            </a:avLst>
          </a:prstGeom>
          <a:pattFill prst="ltVert">
            <a:fgClr>
              <a:srgbClr val="01A0DF"/>
            </a:fgClr>
            <a:bgClr>
              <a:srgbClr val="0E1429"/>
            </a:bgClr>
          </a:pattFill>
          <a:ln w="127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endParaRPr lang="en-AU" dirty="0"/>
          </a:p>
        </p:txBody>
      </p:sp>
      <p:sp>
        <p:nvSpPr>
          <p:cNvPr id="29" name="Chord 28">
            <a:extLst>
              <a:ext uri="{FF2B5EF4-FFF2-40B4-BE49-F238E27FC236}">
                <a16:creationId xmlns:a16="http://schemas.microsoft.com/office/drawing/2014/main" id="{EA6D97D6-D25C-4A0C-AA96-185F6A754C9A}"/>
              </a:ext>
            </a:extLst>
          </p:cNvPr>
          <p:cNvSpPr/>
          <p:nvPr/>
        </p:nvSpPr>
        <p:spPr>
          <a:xfrm>
            <a:off x="2990100" y="1942794"/>
            <a:ext cx="3240000" cy="3240000"/>
          </a:xfrm>
          <a:prstGeom prst="chord">
            <a:avLst>
              <a:gd name="adj1" fmla="val 2445828"/>
              <a:gd name="adj2" fmla="val 11257465"/>
            </a:avLst>
          </a:prstGeom>
          <a:pattFill prst="ltHorz">
            <a:fgClr>
              <a:srgbClr val="01A0DF"/>
            </a:fgClr>
            <a:bgClr>
              <a:srgbClr val="0E1429"/>
            </a:bgClr>
          </a:pattFill>
          <a:ln w="12700">
            <a:solidFill>
              <a:srgbClr val="01A0DF"/>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endParaRPr lang="en-AU" dirty="0"/>
          </a:p>
        </p:txBody>
      </p:sp>
      <p:sp>
        <p:nvSpPr>
          <p:cNvPr id="24" name="TextBox 23">
            <a:extLst>
              <a:ext uri="{FF2B5EF4-FFF2-40B4-BE49-F238E27FC236}">
                <a16:creationId xmlns:a16="http://schemas.microsoft.com/office/drawing/2014/main" id="{F157FC5E-DB13-48F5-BCC4-D235F662465F}"/>
              </a:ext>
            </a:extLst>
          </p:cNvPr>
          <p:cNvSpPr txBox="1"/>
          <p:nvPr/>
        </p:nvSpPr>
        <p:spPr>
          <a:xfrm>
            <a:off x="809846" y="3508435"/>
            <a:ext cx="1541721" cy="646331"/>
          </a:xfrm>
          <a:prstGeom prst="rect">
            <a:avLst/>
          </a:prstGeom>
          <a:noFill/>
        </p:spPr>
        <p:txBody>
          <a:bodyPr wrap="square" rtlCol="0">
            <a:spAutoFit/>
          </a:bodyPr>
          <a:lstStyle/>
          <a:p>
            <a:pPr algn="ctr"/>
            <a:r>
              <a:rPr lang="en-AU" dirty="0">
                <a:solidFill>
                  <a:schemeClr val="bg1"/>
                </a:solidFill>
              </a:rPr>
              <a:t>Road design and operation</a:t>
            </a:r>
          </a:p>
        </p:txBody>
      </p:sp>
      <p:sp>
        <p:nvSpPr>
          <p:cNvPr id="26" name="TextBox 25">
            <a:extLst>
              <a:ext uri="{FF2B5EF4-FFF2-40B4-BE49-F238E27FC236}">
                <a16:creationId xmlns:a16="http://schemas.microsoft.com/office/drawing/2014/main" id="{6142D461-C3D3-4534-9F58-0DF028516D4B}"/>
              </a:ext>
            </a:extLst>
          </p:cNvPr>
          <p:cNvSpPr txBox="1"/>
          <p:nvPr/>
        </p:nvSpPr>
        <p:spPr>
          <a:xfrm>
            <a:off x="2808766" y="3508435"/>
            <a:ext cx="1541721" cy="923330"/>
          </a:xfrm>
          <a:prstGeom prst="rect">
            <a:avLst/>
          </a:prstGeom>
          <a:noFill/>
        </p:spPr>
        <p:txBody>
          <a:bodyPr wrap="square" rtlCol="0">
            <a:spAutoFit/>
          </a:bodyPr>
          <a:lstStyle/>
          <a:p>
            <a:pPr algn="ctr"/>
            <a:r>
              <a:rPr lang="en-AU" dirty="0">
                <a:solidFill>
                  <a:schemeClr val="bg1"/>
                </a:solidFill>
              </a:rPr>
              <a:t>Speed limits and speed management</a:t>
            </a:r>
          </a:p>
        </p:txBody>
      </p:sp>
      <p:sp>
        <p:nvSpPr>
          <p:cNvPr id="27" name="TextBox 26">
            <a:extLst>
              <a:ext uri="{FF2B5EF4-FFF2-40B4-BE49-F238E27FC236}">
                <a16:creationId xmlns:a16="http://schemas.microsoft.com/office/drawing/2014/main" id="{F61C5C2B-A580-4924-B8D0-2B9B41792909}"/>
              </a:ext>
            </a:extLst>
          </p:cNvPr>
          <p:cNvSpPr txBox="1"/>
          <p:nvPr/>
        </p:nvSpPr>
        <p:spPr>
          <a:xfrm>
            <a:off x="4807686" y="3508435"/>
            <a:ext cx="1541721" cy="646331"/>
          </a:xfrm>
          <a:prstGeom prst="rect">
            <a:avLst/>
          </a:prstGeom>
          <a:noFill/>
        </p:spPr>
        <p:txBody>
          <a:bodyPr wrap="square" rtlCol="0">
            <a:spAutoFit/>
          </a:bodyPr>
          <a:lstStyle/>
          <a:p>
            <a:pPr algn="ctr"/>
            <a:r>
              <a:rPr lang="en-AU" dirty="0">
                <a:solidFill>
                  <a:schemeClr val="bg1"/>
                </a:solidFill>
              </a:rPr>
              <a:t>Vehicle safety technology</a:t>
            </a:r>
          </a:p>
        </p:txBody>
      </p:sp>
      <p:sp>
        <p:nvSpPr>
          <p:cNvPr id="33" name="TextBox 32">
            <a:extLst>
              <a:ext uri="{FF2B5EF4-FFF2-40B4-BE49-F238E27FC236}">
                <a16:creationId xmlns:a16="http://schemas.microsoft.com/office/drawing/2014/main" id="{59163F78-E741-42DD-82CE-A293F6ADFD9D}"/>
              </a:ext>
            </a:extLst>
          </p:cNvPr>
          <p:cNvSpPr txBox="1"/>
          <p:nvPr/>
        </p:nvSpPr>
        <p:spPr>
          <a:xfrm>
            <a:off x="3829494" y="5678769"/>
            <a:ext cx="1485012" cy="369332"/>
          </a:xfrm>
          <a:prstGeom prst="rect">
            <a:avLst/>
          </a:prstGeom>
          <a:noFill/>
        </p:spPr>
        <p:txBody>
          <a:bodyPr wrap="square" rtlCol="0">
            <a:spAutoFit/>
          </a:bodyPr>
          <a:lstStyle/>
          <a:p>
            <a:pPr algn="ctr"/>
            <a:r>
              <a:rPr lang="en-AU" dirty="0">
                <a:solidFill>
                  <a:schemeClr val="bg1"/>
                </a:solidFill>
              </a:rPr>
              <a:t>Education</a:t>
            </a:r>
          </a:p>
        </p:txBody>
      </p:sp>
      <p:sp>
        <p:nvSpPr>
          <p:cNvPr id="34" name="TextBox 33">
            <a:extLst>
              <a:ext uri="{FF2B5EF4-FFF2-40B4-BE49-F238E27FC236}">
                <a16:creationId xmlns:a16="http://schemas.microsoft.com/office/drawing/2014/main" id="{D79936C6-F326-4397-95E6-C78E6B023EBB}"/>
              </a:ext>
            </a:extLst>
          </p:cNvPr>
          <p:cNvSpPr txBox="1"/>
          <p:nvPr/>
        </p:nvSpPr>
        <p:spPr>
          <a:xfrm>
            <a:off x="1584829" y="2291843"/>
            <a:ext cx="1485012" cy="369332"/>
          </a:xfrm>
          <a:prstGeom prst="rect">
            <a:avLst/>
          </a:prstGeom>
          <a:noFill/>
        </p:spPr>
        <p:txBody>
          <a:bodyPr wrap="square" rtlCol="0">
            <a:spAutoFit/>
          </a:bodyPr>
          <a:lstStyle/>
          <a:p>
            <a:pPr algn="ctr"/>
            <a:r>
              <a:rPr lang="en-AU" dirty="0">
                <a:solidFill>
                  <a:schemeClr val="bg1"/>
                </a:solidFill>
              </a:rPr>
              <a:t>Enforcement</a:t>
            </a:r>
          </a:p>
        </p:txBody>
      </p:sp>
      <p:sp>
        <p:nvSpPr>
          <p:cNvPr id="35" name="TextBox 34">
            <a:extLst>
              <a:ext uri="{FF2B5EF4-FFF2-40B4-BE49-F238E27FC236}">
                <a16:creationId xmlns:a16="http://schemas.microsoft.com/office/drawing/2014/main" id="{DB1DECF0-DF8E-4AAF-9B2D-E911386E8373}"/>
              </a:ext>
            </a:extLst>
          </p:cNvPr>
          <p:cNvSpPr txBox="1"/>
          <p:nvPr/>
        </p:nvSpPr>
        <p:spPr>
          <a:xfrm>
            <a:off x="6080622" y="2153344"/>
            <a:ext cx="1451344" cy="646331"/>
          </a:xfrm>
          <a:prstGeom prst="rect">
            <a:avLst/>
          </a:prstGeom>
          <a:noFill/>
        </p:spPr>
        <p:txBody>
          <a:bodyPr wrap="square" rtlCol="0">
            <a:spAutoFit/>
          </a:bodyPr>
          <a:lstStyle/>
          <a:p>
            <a:pPr algn="ctr"/>
            <a:r>
              <a:rPr lang="en-AU" dirty="0">
                <a:solidFill>
                  <a:schemeClr val="bg1"/>
                </a:solidFill>
              </a:rPr>
              <a:t>Access control</a:t>
            </a:r>
          </a:p>
        </p:txBody>
      </p:sp>
      <p:sp>
        <p:nvSpPr>
          <p:cNvPr id="36" name="Arrow: Down 35">
            <a:extLst>
              <a:ext uri="{FF2B5EF4-FFF2-40B4-BE49-F238E27FC236}">
                <a16:creationId xmlns:a16="http://schemas.microsoft.com/office/drawing/2014/main" id="{01BCCD5A-2549-48E3-B099-B6D8E2A17036}"/>
              </a:ext>
            </a:extLst>
          </p:cNvPr>
          <p:cNvSpPr/>
          <p:nvPr/>
        </p:nvSpPr>
        <p:spPr>
          <a:xfrm rot="10800000">
            <a:off x="4428001" y="5237806"/>
            <a:ext cx="288000" cy="324000"/>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Arrow: Down 36">
            <a:extLst>
              <a:ext uri="{FF2B5EF4-FFF2-40B4-BE49-F238E27FC236}">
                <a16:creationId xmlns:a16="http://schemas.microsoft.com/office/drawing/2014/main" id="{54A374BB-342E-469C-A32D-17CCF5758BBD}"/>
              </a:ext>
            </a:extLst>
          </p:cNvPr>
          <p:cNvSpPr/>
          <p:nvPr/>
        </p:nvSpPr>
        <p:spPr>
          <a:xfrm>
            <a:off x="4428000" y="1556394"/>
            <a:ext cx="288000" cy="324000"/>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Arrow: Down 37">
            <a:extLst>
              <a:ext uri="{FF2B5EF4-FFF2-40B4-BE49-F238E27FC236}">
                <a16:creationId xmlns:a16="http://schemas.microsoft.com/office/drawing/2014/main" id="{B4AFA518-5EDB-430E-BC75-B1A4C815BE3F}"/>
              </a:ext>
            </a:extLst>
          </p:cNvPr>
          <p:cNvSpPr/>
          <p:nvPr/>
        </p:nvSpPr>
        <p:spPr>
          <a:xfrm rot="16200000">
            <a:off x="2651329" y="3428637"/>
            <a:ext cx="288000" cy="324000"/>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Arrow: Down 38">
            <a:extLst>
              <a:ext uri="{FF2B5EF4-FFF2-40B4-BE49-F238E27FC236}">
                <a16:creationId xmlns:a16="http://schemas.microsoft.com/office/drawing/2014/main" id="{62226271-4B07-4112-989B-20D4437C8CEE}"/>
              </a:ext>
            </a:extLst>
          </p:cNvPr>
          <p:cNvSpPr/>
          <p:nvPr/>
        </p:nvSpPr>
        <p:spPr>
          <a:xfrm rot="5400000">
            <a:off x="6291504" y="3428636"/>
            <a:ext cx="288000" cy="324000"/>
          </a:xfrm>
          <a:prstGeom prst="downArrow">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Arrow: Down 40">
            <a:extLst>
              <a:ext uri="{FF2B5EF4-FFF2-40B4-BE49-F238E27FC236}">
                <a16:creationId xmlns:a16="http://schemas.microsoft.com/office/drawing/2014/main" id="{EC445154-0999-4EA3-92EC-5DAECEC4B61A}"/>
              </a:ext>
            </a:extLst>
          </p:cNvPr>
          <p:cNvSpPr/>
          <p:nvPr/>
        </p:nvSpPr>
        <p:spPr>
          <a:xfrm rot="16200000">
            <a:off x="3144134" y="2133649"/>
            <a:ext cx="288000" cy="324000"/>
          </a:xfrm>
          <a:prstGeom prst="downArrow">
            <a:avLst/>
          </a:prstGeom>
          <a:solidFill>
            <a:srgbClr val="01A0DF"/>
          </a:solidFill>
          <a:ln>
            <a:noFill/>
          </a:ln>
          <a:scene3d>
            <a:camera prst="orthographicFront">
              <a:rot lat="0" lon="0" rev="189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Arrow: Down 41">
            <a:extLst>
              <a:ext uri="{FF2B5EF4-FFF2-40B4-BE49-F238E27FC236}">
                <a16:creationId xmlns:a16="http://schemas.microsoft.com/office/drawing/2014/main" id="{93CC79B0-9D3A-4786-A79E-D0C73C776BAE}"/>
              </a:ext>
            </a:extLst>
          </p:cNvPr>
          <p:cNvSpPr/>
          <p:nvPr/>
        </p:nvSpPr>
        <p:spPr>
          <a:xfrm rot="16200000">
            <a:off x="5810374" y="2133649"/>
            <a:ext cx="288000" cy="324000"/>
          </a:xfrm>
          <a:prstGeom prst="downArrow">
            <a:avLst/>
          </a:prstGeom>
          <a:solidFill>
            <a:srgbClr val="01A0DF"/>
          </a:solidFill>
          <a:ln>
            <a:noFill/>
          </a:ln>
          <a:scene3d>
            <a:camera prst="orthographicFront">
              <a:rot lat="0" lon="0" rev="1350000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Arrow: Down 42">
            <a:extLst>
              <a:ext uri="{FF2B5EF4-FFF2-40B4-BE49-F238E27FC236}">
                <a16:creationId xmlns:a16="http://schemas.microsoft.com/office/drawing/2014/main" id="{7CEDD046-D30B-4966-8E94-67D01A600E39}"/>
              </a:ext>
            </a:extLst>
          </p:cNvPr>
          <p:cNvSpPr/>
          <p:nvPr/>
        </p:nvSpPr>
        <p:spPr>
          <a:xfrm rot="16200000">
            <a:off x="5810374" y="4681596"/>
            <a:ext cx="288000" cy="324000"/>
          </a:xfrm>
          <a:prstGeom prst="downArrow">
            <a:avLst/>
          </a:prstGeom>
          <a:solidFill>
            <a:srgbClr val="01A0DF"/>
          </a:solidFill>
          <a:ln>
            <a:noFill/>
          </a:ln>
          <a:scene3d>
            <a:camera prst="orthographicFront">
              <a:rot lat="0" lon="0" rev="81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Arrow: Down 43">
            <a:extLst>
              <a:ext uri="{FF2B5EF4-FFF2-40B4-BE49-F238E27FC236}">
                <a16:creationId xmlns:a16="http://schemas.microsoft.com/office/drawing/2014/main" id="{EE51ED98-DC02-4217-AC3A-21C25238D6C5}"/>
              </a:ext>
            </a:extLst>
          </p:cNvPr>
          <p:cNvSpPr/>
          <p:nvPr/>
        </p:nvSpPr>
        <p:spPr>
          <a:xfrm rot="16200000">
            <a:off x="3148834" y="4681595"/>
            <a:ext cx="288000" cy="324000"/>
          </a:xfrm>
          <a:prstGeom prst="downArrow">
            <a:avLst/>
          </a:prstGeom>
          <a:solidFill>
            <a:srgbClr val="01A0DF"/>
          </a:solidFill>
          <a:ln>
            <a:noFill/>
          </a:ln>
          <a:scene3d>
            <a:camera prst="orthographicFront">
              <a:rot lat="0" lon="0" rev="27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Arrow: Chevron 30">
            <a:extLst>
              <a:ext uri="{FF2B5EF4-FFF2-40B4-BE49-F238E27FC236}">
                <a16:creationId xmlns:a16="http://schemas.microsoft.com/office/drawing/2014/main" id="{D0F216D2-A55F-420C-9E57-CFA8BE0DF4A6}"/>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4_SLIDE_05_PARA_A">
            <a:hlinkClick r:id="" action="ppaction://media"/>
            <a:extLst>
              <a:ext uri="{FF2B5EF4-FFF2-40B4-BE49-F238E27FC236}">
                <a16:creationId xmlns:a16="http://schemas.microsoft.com/office/drawing/2014/main" id="{937EC598-2714-41E4-BADF-97AE2C824AA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84378" y="0"/>
            <a:ext cx="609600" cy="609600"/>
          </a:xfrm>
          <a:prstGeom prst="rect">
            <a:avLst/>
          </a:prstGeom>
        </p:spPr>
      </p:pic>
      <p:pic>
        <p:nvPicPr>
          <p:cNvPr id="6" name="TAC_MOD4_SNIP4_SLIDE_05_PARA_B">
            <a:hlinkClick r:id="" action="ppaction://media"/>
            <a:extLst>
              <a:ext uri="{FF2B5EF4-FFF2-40B4-BE49-F238E27FC236}">
                <a16:creationId xmlns:a16="http://schemas.microsoft.com/office/drawing/2014/main" id="{F0F201CF-77A8-45FE-AECA-539DCF3AEAF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84378" y="946794"/>
            <a:ext cx="609600" cy="609600"/>
          </a:xfrm>
          <a:prstGeom prst="rect">
            <a:avLst/>
          </a:prstGeom>
        </p:spPr>
      </p:pic>
      <p:pic>
        <p:nvPicPr>
          <p:cNvPr id="7" name="TAC_MOD4_SNIP4_SLIDE_05_PARA_C">
            <a:hlinkClick r:id="" action="ppaction://media"/>
            <a:extLst>
              <a:ext uri="{FF2B5EF4-FFF2-40B4-BE49-F238E27FC236}">
                <a16:creationId xmlns:a16="http://schemas.microsoft.com/office/drawing/2014/main" id="{AE532430-27FE-4097-864F-19A0BF450E4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84378" y="1896900"/>
            <a:ext cx="609600" cy="609600"/>
          </a:xfrm>
          <a:prstGeom prst="rect">
            <a:avLst/>
          </a:prstGeom>
        </p:spPr>
      </p:pic>
      <p:pic>
        <p:nvPicPr>
          <p:cNvPr id="13" name="TAC_MOD4_SNIP4_SLIDE_05_PARA_D">
            <a:hlinkClick r:id="" action="ppaction://media"/>
            <a:extLst>
              <a:ext uri="{FF2B5EF4-FFF2-40B4-BE49-F238E27FC236}">
                <a16:creationId xmlns:a16="http://schemas.microsoft.com/office/drawing/2014/main" id="{57A74701-96A4-4AED-BEAF-F14C06ED897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84378" y="2847006"/>
            <a:ext cx="609600" cy="609600"/>
          </a:xfrm>
          <a:prstGeom prst="rect">
            <a:avLst/>
          </a:prstGeom>
        </p:spPr>
      </p:pic>
    </p:spTree>
    <p:extLst>
      <p:ext uri="{BB962C8B-B14F-4D97-AF65-F5344CB8AC3E}">
        <p14:creationId xmlns:p14="http://schemas.microsoft.com/office/powerpoint/2010/main" val="348080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 presetClass="mediacall" presetSubtype="0" fill="hold" nodeType="withEffect">
                                  <p:stCondLst>
                                    <p:cond delay="1000"/>
                                  </p:stCondLst>
                                  <p:childTnLst>
                                    <p:cmd type="call" cmd="playFrom(0.0)">
                                      <p:cBhvr>
                                        <p:cTn id="18" dur="44785" fill="hold"/>
                                        <p:tgtEl>
                                          <p:spTgt spid="2"/>
                                        </p:tgtEl>
                                      </p:cBhvr>
                                    </p:cmd>
                                  </p:childTnLst>
                                </p:cTn>
                              </p:par>
                            </p:childTnLst>
                          </p:cTn>
                        </p:par>
                        <p:par>
                          <p:cTn id="19" fill="hold">
                            <p:stCondLst>
                              <p:cond delay="45785"/>
                            </p:stCondLst>
                            <p:childTnLst>
                              <p:par>
                                <p:cTn id="20" presetID="3" presetClass="mediacall" presetSubtype="0" fill="hold" nodeType="afterEffect">
                                  <p:stCondLst>
                                    <p:cond delay="500"/>
                                  </p:stCondLst>
                                  <p:childTnLst>
                                    <p:cmd type="call" cmd="stop">
                                      <p:cBhvr>
                                        <p:cTn id="21" dur="1" fill="hold"/>
                                        <p:tgtEl>
                                          <p:spTgt spid="2"/>
                                        </p:tgtEl>
                                      </p:cBhvr>
                                    </p:cmd>
                                  </p:childTnLst>
                                </p:cTn>
                              </p:par>
                              <p:par>
                                <p:cTn id="22" presetID="10" presetClass="entr" presetSubtype="0" fill="hold" grpId="0" nodeType="withEffect">
                                  <p:stCondLst>
                                    <p:cond delay="50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par>
                                <p:cTn id="33" presetID="10" presetClass="exit" presetSubtype="0" fill="hold" grpId="1" nodeType="with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ntr" presetSubtype="0" fill="hold" grpId="0" nodeType="withEffect">
                                  <p:stCondLst>
                                    <p:cond delay="50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grpId="1" nodeType="withEffect">
                                  <p:stCondLst>
                                    <p:cond delay="5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100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1" nodeType="withEffect">
                                  <p:stCondLst>
                                    <p:cond delay="100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150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 presetClass="mediacall" presetSubtype="0" fill="hold" nodeType="withEffect">
                                  <p:stCondLst>
                                    <p:cond delay="1000"/>
                                  </p:stCondLst>
                                  <p:childTnLst>
                                    <p:cmd type="call" cmd="playFrom(0.0)">
                                      <p:cBhvr>
                                        <p:cTn id="55" dur="26370" fill="hold"/>
                                        <p:tgtEl>
                                          <p:spTgt spid="6"/>
                                        </p:tgtEl>
                                      </p:cBhvr>
                                    </p:cmd>
                                  </p:childTnLst>
                                </p:cTn>
                              </p:par>
                            </p:childTnLst>
                          </p:cTn>
                        </p:par>
                        <p:par>
                          <p:cTn id="56" fill="hold">
                            <p:stCondLst>
                              <p:cond delay="27370"/>
                            </p:stCondLst>
                            <p:childTnLst>
                              <p:par>
                                <p:cTn id="57" presetID="3" presetClass="mediacall" presetSubtype="0" fill="hold" nodeType="afterEffect">
                                  <p:stCondLst>
                                    <p:cond delay="500"/>
                                  </p:stCondLst>
                                  <p:childTnLst>
                                    <p:cmd type="call" cmd="stop">
                                      <p:cBhvr>
                                        <p:cTn id="58" dur="1" fill="hold"/>
                                        <p:tgtEl>
                                          <p:spTgt spid="6"/>
                                        </p:tgtEl>
                                      </p:cBhvr>
                                    </p:cmd>
                                  </p:childTnLst>
                                </p:cTn>
                              </p:par>
                              <p:par>
                                <p:cTn id="59" presetID="10" presetClass="entr" presetSubtype="0" fill="hold" grpId="2" nodeType="withEffect">
                                  <p:stCondLst>
                                    <p:cond delay="50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1"/>
                                        </p:tgtEl>
                                      </p:cBhvr>
                                    </p:animEffect>
                                    <p:set>
                                      <p:cBhvr>
                                        <p:cTn id="72" dur="1" fill="hold">
                                          <p:stCondLst>
                                            <p:cond delay="499"/>
                                          </p:stCondLst>
                                        </p:cTn>
                                        <p:tgtEl>
                                          <p:spTgt spid="1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23"/>
                                        </p:tgtEl>
                                      </p:cBhvr>
                                    </p:animEffect>
                                    <p:set>
                                      <p:cBhvr>
                                        <p:cTn id="87" dur="1" fill="hold">
                                          <p:stCondLst>
                                            <p:cond delay="499"/>
                                          </p:stCondLst>
                                        </p:cTn>
                                        <p:tgtEl>
                                          <p:spTgt spid="23"/>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grpId="3" nodeType="withEffect">
                                  <p:stCondLst>
                                    <p:cond delay="0"/>
                                  </p:stCondLst>
                                  <p:childTnLst>
                                    <p:animEffect transition="out" filter="fade">
                                      <p:cBhvr>
                                        <p:cTn id="92" dur="500"/>
                                        <p:tgtEl>
                                          <p:spTgt spid="31"/>
                                        </p:tgtEl>
                                      </p:cBhvr>
                                    </p:animEffect>
                                    <p:set>
                                      <p:cBhvr>
                                        <p:cTn id="93" dur="1" fill="hold">
                                          <p:stCondLst>
                                            <p:cond delay="499"/>
                                          </p:stCondLst>
                                        </p:cTn>
                                        <p:tgtEl>
                                          <p:spTgt spid="31"/>
                                        </p:tgtEl>
                                        <p:attrNameLst>
                                          <p:attrName>style.visibility</p:attrName>
                                        </p:attrNameLst>
                                      </p:cBhvr>
                                      <p:to>
                                        <p:strVal val="hidden"/>
                                      </p:to>
                                    </p:set>
                                  </p:childTnLst>
                                </p:cTn>
                              </p:par>
                              <p:par>
                                <p:cTn id="94" presetID="10" presetClass="entr" presetSubtype="0" fill="hold" grpId="0" nodeType="withEffect">
                                  <p:stCondLst>
                                    <p:cond delay="50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par>
                                <p:cTn id="97" presetID="10" presetClass="entr" presetSubtype="0" fill="hold" grpId="0" nodeType="withEffect">
                                  <p:stCondLst>
                                    <p:cond delay="500"/>
                                  </p:stCondLst>
                                  <p:childTnLst>
                                    <p:set>
                                      <p:cBhvr>
                                        <p:cTn id="98" dur="1" fill="hold">
                                          <p:stCondLst>
                                            <p:cond delay="0"/>
                                          </p:stCondLst>
                                        </p:cTn>
                                        <p:tgtEl>
                                          <p:spTgt spid="30"/>
                                        </p:tgtEl>
                                        <p:attrNameLst>
                                          <p:attrName>style.visibility</p:attrName>
                                        </p:attrNameLst>
                                      </p:cBhvr>
                                      <p:to>
                                        <p:strVal val="visible"/>
                                      </p:to>
                                    </p:set>
                                    <p:animEffect transition="in" filter="fade">
                                      <p:cBhvr>
                                        <p:cTn id="99" dur="500"/>
                                        <p:tgtEl>
                                          <p:spTgt spid="30"/>
                                        </p:tgtEl>
                                      </p:cBhvr>
                                    </p:animEffect>
                                  </p:childTnLst>
                                </p:cTn>
                              </p:par>
                              <p:par>
                                <p:cTn id="100" presetID="10" presetClass="entr" presetSubtype="0" fill="hold" grpId="0" nodeType="withEffect">
                                  <p:stCondLst>
                                    <p:cond delay="50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cTn>
                              </p:par>
                              <p:par>
                                <p:cTn id="103" presetID="42" presetClass="path" presetSubtype="0" accel="50000" decel="50000" fill="hold" grpId="0" nodeType="withEffect">
                                  <p:stCondLst>
                                    <p:cond delay="0"/>
                                  </p:stCondLst>
                                  <p:childTnLst>
                                    <p:animMotion origin="layout" path="M -3.05556E-6 -4.81481E-6 L 0.24549 -0.11898 " pathEditMode="relative" rAng="0" ptsTypes="AA">
                                      <p:cBhvr>
                                        <p:cTn id="104" dur="1500" fill="hold"/>
                                        <p:tgtEl>
                                          <p:spTgt spid="24"/>
                                        </p:tgtEl>
                                        <p:attrNameLst>
                                          <p:attrName>ppt_x</p:attrName>
                                          <p:attrName>ppt_y</p:attrName>
                                        </p:attrNameLst>
                                      </p:cBhvr>
                                      <p:rCtr x="12274" y="-5949"/>
                                    </p:animMotion>
                                  </p:childTnLst>
                                </p:cTn>
                              </p:par>
                              <p:par>
                                <p:cTn id="105" presetID="42" presetClass="path" presetSubtype="0" accel="50000" decel="50000" fill="hold" grpId="0" nodeType="withEffect">
                                  <p:stCondLst>
                                    <p:cond delay="0"/>
                                  </p:stCondLst>
                                  <p:childTnLst>
                                    <p:animMotion origin="layout" path="M 5.55556E-7 4.81481E-6 L 0.20556 -0.09051 " pathEditMode="relative" rAng="0" ptsTypes="AA">
                                      <p:cBhvr>
                                        <p:cTn id="106" dur="1500" fill="hold"/>
                                        <p:tgtEl>
                                          <p:spTgt spid="26"/>
                                        </p:tgtEl>
                                        <p:attrNameLst>
                                          <p:attrName>ppt_x</p:attrName>
                                          <p:attrName>ppt_y</p:attrName>
                                        </p:attrNameLst>
                                      </p:cBhvr>
                                      <p:rCtr x="10278" y="-4537"/>
                                    </p:animMotion>
                                  </p:childTnLst>
                                </p:cTn>
                              </p:par>
                              <p:par>
                                <p:cTn id="107" presetID="42" presetClass="path" presetSubtype="0" accel="50000" decel="50000" fill="hold" grpId="0" nodeType="withEffect">
                                  <p:stCondLst>
                                    <p:cond delay="0"/>
                                  </p:stCondLst>
                                  <p:childTnLst>
                                    <p:animMotion origin="layout" path="M 5.55556E-7 -4.81481E-6 L -0.13576 0.1132 " pathEditMode="relative" rAng="0" ptsTypes="AA">
                                      <p:cBhvr>
                                        <p:cTn id="108" dur="1500" fill="hold"/>
                                        <p:tgtEl>
                                          <p:spTgt spid="27"/>
                                        </p:tgtEl>
                                        <p:attrNameLst>
                                          <p:attrName>ppt_x</p:attrName>
                                          <p:attrName>ppt_y</p:attrName>
                                        </p:attrNameLst>
                                      </p:cBhvr>
                                      <p:rCtr x="-6788" y="5648"/>
                                    </p:animMotion>
                                  </p:childTnLst>
                                </p:cTn>
                              </p:par>
                              <p:par>
                                <p:cTn id="109" presetID="1" presetClass="mediacall" presetSubtype="0" fill="hold" nodeType="withEffect">
                                  <p:stCondLst>
                                    <p:cond delay="1000"/>
                                  </p:stCondLst>
                                  <p:childTnLst>
                                    <p:cmd type="call" cmd="playFrom(0.0)">
                                      <p:cBhvr>
                                        <p:cTn id="110" dur="25796" fill="hold"/>
                                        <p:tgtEl>
                                          <p:spTgt spid="7"/>
                                        </p:tgtEl>
                                      </p:cBhvr>
                                    </p:cmd>
                                  </p:childTnLst>
                                </p:cTn>
                              </p:par>
                            </p:childTnLst>
                          </p:cTn>
                        </p:par>
                        <p:par>
                          <p:cTn id="111" fill="hold">
                            <p:stCondLst>
                              <p:cond delay="26796"/>
                            </p:stCondLst>
                            <p:childTnLst>
                              <p:par>
                                <p:cTn id="112" presetID="3" presetClass="mediacall" presetSubtype="0" fill="hold" nodeType="afterEffect">
                                  <p:stCondLst>
                                    <p:cond delay="500"/>
                                  </p:stCondLst>
                                  <p:childTnLst>
                                    <p:cmd type="call" cmd="stop">
                                      <p:cBhvr>
                                        <p:cTn id="113" dur="1" fill="hold"/>
                                        <p:tgtEl>
                                          <p:spTgt spid="7"/>
                                        </p:tgtEl>
                                      </p:cBhvr>
                                    </p:cmd>
                                  </p:childTnLst>
                                </p:cTn>
                              </p:par>
                              <p:par>
                                <p:cTn id="114" presetID="10" presetClass="entr" presetSubtype="0" fill="hold" grpId="4" nodeType="withEffect">
                                  <p:stCondLst>
                                    <p:cond delay="500"/>
                                  </p:stCondLst>
                                  <p:childTnLst>
                                    <p:set>
                                      <p:cBhvr>
                                        <p:cTn id="115" dur="1" fill="hold">
                                          <p:stCondLst>
                                            <p:cond delay="0"/>
                                          </p:stCondLst>
                                        </p:cTn>
                                        <p:tgtEl>
                                          <p:spTgt spid="31"/>
                                        </p:tgtEl>
                                        <p:attrNameLst>
                                          <p:attrName>style.visibility</p:attrName>
                                        </p:attrNameLst>
                                      </p:cBhvr>
                                      <p:to>
                                        <p:strVal val="visible"/>
                                      </p:to>
                                    </p:set>
                                    <p:animEffect transition="in" filter="fade">
                                      <p:cBhvr>
                                        <p:cTn id="116" dur="500"/>
                                        <p:tgtEl>
                                          <p:spTgt spid="31"/>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7"/>
                                        </p:tgtEl>
                                        <p:attrNameLst>
                                          <p:attrName>style.visibility</p:attrName>
                                        </p:attrNameLst>
                                      </p:cBhvr>
                                      <p:to>
                                        <p:strVal val="visible"/>
                                      </p:to>
                                    </p:set>
                                    <p:animEffect transition="in" filter="fade">
                                      <p:cBhvr>
                                        <p:cTn id="121" dur="500"/>
                                        <p:tgtEl>
                                          <p:spTgt spid="37"/>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1"/>
                                        </p:tgtEl>
                                        <p:attrNameLst>
                                          <p:attrName>style.visibility</p:attrName>
                                        </p:attrNameLst>
                                      </p:cBhvr>
                                      <p:to>
                                        <p:strVal val="visible"/>
                                      </p:to>
                                    </p:set>
                                    <p:animEffect transition="in" filter="fade">
                                      <p:cBhvr>
                                        <p:cTn id="124" dur="500"/>
                                        <p:tgtEl>
                                          <p:spTgt spid="41"/>
                                        </p:tgtEl>
                                      </p:cBhvr>
                                    </p:animEffect>
                                  </p:childTnLst>
                                </p:cTn>
                              </p:par>
                              <p:par>
                                <p:cTn id="125" presetID="10" presetClass="entr" presetSubtype="0" fill="hold" grpId="0" nodeType="with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fade">
                                      <p:cBhvr>
                                        <p:cTn id="127" dur="500"/>
                                        <p:tgtEl>
                                          <p:spTgt spid="38"/>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44"/>
                                        </p:tgtEl>
                                        <p:attrNameLst>
                                          <p:attrName>style.visibility</p:attrName>
                                        </p:attrNameLst>
                                      </p:cBhvr>
                                      <p:to>
                                        <p:strVal val="visible"/>
                                      </p:to>
                                    </p:set>
                                    <p:animEffect transition="in" filter="fade">
                                      <p:cBhvr>
                                        <p:cTn id="130" dur="500"/>
                                        <p:tgtEl>
                                          <p:spTgt spid="44"/>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500"/>
                                        <p:tgtEl>
                                          <p:spTgt spid="3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43"/>
                                        </p:tgtEl>
                                        <p:attrNameLst>
                                          <p:attrName>style.visibility</p:attrName>
                                        </p:attrNameLst>
                                      </p:cBhvr>
                                      <p:to>
                                        <p:strVal val="visible"/>
                                      </p:to>
                                    </p:set>
                                    <p:animEffect transition="in" filter="fade">
                                      <p:cBhvr>
                                        <p:cTn id="136" dur="500"/>
                                        <p:tgtEl>
                                          <p:spTgt spid="4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fade">
                                      <p:cBhvr>
                                        <p:cTn id="139" dur="500"/>
                                        <p:tgtEl>
                                          <p:spTgt spid="39"/>
                                        </p:tgtEl>
                                      </p:cBhvr>
                                    </p:animEffect>
                                  </p:childTnLst>
                                </p:cTn>
                              </p:par>
                              <p:par>
                                <p:cTn id="140" presetID="10" presetClass="entr" presetSubtype="0" fill="hold" grpId="0" nodeType="with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fade">
                                      <p:cBhvr>
                                        <p:cTn id="142" dur="500"/>
                                        <p:tgtEl>
                                          <p:spTgt spid="42"/>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33"/>
                                        </p:tgtEl>
                                        <p:attrNameLst>
                                          <p:attrName>style.visibility</p:attrName>
                                        </p:attrNameLst>
                                      </p:cBhvr>
                                      <p:to>
                                        <p:strVal val="visible"/>
                                      </p:to>
                                    </p:set>
                                    <p:animEffect transition="in" filter="fade">
                                      <p:cBhvr>
                                        <p:cTn id="145" dur="500"/>
                                        <p:tgtEl>
                                          <p:spTgt spid="33"/>
                                        </p:tgtEl>
                                      </p:cBhvr>
                                    </p:animEffect>
                                  </p:childTnLst>
                                </p:cTn>
                              </p:par>
                              <p:par>
                                <p:cTn id="146" presetID="10" presetClass="entr" presetSubtype="0" fill="hold" grpId="0" nodeType="withEffect">
                                  <p:stCondLst>
                                    <p:cond delay="0"/>
                                  </p:stCondLst>
                                  <p:childTnLst>
                                    <p:set>
                                      <p:cBhvr>
                                        <p:cTn id="147" dur="1" fill="hold">
                                          <p:stCondLst>
                                            <p:cond delay="0"/>
                                          </p:stCondLst>
                                        </p:cTn>
                                        <p:tgtEl>
                                          <p:spTgt spid="34"/>
                                        </p:tgtEl>
                                        <p:attrNameLst>
                                          <p:attrName>style.visibility</p:attrName>
                                        </p:attrNameLst>
                                      </p:cBhvr>
                                      <p:to>
                                        <p:strVal val="visible"/>
                                      </p:to>
                                    </p:set>
                                    <p:animEffect transition="in" filter="fade">
                                      <p:cBhvr>
                                        <p:cTn id="148" dur="500"/>
                                        <p:tgtEl>
                                          <p:spTgt spid="34"/>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35"/>
                                        </p:tgtEl>
                                        <p:attrNameLst>
                                          <p:attrName>style.visibility</p:attrName>
                                        </p:attrNameLst>
                                      </p:cBhvr>
                                      <p:to>
                                        <p:strVal val="visible"/>
                                      </p:to>
                                    </p:set>
                                    <p:animEffect transition="in" filter="fade">
                                      <p:cBhvr>
                                        <p:cTn id="151" dur="500"/>
                                        <p:tgtEl>
                                          <p:spTgt spid="35"/>
                                        </p:tgtEl>
                                      </p:cBhvr>
                                    </p:animEffect>
                                  </p:childTnLst>
                                </p:cTn>
                              </p:par>
                              <p:par>
                                <p:cTn id="152" presetID="10" presetClass="exit" presetSubtype="0" fill="hold" grpId="5" nodeType="withEffect">
                                  <p:stCondLst>
                                    <p:cond delay="0"/>
                                  </p:stCondLst>
                                  <p:childTnLst>
                                    <p:animEffect transition="out" filter="fade">
                                      <p:cBhvr>
                                        <p:cTn id="153" dur="500"/>
                                        <p:tgtEl>
                                          <p:spTgt spid="31"/>
                                        </p:tgtEl>
                                      </p:cBhvr>
                                    </p:animEffect>
                                    <p:set>
                                      <p:cBhvr>
                                        <p:cTn id="154" dur="1" fill="hold">
                                          <p:stCondLst>
                                            <p:cond delay="499"/>
                                          </p:stCondLst>
                                        </p:cTn>
                                        <p:tgtEl>
                                          <p:spTgt spid="31"/>
                                        </p:tgtEl>
                                        <p:attrNameLst>
                                          <p:attrName>style.visibility</p:attrName>
                                        </p:attrNameLst>
                                      </p:cBhvr>
                                      <p:to>
                                        <p:strVal val="hidden"/>
                                      </p:to>
                                    </p:set>
                                  </p:childTnLst>
                                </p:cTn>
                              </p:par>
                              <p:par>
                                <p:cTn id="155" presetID="1" presetClass="mediacall" presetSubtype="0" fill="hold" nodeType="withEffect">
                                  <p:stCondLst>
                                    <p:cond delay="1000"/>
                                  </p:stCondLst>
                                  <p:childTnLst>
                                    <p:cmd type="call" cmd="playFrom(0.0)">
                                      <p:cBhvr>
                                        <p:cTn id="156" dur="33471" fill="hold"/>
                                        <p:tgtEl>
                                          <p:spTgt spid="13"/>
                                        </p:tgtEl>
                                      </p:cBhvr>
                                    </p:cmd>
                                  </p:childTnLst>
                                </p:cTn>
                              </p:par>
                            </p:childTnLst>
                          </p:cTn>
                        </p:par>
                        <p:par>
                          <p:cTn id="157" fill="hold">
                            <p:stCondLst>
                              <p:cond delay="34471"/>
                            </p:stCondLst>
                            <p:childTnLst>
                              <p:par>
                                <p:cTn id="158" presetID="3" presetClass="mediacall" presetSubtype="0" fill="hold" nodeType="afterEffect">
                                  <p:stCondLst>
                                    <p:cond delay="0"/>
                                  </p:stCondLst>
                                  <p:childTnLst>
                                    <p:cmd type="call" cmd="stop">
                                      <p:cBhvr>
                                        <p:cTn id="159" dur="1" fill="hold"/>
                                        <p:tgtEl>
                                          <p:spTgt spid="13"/>
                                        </p:tgtEl>
                                      </p:cBhvr>
                                    </p:cmd>
                                  </p:childTnLst>
                                </p:cTn>
                              </p:par>
                              <p:par>
                                <p:cTn id="160" presetID="10" presetClass="entr" presetSubtype="0" fill="hold" grpId="6" nodeType="withEffect">
                                  <p:stCondLst>
                                    <p:cond delay="500"/>
                                  </p:stCondLst>
                                  <p:childTnLst>
                                    <p:set>
                                      <p:cBhvr>
                                        <p:cTn id="161" dur="1" fill="hold">
                                          <p:stCondLst>
                                            <p:cond delay="0"/>
                                          </p:stCondLst>
                                        </p:cTn>
                                        <p:tgtEl>
                                          <p:spTgt spid="31"/>
                                        </p:tgtEl>
                                        <p:attrNameLst>
                                          <p:attrName>style.visibility</p:attrName>
                                        </p:attrNameLst>
                                      </p:cBhvr>
                                      <p:to>
                                        <p:strVal val="visible"/>
                                      </p:to>
                                    </p:set>
                                    <p:animEffect transition="in" filter="fade">
                                      <p:cBhvr>
                                        <p:cTn id="1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3" fill="hold" display="0">
                  <p:stCondLst>
                    <p:cond delay="indefinite"/>
                  </p:stCondLst>
                  <p:endCondLst>
                    <p:cond evt="onStopAudio" delay="0">
                      <p:tgtEl>
                        <p:sldTgt/>
                      </p:tgtEl>
                    </p:cond>
                  </p:endCondLst>
                </p:cTn>
                <p:tgtEl>
                  <p:spTgt spid="2"/>
                </p:tgtEl>
              </p:cMediaNode>
            </p:audio>
            <p:audio>
              <p:cMediaNode vol="80000">
                <p:cTn id="164" fill="hold" display="0">
                  <p:stCondLst>
                    <p:cond delay="indefinite"/>
                  </p:stCondLst>
                  <p:endCondLst>
                    <p:cond evt="onStopAudio" delay="0">
                      <p:tgtEl>
                        <p:sldTgt/>
                      </p:tgtEl>
                    </p:cond>
                  </p:endCondLst>
                </p:cTn>
                <p:tgtEl>
                  <p:spTgt spid="6"/>
                </p:tgtEl>
              </p:cMediaNode>
            </p:audio>
            <p:audio>
              <p:cMediaNode vol="80000">
                <p:cTn id="165" fill="hold" display="0">
                  <p:stCondLst>
                    <p:cond delay="indefinite"/>
                  </p:stCondLst>
                  <p:endCondLst>
                    <p:cond evt="onStopAudio" delay="0">
                      <p:tgtEl>
                        <p:sldTgt/>
                      </p:tgtEl>
                    </p:cond>
                  </p:endCondLst>
                </p:cTn>
                <p:tgtEl>
                  <p:spTgt spid="7"/>
                </p:tgtEl>
              </p:cMediaNode>
            </p:audio>
            <p:audio>
              <p:cMediaNode vol="80000">
                <p:cTn id="166" fill="hold" display="0">
                  <p:stCondLst>
                    <p:cond delay="indefinite"/>
                  </p:stCondLst>
                  <p:endCondLst>
                    <p:cond evt="onStopAudio" delay="0">
                      <p:tgtEl>
                        <p:sldTgt/>
                      </p:tgtEl>
                    </p:cond>
                  </p:endCondLst>
                </p:cTn>
                <p:tgtEl>
                  <p:spTgt spid="13"/>
                </p:tgtEl>
              </p:cMediaNode>
            </p:audio>
          </p:childTnLst>
        </p:cTn>
      </p:par>
    </p:tnLst>
    <p:bldLst>
      <p:bldP spid="8" grpId="0" animBg="1"/>
      <p:bldP spid="8" grpId="1" animBg="1"/>
      <p:bldP spid="10" grpId="0" animBg="1"/>
      <p:bldP spid="10" grpId="1" animBg="1"/>
      <p:bldP spid="11" grpId="0" animBg="1"/>
      <p:bldP spid="11" grpId="1" animBg="1"/>
      <p:bldP spid="12" grpId="0" animBg="1"/>
      <p:bldP spid="12" grpId="1" animBg="1"/>
      <p:bldP spid="20" grpId="0" animBg="1"/>
      <p:bldP spid="20" grpId="1" animBg="1"/>
      <p:bldP spid="21" grpId="0" animBg="1"/>
      <p:bldP spid="21" grpId="1" animBg="1"/>
      <p:bldP spid="22" grpId="0" animBg="1"/>
      <p:bldP spid="22" grpId="1" animBg="1"/>
      <p:bldP spid="23" grpId="0" animBg="1"/>
      <p:bldP spid="23" grpId="1" animBg="1"/>
      <p:bldP spid="25" grpId="0"/>
      <p:bldP spid="25" grpId="1"/>
      <p:bldP spid="32" grpId="0" animBg="1"/>
      <p:bldP spid="30" grpId="0" animBg="1"/>
      <p:bldP spid="29" grpId="0" animBg="1"/>
      <p:bldP spid="24" grpId="0"/>
      <p:bldP spid="24" grpId="1"/>
      <p:bldP spid="26" grpId="0"/>
      <p:bldP spid="26" grpId="1"/>
      <p:bldP spid="27" grpId="0"/>
      <p:bldP spid="27" grpId="1"/>
      <p:bldP spid="33" grpId="0"/>
      <p:bldP spid="34" grpId="0"/>
      <p:bldP spid="35" grpId="0"/>
      <p:bldP spid="36" grpId="0" animBg="1"/>
      <p:bldP spid="37" grpId="0" animBg="1"/>
      <p:bldP spid="38" grpId="0" animBg="1"/>
      <p:bldP spid="39" grpId="0" animBg="1"/>
      <p:bldP spid="41" grpId="0" animBg="1"/>
      <p:bldP spid="42" grpId="0" animBg="1"/>
      <p:bldP spid="43" grpId="0" animBg="1"/>
      <p:bldP spid="44" grpId="0" animBg="1"/>
      <p:bldP spid="31" grpId="0" animBg="1"/>
      <p:bldP spid="31" grpId="1" animBg="1"/>
      <p:bldP spid="31" grpId="2" animBg="1"/>
      <p:bldP spid="31" grpId="3" animBg="1"/>
      <p:bldP spid="31" grpId="4" animBg="1"/>
      <p:bldP spid="31" grpId="5" animBg="1"/>
      <p:bldP spid="31"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479DBB-DF24-44E9-B450-219F44C978CF}"/>
              </a:ext>
            </a:extLst>
          </p:cNvPr>
          <p:cNvSpPr>
            <a:spLocks noGrp="1"/>
          </p:cNvSpPr>
          <p:nvPr>
            <p:ph type="body" sz="quarter" idx="10"/>
          </p:nvPr>
        </p:nvSpPr>
        <p:spPr/>
        <p:txBody>
          <a:bodyPr>
            <a:normAutofit/>
          </a:bodyPr>
          <a:lstStyle/>
          <a:p>
            <a:r>
              <a:rPr lang="en-AU" dirty="0"/>
              <a:t>Gap analysis &amp; future scenarios</a:t>
            </a:r>
          </a:p>
        </p:txBody>
      </p:sp>
      <p:sp>
        <p:nvSpPr>
          <p:cNvPr id="3" name="Slide Number Placeholder 2">
            <a:extLst>
              <a:ext uri="{FF2B5EF4-FFF2-40B4-BE49-F238E27FC236}">
                <a16:creationId xmlns:a16="http://schemas.microsoft.com/office/drawing/2014/main" id="{6503F464-91A0-4635-B6F4-75E4301EB10B}"/>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4" name="Footer Placeholder 3">
            <a:extLst>
              <a:ext uri="{FF2B5EF4-FFF2-40B4-BE49-F238E27FC236}">
                <a16:creationId xmlns:a16="http://schemas.microsoft.com/office/drawing/2014/main" id="{922A1F28-FA4F-48C7-AE33-5D00FD11C287}"/>
              </a:ext>
            </a:extLst>
          </p:cNvPr>
          <p:cNvSpPr>
            <a:spLocks noGrp="1"/>
          </p:cNvSpPr>
          <p:nvPr>
            <p:ph type="ftr" sz="quarter" idx="12"/>
          </p:nvPr>
        </p:nvSpPr>
        <p:spPr/>
        <p:txBody>
          <a:bodyPr/>
          <a:lstStyle/>
          <a:p>
            <a:r>
              <a:rPr lang="en-US" dirty="0"/>
              <a:t>Module 4, Snippet 4</a:t>
            </a:r>
          </a:p>
        </p:txBody>
      </p:sp>
      <p:pic>
        <p:nvPicPr>
          <p:cNvPr id="5" name="TAC_MOD4_SNIP4_SLIDE_06_PARA_A">
            <a:hlinkClick r:id="" action="ppaction://media"/>
            <a:extLst>
              <a:ext uri="{FF2B5EF4-FFF2-40B4-BE49-F238E27FC236}">
                <a16:creationId xmlns:a16="http://schemas.microsoft.com/office/drawing/2014/main" id="{973FF04D-1EA7-4DF4-AF25-72F2F7846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9900" y="0"/>
            <a:ext cx="609600" cy="609600"/>
          </a:xfrm>
          <a:prstGeom prst="rect">
            <a:avLst/>
          </a:prstGeom>
        </p:spPr>
      </p:pic>
    </p:spTree>
    <p:extLst>
      <p:ext uri="{BB962C8B-B14F-4D97-AF65-F5344CB8AC3E}">
        <p14:creationId xmlns:p14="http://schemas.microsoft.com/office/powerpoint/2010/main" val="849538360"/>
      </p:ext>
    </p:extLst>
  </p:cSld>
  <p:clrMapOvr>
    <a:masterClrMapping/>
  </p:clrMapOvr>
  <mc:AlternateContent xmlns:mc="http://schemas.openxmlformats.org/markup-compatibility/2006" xmlns:p14="http://schemas.microsoft.com/office/powerpoint/2010/main">
    <mc:Choice Requires="p14">
      <p:transition spd="med" p14:dur="700" advTm="12390">
        <p:fade/>
      </p:transition>
    </mc:Choice>
    <mc:Fallback xmlns="">
      <p:transition spd="med" advTm="12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903" fill="hold"/>
                                        <p:tgtEl>
                                          <p:spTgt spid="5"/>
                                        </p:tgtEl>
                                      </p:cBhvr>
                                    </p:cmd>
                                  </p:childTnLst>
                                </p:cTn>
                              </p:par>
                            </p:childTnLst>
                          </p:cTn>
                        </p:par>
                        <p:par>
                          <p:cTn id="7" fill="hold">
                            <p:stCondLst>
                              <p:cond delay="10903"/>
                            </p:stCondLst>
                            <p:childTnLst>
                              <p:par>
                                <p:cTn id="8" presetID="3" presetClass="mediacall" presetSubtype="0" fill="hold" nodeType="afterEffect">
                                  <p:stCondLst>
                                    <p:cond delay="500"/>
                                  </p:stCondLst>
                                  <p:childTnLst>
                                    <p:cmd type="call" cmd="stop">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699DE4-4648-4B1F-AFA4-E781279A5FE0}"/>
              </a:ext>
            </a:extLst>
          </p:cNvPr>
          <p:cNvSpPr>
            <a:spLocks noGrp="1"/>
          </p:cNvSpPr>
          <p:nvPr>
            <p:ph type="title"/>
          </p:nvPr>
        </p:nvSpPr>
        <p:spPr/>
        <p:txBody>
          <a:bodyPr/>
          <a:lstStyle/>
          <a:p>
            <a:r>
              <a:rPr lang="en-AU" dirty="0"/>
              <a:t>Gap analysis and future scenarios</a:t>
            </a:r>
          </a:p>
        </p:txBody>
      </p:sp>
      <p:sp>
        <p:nvSpPr>
          <p:cNvPr id="4" name="Footer Placeholder 3">
            <a:extLst>
              <a:ext uri="{FF2B5EF4-FFF2-40B4-BE49-F238E27FC236}">
                <a16:creationId xmlns:a16="http://schemas.microsoft.com/office/drawing/2014/main" id="{AC0517D8-F655-4706-9218-16A4F2BE06D6}"/>
              </a:ext>
            </a:extLst>
          </p:cNvPr>
          <p:cNvSpPr>
            <a:spLocks noGrp="1"/>
          </p:cNvSpPr>
          <p:nvPr>
            <p:ph type="ftr" sz="quarter" idx="10"/>
          </p:nvPr>
        </p:nvSpPr>
        <p:spPr/>
        <p:txBody>
          <a:bodyPr/>
          <a:lstStyle/>
          <a:p>
            <a:r>
              <a:rPr lang="en-US" dirty="0"/>
              <a:t>Module 4, Snippet 4</a:t>
            </a:r>
          </a:p>
        </p:txBody>
      </p:sp>
      <p:sp>
        <p:nvSpPr>
          <p:cNvPr id="3" name="Slide Number Placeholder 2">
            <a:extLst>
              <a:ext uri="{FF2B5EF4-FFF2-40B4-BE49-F238E27FC236}">
                <a16:creationId xmlns:a16="http://schemas.microsoft.com/office/drawing/2014/main" id="{2D2B1ADB-B3A2-4C3A-A499-1D844FD6C061}"/>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18" name="Trapezoid 17">
            <a:extLst>
              <a:ext uri="{FF2B5EF4-FFF2-40B4-BE49-F238E27FC236}">
                <a16:creationId xmlns:a16="http://schemas.microsoft.com/office/drawing/2014/main" id="{6716CF61-9953-4A82-BFE5-8E7037F30BC6}"/>
              </a:ext>
            </a:extLst>
          </p:cNvPr>
          <p:cNvSpPr/>
          <p:nvPr/>
        </p:nvSpPr>
        <p:spPr>
          <a:xfrm rot="4098752">
            <a:off x="3942424" y="597771"/>
            <a:ext cx="1052003" cy="7431002"/>
          </a:xfrm>
          <a:prstGeom prst="trapezoid">
            <a:avLst>
              <a:gd name="adj" fmla="val 4679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ight Triangle 19">
            <a:extLst>
              <a:ext uri="{FF2B5EF4-FFF2-40B4-BE49-F238E27FC236}">
                <a16:creationId xmlns:a16="http://schemas.microsoft.com/office/drawing/2014/main" id="{8A7C92D1-B1C7-40C0-B1D9-6AC71746A80A}"/>
              </a:ext>
            </a:extLst>
          </p:cNvPr>
          <p:cNvSpPr/>
          <p:nvPr/>
        </p:nvSpPr>
        <p:spPr>
          <a:xfrm>
            <a:off x="628650" y="5144877"/>
            <a:ext cx="3943350" cy="1073457"/>
          </a:xfrm>
          <a:prstGeom prst="rtTriangle">
            <a:avLst/>
          </a:pr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a:extLst>
              <a:ext uri="{FF2B5EF4-FFF2-40B4-BE49-F238E27FC236}">
                <a16:creationId xmlns:a16="http://schemas.microsoft.com/office/drawing/2014/main" id="{BC124947-A8E8-4765-B090-6B6AFE53DE2D}"/>
              </a:ext>
            </a:extLst>
          </p:cNvPr>
          <p:cNvSpPr/>
          <p:nvPr/>
        </p:nvSpPr>
        <p:spPr>
          <a:xfrm>
            <a:off x="1836420" y="5031205"/>
            <a:ext cx="396240" cy="144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34">
            <a:extLst>
              <a:ext uri="{FF2B5EF4-FFF2-40B4-BE49-F238E27FC236}">
                <a16:creationId xmlns:a16="http://schemas.microsoft.com/office/drawing/2014/main" id="{F4941ED5-3C13-4D80-A5F0-A3A45EDFAE69}"/>
              </a:ext>
            </a:extLst>
          </p:cNvPr>
          <p:cNvSpPr/>
          <p:nvPr/>
        </p:nvSpPr>
        <p:spPr>
          <a:xfrm>
            <a:off x="2834640" y="5008345"/>
            <a:ext cx="252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a:extLst>
              <a:ext uri="{FF2B5EF4-FFF2-40B4-BE49-F238E27FC236}">
                <a16:creationId xmlns:a16="http://schemas.microsoft.com/office/drawing/2014/main" id="{36B0C265-F795-4F96-A395-ECB2290895A2}"/>
              </a:ext>
            </a:extLst>
          </p:cNvPr>
          <p:cNvSpPr/>
          <p:nvPr/>
        </p:nvSpPr>
        <p:spPr>
          <a:xfrm>
            <a:off x="3520339" y="4460439"/>
            <a:ext cx="252000" cy="108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Oval 36">
            <a:extLst>
              <a:ext uri="{FF2B5EF4-FFF2-40B4-BE49-F238E27FC236}">
                <a16:creationId xmlns:a16="http://schemas.microsoft.com/office/drawing/2014/main" id="{993CFDE8-838C-4E76-9972-C1E41AE019E3}"/>
              </a:ext>
            </a:extLst>
          </p:cNvPr>
          <p:cNvSpPr/>
          <p:nvPr/>
        </p:nvSpPr>
        <p:spPr>
          <a:xfrm>
            <a:off x="4355857" y="4398819"/>
            <a:ext cx="216000" cy="864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Oval 37">
            <a:extLst>
              <a:ext uri="{FF2B5EF4-FFF2-40B4-BE49-F238E27FC236}">
                <a16:creationId xmlns:a16="http://schemas.microsoft.com/office/drawing/2014/main" id="{C712A168-804C-4A7E-B019-C74D8342CFDF}"/>
              </a:ext>
            </a:extLst>
          </p:cNvPr>
          <p:cNvSpPr/>
          <p:nvPr/>
        </p:nvSpPr>
        <p:spPr>
          <a:xfrm>
            <a:off x="4768923" y="3985577"/>
            <a:ext cx="216000" cy="864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a:extLst>
              <a:ext uri="{FF2B5EF4-FFF2-40B4-BE49-F238E27FC236}">
                <a16:creationId xmlns:a16="http://schemas.microsoft.com/office/drawing/2014/main" id="{08D52A3F-8BA7-4796-829C-48FE7676874D}"/>
              </a:ext>
            </a:extLst>
          </p:cNvPr>
          <p:cNvSpPr/>
          <p:nvPr/>
        </p:nvSpPr>
        <p:spPr>
          <a:xfrm>
            <a:off x="6003156" y="3530106"/>
            <a:ext cx="180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Arc 39">
            <a:extLst>
              <a:ext uri="{FF2B5EF4-FFF2-40B4-BE49-F238E27FC236}">
                <a16:creationId xmlns:a16="http://schemas.microsoft.com/office/drawing/2014/main" id="{59DBCFDB-DF7E-4947-BF24-4DF5DD9D21F2}"/>
              </a:ext>
            </a:extLst>
          </p:cNvPr>
          <p:cNvSpPr/>
          <p:nvPr/>
        </p:nvSpPr>
        <p:spPr>
          <a:xfrm>
            <a:off x="2026433" y="4568440"/>
            <a:ext cx="910387" cy="848400"/>
          </a:xfrm>
          <a:prstGeom prst="arc">
            <a:avLst>
              <a:gd name="adj1" fmla="val 10748456"/>
              <a:gd name="adj2" fmla="val 20937579"/>
            </a:avLst>
          </a:prstGeom>
          <a:ln w="50800">
            <a:solidFill>
              <a:srgbClr val="01A0DF"/>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2" name="Arc 41">
            <a:extLst>
              <a:ext uri="{FF2B5EF4-FFF2-40B4-BE49-F238E27FC236}">
                <a16:creationId xmlns:a16="http://schemas.microsoft.com/office/drawing/2014/main" id="{1CDFFDF8-2AE3-4857-8AFB-95A322A5E99E}"/>
              </a:ext>
            </a:extLst>
          </p:cNvPr>
          <p:cNvSpPr/>
          <p:nvPr/>
        </p:nvSpPr>
        <p:spPr>
          <a:xfrm rot="20128756">
            <a:off x="2787947" y="4288317"/>
            <a:ext cx="1106185" cy="1013326"/>
          </a:xfrm>
          <a:prstGeom prst="arc">
            <a:avLst>
              <a:gd name="adj1" fmla="val 10748456"/>
              <a:gd name="adj2" fmla="val 20235941"/>
            </a:avLst>
          </a:prstGeom>
          <a:ln w="50800">
            <a:solidFill>
              <a:srgbClr val="01A0DF"/>
            </a:solidFill>
            <a:tailEnd type="stealth"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3" name="Arc 42">
            <a:extLst>
              <a:ext uri="{FF2B5EF4-FFF2-40B4-BE49-F238E27FC236}">
                <a16:creationId xmlns:a16="http://schemas.microsoft.com/office/drawing/2014/main" id="{CD349CDF-719D-4566-9D63-A267F7C2A609}"/>
              </a:ext>
            </a:extLst>
          </p:cNvPr>
          <p:cNvSpPr/>
          <p:nvPr/>
        </p:nvSpPr>
        <p:spPr>
          <a:xfrm rot="834070">
            <a:off x="3629724" y="4025270"/>
            <a:ext cx="801678" cy="1013326"/>
          </a:xfrm>
          <a:prstGeom prst="arc">
            <a:avLst>
              <a:gd name="adj1" fmla="val 10748456"/>
              <a:gd name="adj2" fmla="val 19402288"/>
            </a:avLst>
          </a:prstGeom>
          <a:ln w="50800">
            <a:solidFill>
              <a:srgbClr val="01A0DF"/>
            </a:solidFill>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4" name="Arc 43">
            <a:extLst>
              <a:ext uri="{FF2B5EF4-FFF2-40B4-BE49-F238E27FC236}">
                <a16:creationId xmlns:a16="http://schemas.microsoft.com/office/drawing/2014/main" id="{65C5A7BC-355F-45EB-BED4-ED9E3B648163}"/>
              </a:ext>
            </a:extLst>
          </p:cNvPr>
          <p:cNvSpPr/>
          <p:nvPr/>
        </p:nvSpPr>
        <p:spPr>
          <a:xfrm rot="20128756">
            <a:off x="4311789" y="3742647"/>
            <a:ext cx="728434" cy="1013326"/>
          </a:xfrm>
          <a:prstGeom prst="arc">
            <a:avLst>
              <a:gd name="adj1" fmla="val 10748456"/>
              <a:gd name="adj2" fmla="val 19529939"/>
            </a:avLst>
          </a:prstGeom>
          <a:ln w="50800">
            <a:solidFill>
              <a:srgbClr val="01A0DF"/>
            </a:solidFill>
            <a:tailEnd type="stealth"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52" name="Group 51">
            <a:extLst>
              <a:ext uri="{FF2B5EF4-FFF2-40B4-BE49-F238E27FC236}">
                <a16:creationId xmlns:a16="http://schemas.microsoft.com/office/drawing/2014/main" id="{36CF5B35-E0D9-4EBB-933C-E4E1CA07A125}"/>
              </a:ext>
            </a:extLst>
          </p:cNvPr>
          <p:cNvGrpSpPr/>
          <p:nvPr/>
        </p:nvGrpSpPr>
        <p:grpSpPr>
          <a:xfrm>
            <a:off x="143517" y="2141223"/>
            <a:ext cx="8901422" cy="3182088"/>
            <a:chOff x="143517" y="2141223"/>
            <a:chExt cx="8901422" cy="3182088"/>
          </a:xfrm>
        </p:grpSpPr>
        <p:sp>
          <p:nvSpPr>
            <p:cNvPr id="23" name="TextBox 22">
              <a:extLst>
                <a:ext uri="{FF2B5EF4-FFF2-40B4-BE49-F238E27FC236}">
                  <a16:creationId xmlns:a16="http://schemas.microsoft.com/office/drawing/2014/main" id="{649F05E4-E195-41B0-8475-9A94498F6466}"/>
                </a:ext>
              </a:extLst>
            </p:cNvPr>
            <p:cNvSpPr txBox="1"/>
            <p:nvPr/>
          </p:nvSpPr>
          <p:spPr>
            <a:xfrm rot="19924009">
              <a:off x="2504428" y="2462048"/>
              <a:ext cx="3834233" cy="2861263"/>
            </a:xfrm>
            <a:prstGeom prst="rect">
              <a:avLst/>
            </a:prstGeom>
            <a:noFill/>
          </p:spPr>
          <p:txBody>
            <a:bodyPr wrap="square" rtlCol="0">
              <a:prstTxWarp prst="textArchUp">
                <a:avLst>
                  <a:gd name="adj" fmla="val 10892479"/>
                </a:avLst>
              </a:prstTxWarp>
              <a:spAutoFit/>
            </a:bodyPr>
            <a:lstStyle/>
            <a:p>
              <a:pPr algn="ctr"/>
              <a:r>
                <a:rPr lang="en-AU" sz="1600" dirty="0">
                  <a:solidFill>
                    <a:schemeClr val="accent6">
                      <a:lumMod val="60000"/>
                      <a:lumOff val="40000"/>
                    </a:schemeClr>
                  </a:solidFill>
                </a:rPr>
                <a:t>What do I do today to achieve this vision?</a:t>
              </a:r>
            </a:p>
          </p:txBody>
        </p:sp>
        <p:sp>
          <p:nvSpPr>
            <p:cNvPr id="21" name="Arrow: Curved Right 20">
              <a:extLst>
                <a:ext uri="{FF2B5EF4-FFF2-40B4-BE49-F238E27FC236}">
                  <a16:creationId xmlns:a16="http://schemas.microsoft.com/office/drawing/2014/main" id="{2E93C9B1-326A-47FC-AD50-F68C84DA5E60}"/>
                </a:ext>
              </a:extLst>
            </p:cNvPr>
            <p:cNvSpPr/>
            <p:nvPr/>
          </p:nvSpPr>
          <p:spPr>
            <a:xfrm rot="5400000">
              <a:off x="3126398" y="-841658"/>
              <a:ext cx="2935659" cy="8901422"/>
            </a:xfrm>
            <a:prstGeom prst="curvedRightArrow">
              <a:avLst>
                <a:gd name="adj1" fmla="val 21996"/>
                <a:gd name="adj2" fmla="val 65394"/>
                <a:gd name="adj3" fmla="val 25000"/>
              </a:avLst>
            </a:prstGeom>
            <a:solidFill>
              <a:schemeClr val="accent6">
                <a:lumMod val="60000"/>
                <a:lumOff val="40000"/>
              </a:schemeClr>
            </a:solidFill>
            <a:ln>
              <a:noFill/>
            </a:ln>
            <a:scene3d>
              <a:camera prst="orthographicFront">
                <a:rot lat="24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45" name="Arc 44">
            <a:extLst>
              <a:ext uri="{FF2B5EF4-FFF2-40B4-BE49-F238E27FC236}">
                <a16:creationId xmlns:a16="http://schemas.microsoft.com/office/drawing/2014/main" id="{F4B96BF4-7BB1-4AB2-9D0A-75727BE23EED}"/>
              </a:ext>
            </a:extLst>
          </p:cNvPr>
          <p:cNvSpPr/>
          <p:nvPr/>
        </p:nvSpPr>
        <p:spPr>
          <a:xfrm rot="21048285">
            <a:off x="4774498" y="3398763"/>
            <a:ext cx="963452" cy="1013326"/>
          </a:xfrm>
          <a:prstGeom prst="arc">
            <a:avLst>
              <a:gd name="adj1" fmla="val 10748456"/>
              <a:gd name="adj2" fmla="val 20549749"/>
            </a:avLst>
          </a:prstGeom>
          <a:ln w="50800">
            <a:solidFill>
              <a:srgbClr val="01A0DF"/>
            </a:solidFill>
            <a:prstDash val="sysDot"/>
            <a:tailEnd type="none" w="lg" len="med"/>
          </a:ln>
          <a:scene3d>
            <a:camera prst="orthographicFront">
              <a:rot lat="0" lon="19499980"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22" name="Freeform: Shape 21">
            <a:extLst>
              <a:ext uri="{FF2B5EF4-FFF2-40B4-BE49-F238E27FC236}">
                <a16:creationId xmlns:a16="http://schemas.microsoft.com/office/drawing/2014/main" id="{54C208C6-4A61-4780-A4F1-1812FFCE9157}"/>
              </a:ext>
            </a:extLst>
          </p:cNvPr>
          <p:cNvSpPr/>
          <p:nvPr/>
        </p:nvSpPr>
        <p:spPr>
          <a:xfrm>
            <a:off x="6916591" y="3462051"/>
            <a:ext cx="1420677" cy="1813560"/>
          </a:xfrm>
          <a:custGeom>
            <a:avLst/>
            <a:gdLst>
              <a:gd name="connsiteX0" fmla="*/ 0 w 1272540"/>
              <a:gd name="connsiteY0" fmla="*/ 0 h 2011680"/>
              <a:gd name="connsiteX1" fmla="*/ 548640 w 1272540"/>
              <a:gd name="connsiteY1" fmla="*/ 7620 h 2011680"/>
              <a:gd name="connsiteX2" fmla="*/ 1005840 w 1272540"/>
              <a:gd name="connsiteY2" fmla="*/ 624840 h 2011680"/>
              <a:gd name="connsiteX3" fmla="*/ 1272540 w 1272540"/>
              <a:gd name="connsiteY3" fmla="*/ 1485900 h 2011680"/>
              <a:gd name="connsiteX4" fmla="*/ 1249680 w 1272540"/>
              <a:gd name="connsiteY4" fmla="*/ 2011680 h 2011680"/>
              <a:gd name="connsiteX5" fmla="*/ 586740 w 1272540"/>
              <a:gd name="connsiteY5" fmla="*/ 1965960 h 2011680"/>
              <a:gd name="connsiteX6" fmla="*/ 350520 w 1272540"/>
              <a:gd name="connsiteY6" fmla="*/ 594360 h 2011680"/>
              <a:gd name="connsiteX7" fmla="*/ 236220 w 1272540"/>
              <a:gd name="connsiteY7" fmla="*/ 304800 h 2011680"/>
              <a:gd name="connsiteX8" fmla="*/ 0 w 1272540"/>
              <a:gd name="connsiteY8" fmla="*/ 0 h 2011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2540" h="2011680">
                <a:moveTo>
                  <a:pt x="0" y="0"/>
                </a:moveTo>
                <a:lnTo>
                  <a:pt x="548640" y="7620"/>
                </a:lnTo>
                <a:lnTo>
                  <a:pt x="1005840" y="624840"/>
                </a:lnTo>
                <a:lnTo>
                  <a:pt x="1272540" y="1485900"/>
                </a:lnTo>
                <a:lnTo>
                  <a:pt x="1249680" y="2011680"/>
                </a:lnTo>
                <a:lnTo>
                  <a:pt x="586740" y="1965960"/>
                </a:lnTo>
                <a:lnTo>
                  <a:pt x="350520" y="594360"/>
                </a:lnTo>
                <a:lnTo>
                  <a:pt x="236220" y="304800"/>
                </a:lnTo>
                <a:lnTo>
                  <a:pt x="0" y="0"/>
                </a:lnTo>
                <a:close/>
              </a:path>
            </a:pathLst>
          </a:custGeom>
          <a:solidFill>
            <a:srgbClr val="0E1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Arc 45">
            <a:extLst>
              <a:ext uri="{FF2B5EF4-FFF2-40B4-BE49-F238E27FC236}">
                <a16:creationId xmlns:a16="http://schemas.microsoft.com/office/drawing/2014/main" id="{6D55E4CF-9383-4DF6-A8F5-BCC9C1202B36}"/>
              </a:ext>
            </a:extLst>
          </p:cNvPr>
          <p:cNvSpPr/>
          <p:nvPr/>
        </p:nvSpPr>
        <p:spPr>
          <a:xfrm rot="21048285">
            <a:off x="5489295" y="3272309"/>
            <a:ext cx="791925" cy="761706"/>
          </a:xfrm>
          <a:prstGeom prst="arc">
            <a:avLst>
              <a:gd name="adj1" fmla="val 10748456"/>
              <a:gd name="adj2" fmla="val 20549749"/>
            </a:avLst>
          </a:prstGeom>
          <a:ln w="50800">
            <a:solidFill>
              <a:srgbClr val="01A0DF"/>
            </a:solidFill>
            <a:prstDash val="sysDot"/>
            <a:tailEnd type="none" w="lg" len="med"/>
          </a:ln>
          <a:scene3d>
            <a:camera prst="orthographicFront">
              <a:rot lat="0" lon="18899977"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47" name="Arc 46">
            <a:extLst>
              <a:ext uri="{FF2B5EF4-FFF2-40B4-BE49-F238E27FC236}">
                <a16:creationId xmlns:a16="http://schemas.microsoft.com/office/drawing/2014/main" id="{DA147FD7-F9A7-4B8A-A4D2-9D85F22D77C6}"/>
              </a:ext>
            </a:extLst>
          </p:cNvPr>
          <p:cNvSpPr/>
          <p:nvPr/>
        </p:nvSpPr>
        <p:spPr>
          <a:xfrm>
            <a:off x="6015352" y="3138849"/>
            <a:ext cx="739641" cy="761706"/>
          </a:xfrm>
          <a:prstGeom prst="arc">
            <a:avLst>
              <a:gd name="adj1" fmla="val 10748456"/>
              <a:gd name="adj2" fmla="val 18522904"/>
            </a:avLst>
          </a:prstGeom>
          <a:ln w="50800">
            <a:solidFill>
              <a:srgbClr val="01A0DF"/>
            </a:solidFill>
            <a:prstDash val="sysDot"/>
            <a:tailEnd type="none" w="lg" len="med"/>
          </a:ln>
          <a:scene3d>
            <a:camera prst="orthographicFront">
              <a:rot lat="0" lon="18599977" rev="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grpSp>
        <p:nvGrpSpPr>
          <p:cNvPr id="50" name="Group 49">
            <a:extLst>
              <a:ext uri="{FF2B5EF4-FFF2-40B4-BE49-F238E27FC236}">
                <a16:creationId xmlns:a16="http://schemas.microsoft.com/office/drawing/2014/main" id="{B6C42BFA-04E4-45D4-A30D-14EAABCD2DF3}"/>
              </a:ext>
            </a:extLst>
          </p:cNvPr>
          <p:cNvGrpSpPr/>
          <p:nvPr/>
        </p:nvGrpSpPr>
        <p:grpSpPr>
          <a:xfrm>
            <a:off x="5064630" y="4079786"/>
            <a:ext cx="2814075" cy="2113868"/>
            <a:chOff x="5021273" y="4104206"/>
            <a:chExt cx="2814075" cy="2113868"/>
          </a:xfrm>
        </p:grpSpPr>
        <p:sp>
          <p:nvSpPr>
            <p:cNvPr id="49" name="Oval 48">
              <a:extLst>
                <a:ext uri="{FF2B5EF4-FFF2-40B4-BE49-F238E27FC236}">
                  <a16:creationId xmlns:a16="http://schemas.microsoft.com/office/drawing/2014/main" id="{4EA98277-F7E6-4914-AC9E-32D45F5DD5F9}"/>
                </a:ext>
              </a:extLst>
            </p:cNvPr>
            <p:cNvSpPr/>
            <p:nvPr/>
          </p:nvSpPr>
          <p:spPr>
            <a:xfrm>
              <a:off x="5021273" y="4104206"/>
              <a:ext cx="2814075" cy="2113868"/>
            </a:xfrm>
            <a:prstGeom prst="ellipse">
              <a:avLst/>
            </a:prstGeom>
            <a:solidFill>
              <a:srgbClr val="050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descr="A picture containing doll, drawing, toy&#10;&#10;Description automatically generated">
              <a:extLst>
                <a:ext uri="{FF2B5EF4-FFF2-40B4-BE49-F238E27FC236}">
                  <a16:creationId xmlns:a16="http://schemas.microsoft.com/office/drawing/2014/main" id="{3BA0986D-78AE-4542-B3E3-6CFF2B9C4D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739063" y="4280659"/>
              <a:ext cx="845820" cy="1601615"/>
            </a:xfrm>
            <a:prstGeom prst="rect">
              <a:avLst/>
            </a:prstGeom>
          </p:spPr>
        </p:pic>
      </p:grpSp>
      <p:pic>
        <p:nvPicPr>
          <p:cNvPr id="48" name="Picture 47">
            <a:extLst>
              <a:ext uri="{FF2B5EF4-FFF2-40B4-BE49-F238E27FC236}">
                <a16:creationId xmlns:a16="http://schemas.microsoft.com/office/drawing/2014/main" id="{FB16B35F-AA63-4688-893C-50AD2C7FBC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1533" b="-8491"/>
          <a:stretch/>
        </p:blipFill>
        <p:spPr>
          <a:xfrm>
            <a:off x="7138928" y="914929"/>
            <a:ext cx="1440000" cy="1486644"/>
          </a:xfrm>
          <a:prstGeom prst="rect">
            <a:avLst/>
          </a:prstGeom>
        </p:spPr>
      </p:pic>
      <p:sp>
        <p:nvSpPr>
          <p:cNvPr id="28" name="Oval 27">
            <a:extLst>
              <a:ext uri="{FF2B5EF4-FFF2-40B4-BE49-F238E27FC236}">
                <a16:creationId xmlns:a16="http://schemas.microsoft.com/office/drawing/2014/main" id="{E8968431-AFB4-414C-AB18-D15A3A7E5270}"/>
              </a:ext>
            </a:extLst>
          </p:cNvPr>
          <p:cNvSpPr/>
          <p:nvPr/>
        </p:nvSpPr>
        <p:spPr>
          <a:xfrm>
            <a:off x="6762614" y="4488180"/>
            <a:ext cx="288000" cy="25146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4ED56584-6F65-43D9-84FC-018DC06694A0}"/>
              </a:ext>
            </a:extLst>
          </p:cNvPr>
          <p:cNvSpPr/>
          <p:nvPr/>
        </p:nvSpPr>
        <p:spPr>
          <a:xfrm>
            <a:off x="7209090" y="4158557"/>
            <a:ext cx="360000" cy="324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9BE7F195-ACFB-4C68-AF11-DDAA0EDD8A39}"/>
              </a:ext>
            </a:extLst>
          </p:cNvPr>
          <p:cNvSpPr/>
          <p:nvPr/>
        </p:nvSpPr>
        <p:spPr>
          <a:xfrm>
            <a:off x="7592957" y="3640397"/>
            <a:ext cx="432000" cy="396000"/>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Oval 32">
            <a:extLst>
              <a:ext uri="{FF2B5EF4-FFF2-40B4-BE49-F238E27FC236}">
                <a16:creationId xmlns:a16="http://schemas.microsoft.com/office/drawing/2014/main" id="{4395E12C-B656-4C81-B75A-F9B774DFD900}"/>
              </a:ext>
            </a:extLst>
          </p:cNvPr>
          <p:cNvSpPr/>
          <p:nvPr/>
        </p:nvSpPr>
        <p:spPr>
          <a:xfrm>
            <a:off x="6729663" y="2703349"/>
            <a:ext cx="1378269" cy="815162"/>
          </a:xfrm>
          <a:prstGeom prst="ellipse">
            <a:avLst/>
          </a:prstGeom>
          <a:gradFill flip="none" rotWithShape="1">
            <a:gsLst>
              <a:gs pos="21000">
                <a:schemeClr val="accent1">
                  <a:lumMod val="5000"/>
                  <a:lumOff val="95000"/>
                </a:schemeClr>
              </a:gs>
              <a:gs pos="66000">
                <a:schemeClr val="accent6">
                  <a:lumMod val="60000"/>
                  <a:lumOff val="40000"/>
                </a:schemeClr>
              </a:gs>
            </a:gsLst>
            <a:path path="circle">
              <a:fillToRect l="50000" t="50000" r="50000" b="50000"/>
            </a:path>
            <a:tileRect/>
          </a:gradFill>
          <a:ln>
            <a:solidFill>
              <a:schemeClr val="accent6">
                <a:lumMod val="75000"/>
              </a:schemeClr>
            </a:solidFill>
          </a:ln>
          <a:effectLst>
            <a:glow rad="12700">
              <a:schemeClr val="accent6">
                <a:lumMod val="60000"/>
                <a:lumOff val="4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dirty="0">
                <a:solidFill>
                  <a:schemeClr val="accent6">
                    <a:lumMod val="75000"/>
                  </a:schemeClr>
                </a:solidFill>
              </a:rPr>
              <a:t>Vision of </a:t>
            </a:r>
            <a:br>
              <a:rPr lang="en-AU" dirty="0">
                <a:solidFill>
                  <a:schemeClr val="accent6">
                    <a:lumMod val="75000"/>
                  </a:schemeClr>
                </a:solidFill>
              </a:rPr>
            </a:br>
            <a:r>
              <a:rPr lang="en-AU" dirty="0">
                <a:solidFill>
                  <a:schemeClr val="accent6">
                    <a:lumMod val="75000"/>
                  </a:schemeClr>
                </a:solidFill>
              </a:rPr>
              <a:t>what I want</a:t>
            </a:r>
          </a:p>
        </p:txBody>
      </p:sp>
      <p:sp>
        <p:nvSpPr>
          <p:cNvPr id="53" name="TextBox 52">
            <a:extLst>
              <a:ext uri="{FF2B5EF4-FFF2-40B4-BE49-F238E27FC236}">
                <a16:creationId xmlns:a16="http://schemas.microsoft.com/office/drawing/2014/main" id="{4F3CCB8B-81C0-40A4-8B5E-A4D748D506EE}"/>
              </a:ext>
            </a:extLst>
          </p:cNvPr>
          <p:cNvSpPr txBox="1"/>
          <p:nvPr/>
        </p:nvSpPr>
        <p:spPr>
          <a:xfrm>
            <a:off x="1872601" y="5111357"/>
            <a:ext cx="1105920" cy="369332"/>
          </a:xfrm>
          <a:prstGeom prst="rect">
            <a:avLst/>
          </a:prstGeom>
          <a:noFill/>
        </p:spPr>
        <p:txBody>
          <a:bodyPr wrap="square" rtlCol="0">
            <a:spAutoFit/>
          </a:bodyPr>
          <a:lstStyle/>
          <a:p>
            <a:r>
              <a:rPr lang="en-AU" dirty="0">
                <a:solidFill>
                  <a:schemeClr val="tx1">
                    <a:lumMod val="75000"/>
                    <a:lumOff val="25000"/>
                  </a:schemeClr>
                </a:solidFill>
              </a:rPr>
              <a:t>Present</a:t>
            </a:r>
          </a:p>
        </p:txBody>
      </p:sp>
      <p:sp>
        <p:nvSpPr>
          <p:cNvPr id="54" name="TextBox 53">
            <a:extLst>
              <a:ext uri="{FF2B5EF4-FFF2-40B4-BE49-F238E27FC236}">
                <a16:creationId xmlns:a16="http://schemas.microsoft.com/office/drawing/2014/main" id="{8AE52BA4-5D88-49F7-B38A-48B85B597D95}"/>
              </a:ext>
            </a:extLst>
          </p:cNvPr>
          <p:cNvSpPr txBox="1"/>
          <p:nvPr/>
        </p:nvSpPr>
        <p:spPr>
          <a:xfrm>
            <a:off x="5648796" y="3509072"/>
            <a:ext cx="1105920" cy="338554"/>
          </a:xfrm>
          <a:prstGeom prst="rect">
            <a:avLst/>
          </a:prstGeom>
          <a:noFill/>
        </p:spPr>
        <p:txBody>
          <a:bodyPr wrap="square" rtlCol="0">
            <a:spAutoFit/>
          </a:bodyPr>
          <a:lstStyle/>
          <a:p>
            <a:r>
              <a:rPr lang="en-AU" sz="1600" dirty="0">
                <a:solidFill>
                  <a:schemeClr val="tx1">
                    <a:lumMod val="75000"/>
                    <a:lumOff val="25000"/>
                  </a:schemeClr>
                </a:solidFill>
              </a:rPr>
              <a:t>Future</a:t>
            </a:r>
          </a:p>
        </p:txBody>
      </p:sp>
      <p:sp>
        <p:nvSpPr>
          <p:cNvPr id="41" name="Arrow: Chevron 40">
            <a:extLst>
              <a:ext uri="{FF2B5EF4-FFF2-40B4-BE49-F238E27FC236}">
                <a16:creationId xmlns:a16="http://schemas.microsoft.com/office/drawing/2014/main" id="{1C69D19F-0421-46B8-924F-BBA6D7F3FDAC}"/>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4_SLIDE_07_PARA_A">
            <a:hlinkClick r:id="" action="ppaction://media"/>
            <a:extLst>
              <a:ext uri="{FF2B5EF4-FFF2-40B4-BE49-F238E27FC236}">
                <a16:creationId xmlns:a16="http://schemas.microsoft.com/office/drawing/2014/main" id="{03D89973-BA17-4145-9271-30DE1F7806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96118" y="0"/>
            <a:ext cx="609600" cy="609600"/>
          </a:xfrm>
          <a:prstGeom prst="rect">
            <a:avLst/>
          </a:prstGeom>
        </p:spPr>
      </p:pic>
    </p:spTree>
    <p:extLst>
      <p:ext uri="{BB962C8B-B14F-4D97-AF65-F5344CB8AC3E}">
        <p14:creationId xmlns:p14="http://schemas.microsoft.com/office/powerpoint/2010/main" val="199901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15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175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par>
                                <p:cTn id="32" presetID="10" presetClass="entr" presetSubtype="0" fill="hold" grpId="0" nodeType="withEffect">
                                  <p:stCondLst>
                                    <p:cond delay="250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par>
                                <p:cTn id="35" presetID="10" presetClass="entr" presetSubtype="0" fill="hold" grpId="0" nodeType="withEffect">
                                  <p:stCondLst>
                                    <p:cond delay="300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500"/>
                                        <p:tgtEl>
                                          <p:spTgt spid="47"/>
                                        </p:tgtEl>
                                      </p:cBhvr>
                                    </p:animEffect>
                                  </p:childTnLst>
                                </p:cTn>
                              </p:par>
                              <p:par>
                                <p:cTn id="38" presetID="1" presetClass="mediacall" presetSubtype="0" fill="hold" nodeType="withEffect">
                                  <p:stCondLst>
                                    <p:cond delay="1000"/>
                                  </p:stCondLst>
                                  <p:childTnLst>
                                    <p:cmd type="call" cmd="playFrom(0.0)">
                                      <p:cBhvr>
                                        <p:cTn id="39" dur="28430" fill="hold"/>
                                        <p:tgtEl>
                                          <p:spTgt spid="2"/>
                                        </p:tgtEl>
                                      </p:cBhvr>
                                    </p:cmd>
                                  </p:childTnLst>
                                </p:cTn>
                              </p:par>
                            </p:childTnLst>
                          </p:cTn>
                        </p:par>
                        <p:par>
                          <p:cTn id="40" fill="hold">
                            <p:stCondLst>
                              <p:cond delay="29430"/>
                            </p:stCondLst>
                            <p:childTnLst>
                              <p:par>
                                <p:cTn id="41" presetID="3" presetClass="mediacall" presetSubtype="0" fill="hold" nodeType="afterEffect">
                                  <p:stCondLst>
                                    <p:cond delay="500"/>
                                  </p:stCondLst>
                                  <p:childTnLst>
                                    <p:cmd type="call" cmd="stop">
                                      <p:cBhvr>
                                        <p:cTn id="42" dur="1" fill="hold"/>
                                        <p:tgtEl>
                                          <p:spTgt spid="2"/>
                                        </p:tgtEl>
                                      </p:cBhvr>
                                    </p:cmd>
                                  </p:childTnLst>
                                </p:cTn>
                              </p:par>
                              <p:par>
                                <p:cTn id="43" presetID="10" presetClass="entr" presetSubtype="0" fill="hold" grpId="0" nodeType="withEffect">
                                  <p:stCondLst>
                                    <p:cond delay="50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
                </p:tgtEl>
              </p:cMediaNode>
            </p:audio>
          </p:childTnLst>
        </p:cTn>
      </p:par>
    </p:tnLst>
    <p:bldLst>
      <p:bldP spid="35" grpId="0" animBg="1"/>
      <p:bldP spid="36" grpId="0" animBg="1"/>
      <p:bldP spid="37" grpId="0" animBg="1"/>
      <p:bldP spid="38" grpId="0" animBg="1"/>
      <p:bldP spid="40" grpId="0" animBg="1"/>
      <p:bldP spid="42" grpId="0" animBg="1"/>
      <p:bldP spid="43" grpId="0" animBg="1"/>
      <p:bldP spid="44" grpId="0" animBg="1"/>
      <p:bldP spid="45" grpId="0" animBg="1"/>
      <p:bldP spid="46" grpId="0" animBg="1"/>
      <p:bldP spid="47"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5318B9-4EA6-4ADC-AEEC-F578EBE0A0C2}"/>
              </a:ext>
            </a:extLst>
          </p:cNvPr>
          <p:cNvSpPr>
            <a:spLocks noGrp="1"/>
          </p:cNvSpPr>
          <p:nvPr>
            <p:ph type="title"/>
          </p:nvPr>
        </p:nvSpPr>
        <p:spPr/>
        <p:txBody>
          <a:bodyPr/>
          <a:lstStyle/>
          <a:p>
            <a:r>
              <a:rPr lang="en-AU" dirty="0"/>
              <a:t>Victoria’s 2050 road network</a:t>
            </a:r>
          </a:p>
        </p:txBody>
      </p:sp>
      <p:sp>
        <p:nvSpPr>
          <p:cNvPr id="4" name="Footer Placeholder 3">
            <a:extLst>
              <a:ext uri="{FF2B5EF4-FFF2-40B4-BE49-F238E27FC236}">
                <a16:creationId xmlns:a16="http://schemas.microsoft.com/office/drawing/2014/main" id="{13813391-0F69-48B5-9722-EEAC6296855F}"/>
              </a:ext>
            </a:extLst>
          </p:cNvPr>
          <p:cNvSpPr>
            <a:spLocks noGrp="1"/>
          </p:cNvSpPr>
          <p:nvPr>
            <p:ph type="ftr" sz="quarter" idx="10"/>
          </p:nvPr>
        </p:nvSpPr>
        <p:spPr/>
        <p:txBody>
          <a:bodyPr/>
          <a:lstStyle/>
          <a:p>
            <a:r>
              <a:rPr lang="en-US" dirty="0"/>
              <a:t>Module 4, Snippet 4</a:t>
            </a:r>
          </a:p>
        </p:txBody>
      </p:sp>
      <p:sp>
        <p:nvSpPr>
          <p:cNvPr id="7" name="Text Placeholder 6">
            <a:extLst>
              <a:ext uri="{FF2B5EF4-FFF2-40B4-BE49-F238E27FC236}">
                <a16:creationId xmlns:a16="http://schemas.microsoft.com/office/drawing/2014/main" id="{A743D916-78E6-4629-95DB-0E13D626B09B}"/>
              </a:ext>
            </a:extLst>
          </p:cNvPr>
          <p:cNvSpPr>
            <a:spLocks noGrp="1"/>
          </p:cNvSpPr>
          <p:nvPr>
            <p:ph type="body" sz="quarter" idx="15"/>
          </p:nvPr>
        </p:nvSpPr>
        <p:spPr/>
        <p:txBody>
          <a:bodyPr/>
          <a:lstStyle/>
          <a:p>
            <a:r>
              <a:rPr lang="en-AU" dirty="0"/>
              <a:t>Source: Regional Roads Victoria</a:t>
            </a:r>
          </a:p>
        </p:txBody>
      </p:sp>
      <p:sp>
        <p:nvSpPr>
          <p:cNvPr id="5" name="Slide Number Placeholder 4">
            <a:extLst>
              <a:ext uri="{FF2B5EF4-FFF2-40B4-BE49-F238E27FC236}">
                <a16:creationId xmlns:a16="http://schemas.microsoft.com/office/drawing/2014/main" id="{E3EA1FCC-2716-42B6-9776-FA2ED3DBD5B4}"/>
              </a:ext>
            </a:extLst>
          </p:cNvPr>
          <p:cNvSpPr>
            <a:spLocks noGrp="1"/>
          </p:cNvSpPr>
          <p:nvPr>
            <p:ph type="sldNum" sz="quarter" idx="11"/>
          </p:nvPr>
        </p:nvSpPr>
        <p:spPr/>
        <p:txBody>
          <a:bodyPr/>
          <a:lstStyle/>
          <a:p>
            <a:fld id="{A9D36E53-D99A-0F41-B3E8-EF235B9A2E23}" type="slidenum">
              <a:rPr lang="en-US" smtClean="0"/>
              <a:pPr/>
              <a:t>8</a:t>
            </a:fld>
            <a:endParaRPr lang="en-US" dirty="0"/>
          </a:p>
        </p:txBody>
      </p:sp>
      <p:sp>
        <p:nvSpPr>
          <p:cNvPr id="15" name="TextBox 14">
            <a:extLst>
              <a:ext uri="{FF2B5EF4-FFF2-40B4-BE49-F238E27FC236}">
                <a16:creationId xmlns:a16="http://schemas.microsoft.com/office/drawing/2014/main" id="{54E68BAF-E33E-4757-9EE9-08956DE54C89}"/>
              </a:ext>
            </a:extLst>
          </p:cNvPr>
          <p:cNvSpPr txBox="1"/>
          <p:nvPr/>
        </p:nvSpPr>
        <p:spPr>
          <a:xfrm>
            <a:off x="4405828" y="1547121"/>
            <a:ext cx="3943349" cy="369332"/>
          </a:xfrm>
          <a:prstGeom prst="rect">
            <a:avLst/>
          </a:prstGeom>
          <a:solidFill>
            <a:srgbClr val="00B050"/>
          </a:solidFill>
        </p:spPr>
        <p:txBody>
          <a:bodyPr wrap="square" rtlCol="0">
            <a:spAutoFit/>
          </a:bodyPr>
          <a:lstStyle/>
          <a:p>
            <a:pPr algn="ctr"/>
            <a:r>
              <a:rPr lang="en-AU" dirty="0">
                <a:solidFill>
                  <a:schemeClr val="bg1"/>
                </a:solidFill>
              </a:rPr>
              <a:t>Well-aligned to the Safe System</a:t>
            </a:r>
          </a:p>
        </p:txBody>
      </p:sp>
      <p:sp>
        <p:nvSpPr>
          <p:cNvPr id="22" name="TextBox 21">
            <a:extLst>
              <a:ext uri="{FF2B5EF4-FFF2-40B4-BE49-F238E27FC236}">
                <a16:creationId xmlns:a16="http://schemas.microsoft.com/office/drawing/2014/main" id="{64BD1489-4E7C-4DA9-978C-2330DAD575A6}"/>
              </a:ext>
            </a:extLst>
          </p:cNvPr>
          <p:cNvSpPr txBox="1"/>
          <p:nvPr/>
        </p:nvSpPr>
        <p:spPr>
          <a:xfrm>
            <a:off x="4405828" y="1964843"/>
            <a:ext cx="3943349" cy="369332"/>
          </a:xfrm>
          <a:prstGeom prst="rect">
            <a:avLst/>
          </a:prstGeom>
          <a:solidFill>
            <a:srgbClr val="FFFF00"/>
          </a:solidFill>
        </p:spPr>
        <p:txBody>
          <a:bodyPr wrap="square" rtlCol="0">
            <a:spAutoFit/>
          </a:bodyPr>
          <a:lstStyle/>
          <a:p>
            <a:pPr algn="ctr"/>
            <a:r>
              <a:rPr lang="en-AU" dirty="0"/>
              <a:t>Somewhat-aligned to the Safe System</a:t>
            </a:r>
          </a:p>
        </p:txBody>
      </p:sp>
      <p:sp>
        <p:nvSpPr>
          <p:cNvPr id="23" name="TextBox 22">
            <a:extLst>
              <a:ext uri="{FF2B5EF4-FFF2-40B4-BE49-F238E27FC236}">
                <a16:creationId xmlns:a16="http://schemas.microsoft.com/office/drawing/2014/main" id="{3A016A6D-F983-41F8-ADF0-2366F445D082}"/>
              </a:ext>
            </a:extLst>
          </p:cNvPr>
          <p:cNvSpPr txBox="1"/>
          <p:nvPr/>
        </p:nvSpPr>
        <p:spPr>
          <a:xfrm>
            <a:off x="4405828" y="2382565"/>
            <a:ext cx="3943349" cy="369332"/>
          </a:xfrm>
          <a:prstGeom prst="rect">
            <a:avLst/>
          </a:prstGeom>
          <a:solidFill>
            <a:srgbClr val="FF0000"/>
          </a:solidFill>
        </p:spPr>
        <p:txBody>
          <a:bodyPr wrap="square" rtlCol="0">
            <a:spAutoFit/>
          </a:bodyPr>
          <a:lstStyle/>
          <a:p>
            <a:pPr algn="ctr"/>
            <a:r>
              <a:rPr lang="en-AU" dirty="0">
                <a:solidFill>
                  <a:schemeClr val="bg1"/>
                </a:solidFill>
              </a:rPr>
              <a:t>Poorly-aligned to the Safe System</a:t>
            </a:r>
          </a:p>
        </p:txBody>
      </p:sp>
      <p:pic>
        <p:nvPicPr>
          <p:cNvPr id="18" name="Picture 17" descr="A picture containing doll, drawing, toy&#10;&#10;Description automatically generated">
            <a:extLst>
              <a:ext uri="{FF2B5EF4-FFF2-40B4-BE49-F238E27FC236}">
                <a16:creationId xmlns:a16="http://schemas.microsoft.com/office/drawing/2014/main" id="{405C05E7-C0AC-4F05-B0B3-A8CEA95AF00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69530" y="2845111"/>
            <a:ext cx="845820" cy="1601615"/>
          </a:xfrm>
          <a:prstGeom prst="rect">
            <a:avLst/>
          </a:prstGeom>
        </p:spPr>
      </p:pic>
      <p:sp>
        <p:nvSpPr>
          <p:cNvPr id="11" name="Thought Bubble: Cloud 10">
            <a:extLst>
              <a:ext uri="{FF2B5EF4-FFF2-40B4-BE49-F238E27FC236}">
                <a16:creationId xmlns:a16="http://schemas.microsoft.com/office/drawing/2014/main" id="{333E5841-D9F3-4EDB-9EBA-1AB5C9F6A00A}"/>
              </a:ext>
            </a:extLst>
          </p:cNvPr>
          <p:cNvSpPr/>
          <p:nvPr/>
        </p:nvSpPr>
        <p:spPr>
          <a:xfrm flipH="1">
            <a:off x="5008815" y="1075631"/>
            <a:ext cx="3474674" cy="1778424"/>
          </a:xfrm>
          <a:prstGeom prst="cloudCallout">
            <a:avLst/>
          </a:prstGeom>
          <a:solidFill>
            <a:srgbClr val="8AD1E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AU" dirty="0"/>
              <a:t>What does it look like?</a:t>
            </a:r>
          </a:p>
          <a:p>
            <a:pPr algn="ctr"/>
            <a:r>
              <a:rPr lang="en-AU" dirty="0"/>
              <a:t>What are our options?</a:t>
            </a:r>
          </a:p>
          <a:p>
            <a:pPr algn="ctr"/>
            <a:r>
              <a:rPr lang="en-AU" dirty="0"/>
              <a:t>What will it cost?</a:t>
            </a:r>
          </a:p>
        </p:txBody>
      </p:sp>
      <p:pic>
        <p:nvPicPr>
          <p:cNvPr id="10" name="Picture Placeholder 9" descr="A close up of a logo&#10;&#10;Description automatically generated">
            <a:extLst>
              <a:ext uri="{FF2B5EF4-FFF2-40B4-BE49-F238E27FC236}">
                <a16:creationId xmlns:a16="http://schemas.microsoft.com/office/drawing/2014/main" id="{2588DAA9-0EF4-43CE-B528-ADD0579A99E5}"/>
              </a:ext>
            </a:extLst>
          </p:cNvPr>
          <p:cNvPicPr>
            <a:picLocks noGrp="1" noChangeAspect="1"/>
          </p:cNvPicPr>
          <p:nvPr>
            <p:ph type="pic" sz="quarter" idx="14"/>
          </p:nvPr>
        </p:nvPicPr>
        <p:blipFill>
          <a:blip r:embed="rId8" cstate="screen">
            <a:extLst>
              <a:ext uri="{28A0092B-C50C-407E-A947-70E740481C1C}">
                <a14:useLocalDpi xmlns:a14="http://schemas.microsoft.com/office/drawing/2010/main"/>
              </a:ext>
            </a:extLst>
          </a:blip>
          <a:srcRect/>
          <a:stretch>
            <a:fillRect/>
          </a:stretch>
        </p:blipFill>
        <p:spPr>
          <a:xfrm>
            <a:off x="627731" y="1596644"/>
            <a:ext cx="7886700" cy="4330911"/>
          </a:xfrm>
        </p:spPr>
      </p:pic>
      <p:pic>
        <p:nvPicPr>
          <p:cNvPr id="12" name="Picture Placeholder 8" descr="A close up of a logo&#10;&#10;Description automatically generated">
            <a:extLst>
              <a:ext uri="{FF2B5EF4-FFF2-40B4-BE49-F238E27FC236}">
                <a16:creationId xmlns:a16="http://schemas.microsoft.com/office/drawing/2014/main" id="{0E1177D8-0080-4CC2-B011-A85742AF9FB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27731" y="1596644"/>
            <a:ext cx="7886700" cy="4330911"/>
          </a:xfrm>
          <a:prstGeom prst="rect">
            <a:avLst/>
          </a:prstGeom>
        </p:spPr>
      </p:pic>
      <p:sp>
        <p:nvSpPr>
          <p:cNvPr id="13" name="Arrow: Chevron 12">
            <a:extLst>
              <a:ext uri="{FF2B5EF4-FFF2-40B4-BE49-F238E27FC236}">
                <a16:creationId xmlns:a16="http://schemas.microsoft.com/office/drawing/2014/main" id="{113017DA-DCF5-49C2-BB22-BAC16180BFF8}"/>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4_SLIDE_08_PARA_A">
            <a:hlinkClick r:id="" action="ppaction://media"/>
            <a:extLst>
              <a:ext uri="{FF2B5EF4-FFF2-40B4-BE49-F238E27FC236}">
                <a16:creationId xmlns:a16="http://schemas.microsoft.com/office/drawing/2014/main" id="{F39FB169-BA16-4988-9E3A-4AAC329FE6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63088" y="0"/>
            <a:ext cx="609600" cy="609600"/>
          </a:xfrm>
          <a:prstGeom prst="rect">
            <a:avLst/>
          </a:prstGeom>
        </p:spPr>
      </p:pic>
      <p:pic>
        <p:nvPicPr>
          <p:cNvPr id="6" name="TAC_MOD4_SNIP4_SLIDE_08_PARA_B">
            <a:hlinkClick r:id="" action="ppaction://media"/>
            <a:extLst>
              <a:ext uri="{FF2B5EF4-FFF2-40B4-BE49-F238E27FC236}">
                <a16:creationId xmlns:a16="http://schemas.microsoft.com/office/drawing/2014/main" id="{97E6B951-CB39-408D-BB6C-7B3B4029B1B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466263" y="792557"/>
            <a:ext cx="609600" cy="609600"/>
          </a:xfrm>
          <a:prstGeom prst="rect">
            <a:avLst/>
          </a:prstGeom>
        </p:spPr>
      </p:pic>
    </p:spTree>
    <p:extLst>
      <p:ext uri="{BB962C8B-B14F-4D97-AF65-F5344CB8AC3E}">
        <p14:creationId xmlns:p14="http://schemas.microsoft.com/office/powerpoint/2010/main" val="425381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6839" fill="hold"/>
                                        <p:tgtEl>
                                          <p:spTgt spid="2"/>
                                        </p:tgtEl>
                                      </p:cBhvr>
                                    </p:cmd>
                                  </p:childTnLst>
                                </p:cTn>
                              </p:par>
                            </p:childTnLst>
                          </p:cTn>
                        </p:par>
                        <p:par>
                          <p:cTn id="7" fill="hold">
                            <p:stCondLst>
                              <p:cond delay="27839"/>
                            </p:stCondLst>
                            <p:childTnLst>
                              <p:par>
                                <p:cTn id="8" presetID="3" presetClass="mediacall" presetSubtype="0" fill="hold" nodeType="afterEffect">
                                  <p:stCondLst>
                                    <p:cond delay="500"/>
                                  </p:stCondLst>
                                  <p:childTnLst>
                                    <p:cmd type="call" cmd="stop">
                                      <p:cBhvr>
                                        <p:cTn id="9" dur="1" fill="hold"/>
                                        <p:tgtEl>
                                          <p:spTgt spid="2"/>
                                        </p:tgtEl>
                                      </p:cBhvr>
                                    </p:cmd>
                                  </p:childTnLst>
                                </p:cTn>
                              </p:par>
                              <p:par>
                                <p:cTn id="10" presetID="10" presetClass="entr" presetSubtype="0" fill="hold" grpId="0" nodeType="withEffect">
                                  <p:stCondLst>
                                    <p:cond delay="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ntr" presetSubtype="0" fill="hold" nodeType="withEffect">
                                  <p:stCondLst>
                                    <p:cond delay="50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 presetClass="mediacall" presetSubtype="0" fill="hold" nodeType="withEffect">
                                  <p:stCondLst>
                                    <p:cond delay="1000"/>
                                  </p:stCondLst>
                                  <p:childTnLst>
                                    <p:cmd type="call" cmd="playFrom(0.0)">
                                      <p:cBhvr>
                                        <p:cTn id="40" dur="24283" fill="hold"/>
                                        <p:tgtEl>
                                          <p:spTgt spid="6"/>
                                        </p:tgtEl>
                                      </p:cBhvr>
                                    </p:cmd>
                                  </p:childTnLst>
                                </p:cTn>
                              </p:par>
                            </p:childTnLst>
                          </p:cTn>
                        </p:par>
                        <p:par>
                          <p:cTn id="41" fill="hold">
                            <p:stCondLst>
                              <p:cond delay="25283"/>
                            </p:stCondLst>
                            <p:childTnLst>
                              <p:par>
                                <p:cTn id="42" presetID="3" presetClass="mediacall" presetSubtype="0" fill="hold" nodeType="afterEffect">
                                  <p:stCondLst>
                                    <p:cond delay="500"/>
                                  </p:stCondLst>
                                  <p:childTnLst>
                                    <p:cmd type="call" cmd="stop">
                                      <p:cBhvr>
                                        <p:cTn id="43" dur="1" fill="hold"/>
                                        <p:tgtEl>
                                          <p:spTgt spid="6"/>
                                        </p:tgtEl>
                                      </p:cBhvr>
                                    </p:cmd>
                                  </p:childTnLst>
                                </p:cTn>
                              </p:par>
                              <p:par>
                                <p:cTn id="44" presetID="10" presetClass="entr" presetSubtype="0" fill="hold" grpId="2" nodeType="withEffect">
                                  <p:stCondLst>
                                    <p:cond delay="50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
                </p:tgtEl>
              </p:cMediaNode>
            </p:audio>
            <p:audio>
              <p:cMediaNode vol="80000">
                <p:cTn id="48" fill="hold" display="0">
                  <p:stCondLst>
                    <p:cond delay="indefinite"/>
                  </p:stCondLst>
                  <p:endCondLst>
                    <p:cond evt="onStopAudio" delay="0">
                      <p:tgtEl>
                        <p:sldTgt/>
                      </p:tgtEl>
                    </p:cond>
                  </p:endCondLst>
                </p:cTn>
                <p:tgtEl>
                  <p:spTgt spid="6"/>
                </p:tgtEl>
              </p:cMediaNode>
            </p:audio>
          </p:childTnLst>
        </p:cTn>
      </p:par>
    </p:tnLst>
    <p:bldLst>
      <p:bldP spid="15" grpId="0" animBg="1"/>
      <p:bldP spid="22" grpId="0" animBg="1"/>
      <p:bldP spid="23" grpId="0" animBg="1"/>
      <p:bldP spid="11" grpId="0" animBg="1"/>
      <p:bldP spid="13" grpId="0" animBg="1"/>
      <p:bldP spid="13" grpId="1" animBg="1"/>
      <p:bldP spid="13"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740B2E-197A-4467-9339-B3B8BEE6FDF7}"/>
              </a:ext>
            </a:extLst>
          </p:cNvPr>
          <p:cNvSpPr>
            <a:spLocks noGrp="1"/>
          </p:cNvSpPr>
          <p:nvPr>
            <p:ph type="title"/>
          </p:nvPr>
        </p:nvSpPr>
        <p:spPr/>
        <p:txBody>
          <a:bodyPr/>
          <a:lstStyle/>
          <a:p>
            <a:r>
              <a:rPr lang="en-AU" dirty="0"/>
              <a:t>Transforming the freeway network</a:t>
            </a:r>
          </a:p>
        </p:txBody>
      </p:sp>
      <p:sp>
        <p:nvSpPr>
          <p:cNvPr id="4" name="Footer Placeholder 3">
            <a:extLst>
              <a:ext uri="{FF2B5EF4-FFF2-40B4-BE49-F238E27FC236}">
                <a16:creationId xmlns:a16="http://schemas.microsoft.com/office/drawing/2014/main" id="{D843F112-9CCC-4C22-83CE-D391D8144A85}"/>
              </a:ext>
            </a:extLst>
          </p:cNvPr>
          <p:cNvSpPr>
            <a:spLocks noGrp="1"/>
          </p:cNvSpPr>
          <p:nvPr>
            <p:ph type="ftr" sz="quarter" idx="10"/>
          </p:nvPr>
        </p:nvSpPr>
        <p:spPr/>
        <p:txBody>
          <a:bodyPr/>
          <a:lstStyle/>
          <a:p>
            <a:r>
              <a:rPr lang="en-US" dirty="0"/>
              <a:t>Module 4, Snippet 4</a:t>
            </a:r>
          </a:p>
        </p:txBody>
      </p:sp>
      <p:sp>
        <p:nvSpPr>
          <p:cNvPr id="7" name="Text Placeholder 6">
            <a:extLst>
              <a:ext uri="{FF2B5EF4-FFF2-40B4-BE49-F238E27FC236}">
                <a16:creationId xmlns:a16="http://schemas.microsoft.com/office/drawing/2014/main" id="{D852218B-1CF2-4500-BDE3-CBC8DE80A1E0}"/>
              </a:ext>
            </a:extLst>
          </p:cNvPr>
          <p:cNvSpPr>
            <a:spLocks noGrp="1"/>
          </p:cNvSpPr>
          <p:nvPr>
            <p:ph type="body" sz="quarter" idx="15"/>
          </p:nvPr>
        </p:nvSpPr>
        <p:spPr/>
        <p:txBody>
          <a:bodyPr/>
          <a:lstStyle/>
          <a:p>
            <a:r>
              <a:rPr lang="en-AU" dirty="0"/>
              <a:t>Source: Regional Roads Victoria</a:t>
            </a:r>
          </a:p>
        </p:txBody>
      </p:sp>
      <p:sp>
        <p:nvSpPr>
          <p:cNvPr id="3" name="Slide Number Placeholder 2">
            <a:extLst>
              <a:ext uri="{FF2B5EF4-FFF2-40B4-BE49-F238E27FC236}">
                <a16:creationId xmlns:a16="http://schemas.microsoft.com/office/drawing/2014/main" id="{05885E69-E6F5-4899-84BD-53FCAE282220}"/>
              </a:ext>
            </a:extLst>
          </p:cNvPr>
          <p:cNvSpPr>
            <a:spLocks noGrp="1"/>
          </p:cNvSpPr>
          <p:nvPr>
            <p:ph type="sldNum" sz="quarter" idx="11"/>
          </p:nvPr>
        </p:nvSpPr>
        <p:spPr/>
        <p:txBody>
          <a:bodyPr/>
          <a:lstStyle/>
          <a:p>
            <a:fld id="{A9D36E53-D99A-0F41-B3E8-EF235B9A2E23}" type="slidenum">
              <a:rPr lang="en-US" smtClean="0"/>
              <a:pPr/>
              <a:t>9</a:t>
            </a:fld>
            <a:endParaRPr lang="en-US" dirty="0"/>
          </a:p>
        </p:txBody>
      </p:sp>
      <p:pic>
        <p:nvPicPr>
          <p:cNvPr id="29" name="Picture 28" descr="A close up of text on a black background&#10;&#10;Description automatically generated">
            <a:extLst>
              <a:ext uri="{FF2B5EF4-FFF2-40B4-BE49-F238E27FC236}">
                <a16:creationId xmlns:a16="http://schemas.microsoft.com/office/drawing/2014/main" id="{6D17F35F-3FAE-4C74-8B5D-DC3D34094C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8817" y="1200687"/>
            <a:ext cx="4320000" cy="3053793"/>
          </a:xfrm>
          <a:prstGeom prst="rect">
            <a:avLst/>
          </a:prstGeom>
        </p:spPr>
      </p:pic>
      <p:sp>
        <p:nvSpPr>
          <p:cNvPr id="36" name="Rectangle 35">
            <a:extLst>
              <a:ext uri="{FF2B5EF4-FFF2-40B4-BE49-F238E27FC236}">
                <a16:creationId xmlns:a16="http://schemas.microsoft.com/office/drawing/2014/main" id="{45F6FF87-D805-457B-A4EE-291E5746477E}"/>
              </a:ext>
            </a:extLst>
          </p:cNvPr>
          <p:cNvSpPr/>
          <p:nvPr/>
        </p:nvSpPr>
        <p:spPr>
          <a:xfrm>
            <a:off x="328817" y="1277957"/>
            <a:ext cx="4320000" cy="2976523"/>
          </a:xfrm>
          <a:prstGeom prst="rect">
            <a:avLst/>
          </a:prstGeom>
          <a:solidFill>
            <a:srgbClr val="0E14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Picture 30" descr="A picture containing looking, phone, flying&#10;&#10;Description automatically generated">
            <a:extLst>
              <a:ext uri="{FF2B5EF4-FFF2-40B4-BE49-F238E27FC236}">
                <a16:creationId xmlns:a16="http://schemas.microsoft.com/office/drawing/2014/main" id="{65AD1995-E608-43E5-9165-458A6E40C42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80603" y="2022996"/>
            <a:ext cx="4320000" cy="3056186"/>
          </a:xfrm>
          <a:prstGeom prst="rect">
            <a:avLst/>
          </a:prstGeom>
          <a:noFill/>
        </p:spPr>
      </p:pic>
      <p:sp>
        <p:nvSpPr>
          <p:cNvPr id="37" name="Rectangle 36">
            <a:extLst>
              <a:ext uri="{FF2B5EF4-FFF2-40B4-BE49-F238E27FC236}">
                <a16:creationId xmlns:a16="http://schemas.microsoft.com/office/drawing/2014/main" id="{3F5F1D09-20C2-490D-9A63-5507C25BC7CA}"/>
              </a:ext>
            </a:extLst>
          </p:cNvPr>
          <p:cNvSpPr/>
          <p:nvPr/>
        </p:nvSpPr>
        <p:spPr>
          <a:xfrm>
            <a:off x="391611" y="1277958"/>
            <a:ext cx="6200778" cy="3779018"/>
          </a:xfrm>
          <a:prstGeom prst="rect">
            <a:avLst/>
          </a:prstGeom>
          <a:solidFill>
            <a:srgbClr val="0E142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47" name="Straight Connector 46">
            <a:extLst>
              <a:ext uri="{FF2B5EF4-FFF2-40B4-BE49-F238E27FC236}">
                <a16:creationId xmlns:a16="http://schemas.microsoft.com/office/drawing/2014/main" id="{CD831D5E-64F2-476B-85B1-F5D7F52B274A}"/>
              </a:ext>
            </a:extLst>
          </p:cNvPr>
          <p:cNvCxnSpPr>
            <a:cxnSpLocks/>
          </p:cNvCxnSpPr>
          <p:nvPr/>
        </p:nvCxnSpPr>
        <p:spPr>
          <a:xfrm flipV="1">
            <a:off x="5639074" y="2186940"/>
            <a:ext cx="1440000" cy="792000"/>
          </a:xfrm>
          <a:prstGeom prst="line">
            <a:avLst/>
          </a:prstGeom>
          <a:ln w="12700">
            <a:solidFill>
              <a:srgbClr val="01A0DF"/>
            </a:solidFill>
            <a:prstDash val="sysDash"/>
          </a:ln>
        </p:spPr>
        <p:style>
          <a:lnRef idx="1">
            <a:schemeClr val="accent1"/>
          </a:lnRef>
          <a:fillRef idx="0">
            <a:schemeClr val="accent1"/>
          </a:fillRef>
          <a:effectRef idx="0">
            <a:schemeClr val="accent1"/>
          </a:effectRef>
          <a:fontRef idx="minor">
            <a:schemeClr val="tx1"/>
          </a:fontRef>
        </p:style>
      </p:cxnSp>
      <p:pic>
        <p:nvPicPr>
          <p:cNvPr id="35" name="Picture 34" descr="A close up of text on a black background&#10;&#10;Description automatically generated">
            <a:extLst>
              <a:ext uri="{FF2B5EF4-FFF2-40B4-BE49-F238E27FC236}">
                <a16:creationId xmlns:a16="http://schemas.microsoft.com/office/drawing/2014/main" id="{F3F8E47C-818A-437D-85CB-7A8B7F808D1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32389" y="2847699"/>
            <a:ext cx="4320000" cy="3053233"/>
          </a:xfrm>
          <a:prstGeom prst="rect">
            <a:avLst/>
          </a:prstGeom>
        </p:spPr>
      </p:pic>
      <p:cxnSp>
        <p:nvCxnSpPr>
          <p:cNvPr id="39" name="Straight Arrow Connector 38">
            <a:extLst>
              <a:ext uri="{FF2B5EF4-FFF2-40B4-BE49-F238E27FC236}">
                <a16:creationId xmlns:a16="http://schemas.microsoft.com/office/drawing/2014/main" id="{98257321-BFD1-4D2E-A70A-18B691B45F38}"/>
              </a:ext>
            </a:extLst>
          </p:cNvPr>
          <p:cNvCxnSpPr>
            <a:cxnSpLocks/>
          </p:cNvCxnSpPr>
          <p:nvPr/>
        </p:nvCxnSpPr>
        <p:spPr>
          <a:xfrm flipV="1">
            <a:off x="5639075" y="1325880"/>
            <a:ext cx="0" cy="1656000"/>
          </a:xfrm>
          <a:prstGeom prst="straightConnector1">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31E5E5B-1669-4C22-ADA6-6DE73690FC06}"/>
              </a:ext>
            </a:extLst>
          </p:cNvPr>
          <p:cNvCxnSpPr>
            <a:cxnSpLocks/>
          </p:cNvCxnSpPr>
          <p:nvPr/>
        </p:nvCxnSpPr>
        <p:spPr>
          <a:xfrm>
            <a:off x="5635264" y="2983116"/>
            <a:ext cx="3024000" cy="0"/>
          </a:xfrm>
          <a:prstGeom prst="straightConnector1">
            <a:avLst/>
          </a:prstGeom>
          <a:ln w="63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FCA9C6F-3C8B-4BE1-A406-921E0D6EAEC1}"/>
              </a:ext>
            </a:extLst>
          </p:cNvPr>
          <p:cNvSpPr txBox="1"/>
          <p:nvPr/>
        </p:nvSpPr>
        <p:spPr>
          <a:xfrm>
            <a:off x="4370037" y="1446952"/>
            <a:ext cx="1258185" cy="646331"/>
          </a:xfrm>
          <a:prstGeom prst="rect">
            <a:avLst/>
          </a:prstGeom>
          <a:noFill/>
        </p:spPr>
        <p:txBody>
          <a:bodyPr wrap="square" rtlCol="0">
            <a:spAutoFit/>
          </a:bodyPr>
          <a:lstStyle/>
          <a:p>
            <a:pPr algn="r"/>
            <a:r>
              <a:rPr lang="en-AU" dirty="0">
                <a:solidFill>
                  <a:schemeClr val="bg1"/>
                </a:solidFill>
              </a:rPr>
              <a:t>Network coverage</a:t>
            </a:r>
          </a:p>
        </p:txBody>
      </p:sp>
      <p:sp>
        <p:nvSpPr>
          <p:cNvPr id="45" name="TextBox 44">
            <a:extLst>
              <a:ext uri="{FF2B5EF4-FFF2-40B4-BE49-F238E27FC236}">
                <a16:creationId xmlns:a16="http://schemas.microsoft.com/office/drawing/2014/main" id="{7FCA3FEB-AA08-4A64-9782-A69F4590BD7A}"/>
              </a:ext>
            </a:extLst>
          </p:cNvPr>
          <p:cNvSpPr txBox="1"/>
          <p:nvPr/>
        </p:nvSpPr>
        <p:spPr>
          <a:xfrm>
            <a:off x="6522414" y="2987373"/>
            <a:ext cx="1258185" cy="369332"/>
          </a:xfrm>
          <a:prstGeom prst="rect">
            <a:avLst/>
          </a:prstGeom>
          <a:noFill/>
        </p:spPr>
        <p:txBody>
          <a:bodyPr wrap="square" rtlCol="0">
            <a:spAutoFit/>
          </a:bodyPr>
          <a:lstStyle/>
          <a:p>
            <a:pPr algn="ctr"/>
            <a:r>
              <a:rPr lang="en-AU" dirty="0">
                <a:solidFill>
                  <a:schemeClr val="bg1"/>
                </a:solidFill>
              </a:rPr>
              <a:t>Time</a:t>
            </a:r>
          </a:p>
        </p:txBody>
      </p:sp>
      <p:cxnSp>
        <p:nvCxnSpPr>
          <p:cNvPr id="56" name="Straight Connector 55">
            <a:extLst>
              <a:ext uri="{FF2B5EF4-FFF2-40B4-BE49-F238E27FC236}">
                <a16:creationId xmlns:a16="http://schemas.microsoft.com/office/drawing/2014/main" id="{FDB946D7-68CB-4AD1-9EFC-27A4F2D2AF0A}"/>
              </a:ext>
            </a:extLst>
          </p:cNvPr>
          <p:cNvCxnSpPr>
            <a:cxnSpLocks/>
          </p:cNvCxnSpPr>
          <p:nvPr/>
        </p:nvCxnSpPr>
        <p:spPr>
          <a:xfrm flipV="1">
            <a:off x="7063054" y="1401844"/>
            <a:ext cx="1440000" cy="792000"/>
          </a:xfrm>
          <a:prstGeom prst="line">
            <a:avLst/>
          </a:prstGeom>
          <a:ln w="12700">
            <a:solidFill>
              <a:srgbClr val="01A0DF"/>
            </a:solidFill>
            <a:prstDash val="sysDash"/>
          </a:ln>
        </p:spPr>
        <p:style>
          <a:lnRef idx="1">
            <a:schemeClr val="accent1"/>
          </a:lnRef>
          <a:fillRef idx="0">
            <a:schemeClr val="accent1"/>
          </a:fillRef>
          <a:effectRef idx="0">
            <a:schemeClr val="accent1"/>
          </a:effectRef>
          <a:fontRef idx="minor">
            <a:schemeClr val="tx1"/>
          </a:fontRef>
        </p:style>
      </p:cxnSp>
      <p:sp>
        <p:nvSpPr>
          <p:cNvPr id="17" name="Arrow: Chevron 16">
            <a:extLst>
              <a:ext uri="{FF2B5EF4-FFF2-40B4-BE49-F238E27FC236}">
                <a16:creationId xmlns:a16="http://schemas.microsoft.com/office/drawing/2014/main" id="{B9ACA4D9-1E87-4D3C-A312-4A46125D5C4E}"/>
              </a:ext>
            </a:extLst>
          </p:cNvPr>
          <p:cNvSpPr/>
          <p:nvPr/>
        </p:nvSpPr>
        <p:spPr>
          <a:xfrm>
            <a:off x="5867399"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AU" sz="2000" b="1" i="1" dirty="0">
                <a:solidFill>
                  <a:schemeClr val="bg1"/>
                </a:solidFill>
                <a:latin typeface="+mj-lt"/>
              </a:rPr>
              <a:t>Press enter to continue</a:t>
            </a:r>
          </a:p>
        </p:txBody>
      </p:sp>
      <p:pic>
        <p:nvPicPr>
          <p:cNvPr id="2" name="TAC_MOD4_SNIP4_SLIDE_09_PARA_A">
            <a:hlinkClick r:id="" action="ppaction://media"/>
            <a:extLst>
              <a:ext uri="{FF2B5EF4-FFF2-40B4-BE49-F238E27FC236}">
                <a16:creationId xmlns:a16="http://schemas.microsoft.com/office/drawing/2014/main" id="{A9026198-58C7-4C7A-866B-BDFE900C322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32137" y="0"/>
            <a:ext cx="609600" cy="609600"/>
          </a:xfrm>
          <a:prstGeom prst="rect">
            <a:avLst/>
          </a:prstGeom>
        </p:spPr>
      </p:pic>
      <p:pic>
        <p:nvPicPr>
          <p:cNvPr id="6" name="TAC_MOD4_SNIP4_SLIDE_09_PARA_B">
            <a:hlinkClick r:id="" action="ppaction://media"/>
            <a:extLst>
              <a:ext uri="{FF2B5EF4-FFF2-40B4-BE49-F238E27FC236}">
                <a16:creationId xmlns:a16="http://schemas.microsoft.com/office/drawing/2014/main" id="{27978CCC-65C8-4C26-ACE2-813681A8A2AC}"/>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32137" y="919623"/>
            <a:ext cx="609600" cy="609600"/>
          </a:xfrm>
          <a:prstGeom prst="rect">
            <a:avLst/>
          </a:prstGeom>
        </p:spPr>
      </p:pic>
      <p:pic>
        <p:nvPicPr>
          <p:cNvPr id="8" name="TAC_MOD4_SNIP4_SLIDE_09_PARA_C">
            <a:hlinkClick r:id="" action="ppaction://media"/>
            <a:extLst>
              <a:ext uri="{FF2B5EF4-FFF2-40B4-BE49-F238E27FC236}">
                <a16:creationId xmlns:a16="http://schemas.microsoft.com/office/drawing/2014/main" id="{ABF88319-552D-4068-A8C4-005F41F2F08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32137" y="1839246"/>
            <a:ext cx="609600" cy="609600"/>
          </a:xfrm>
          <a:prstGeom prst="rect">
            <a:avLst/>
          </a:prstGeom>
        </p:spPr>
      </p:pic>
    </p:spTree>
    <p:extLst>
      <p:ext uri="{BB962C8B-B14F-4D97-AF65-F5344CB8AC3E}">
        <p14:creationId xmlns:p14="http://schemas.microsoft.com/office/powerpoint/2010/main" val="37278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100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5"/>
                                        </p:tgtEl>
                                        <p:attrNameLst>
                                          <p:attrName>style.visibility</p:attrName>
                                        </p:attrNameLst>
                                      </p:cBhvr>
                                      <p:to>
                                        <p:strVal val="visible"/>
                                      </p:to>
                                    </p:set>
                                    <p:animEffect transition="in" filter="fade">
                                      <p:cBhvr>
                                        <p:cTn id="19" dur="500"/>
                                        <p:tgtEl>
                                          <p:spTgt spid="45"/>
                                        </p:tgtEl>
                                      </p:cBhvr>
                                    </p:animEffect>
                                  </p:childTnLst>
                                </p:cTn>
                              </p:par>
                              <p:par>
                                <p:cTn id="20" presetID="10" presetClass="entr" presetSubtype="0" fill="hold" nodeType="withEffect">
                                  <p:stCondLst>
                                    <p:cond delay="100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par>
                                <p:cTn id="23" presetID="1" presetClass="mediacall" presetSubtype="0" fill="hold" nodeType="withEffect">
                                  <p:stCondLst>
                                    <p:cond delay="1000"/>
                                  </p:stCondLst>
                                  <p:childTnLst>
                                    <p:cmd type="call" cmd="playFrom(0.0)">
                                      <p:cBhvr>
                                        <p:cTn id="24" dur="29995" fill="hold"/>
                                        <p:tgtEl>
                                          <p:spTgt spid="2"/>
                                        </p:tgtEl>
                                      </p:cBhvr>
                                    </p:cmd>
                                  </p:childTnLst>
                                </p:cTn>
                              </p:par>
                            </p:childTnLst>
                          </p:cTn>
                        </p:par>
                        <p:par>
                          <p:cTn id="25" fill="hold">
                            <p:stCondLst>
                              <p:cond delay="30995"/>
                            </p:stCondLst>
                            <p:childTnLst>
                              <p:par>
                                <p:cTn id="26" presetID="3" presetClass="mediacall" presetSubtype="0" fill="hold" nodeType="afterEffect">
                                  <p:stCondLst>
                                    <p:cond delay="500"/>
                                  </p:stCondLst>
                                  <p:childTnLst>
                                    <p:cmd type="call" cmd="stop">
                                      <p:cBhvr>
                                        <p:cTn id="27" dur="1" fill="hold"/>
                                        <p:tgtEl>
                                          <p:spTgt spid="2"/>
                                        </p:tgtEl>
                                      </p:cBhvr>
                                    </p:cmd>
                                  </p:childTnLst>
                                </p:cTn>
                              </p:par>
                              <p:par>
                                <p:cTn id="28" presetID="10" presetClass="entr" presetSubtype="0" fill="hold" grpId="0"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par>
                                <p:cTn id="36" presetID="10"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animEffect transition="in" filter="fade">
                                      <p:cBhvr>
                                        <p:cTn id="41" dur="500"/>
                                        <p:tgtEl>
                                          <p:spTgt spid="47"/>
                                        </p:tgtEl>
                                      </p:cBhvr>
                                    </p:animEffect>
                                  </p:childTnLst>
                                </p:cTn>
                              </p:par>
                              <p:par>
                                <p:cTn id="42" presetID="10" presetClass="exit" presetSubtype="0" fill="hold" grpId="1"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 presetClass="mediacall" presetSubtype="0" fill="hold" nodeType="withEffect">
                                  <p:stCondLst>
                                    <p:cond delay="1000"/>
                                  </p:stCondLst>
                                  <p:childTnLst>
                                    <p:cmd type="call" cmd="playFrom(0.0)">
                                      <p:cBhvr>
                                        <p:cTn id="46" dur="22457" fill="hold"/>
                                        <p:tgtEl>
                                          <p:spTgt spid="6"/>
                                        </p:tgtEl>
                                      </p:cBhvr>
                                    </p:cmd>
                                  </p:childTnLst>
                                </p:cTn>
                              </p:par>
                            </p:childTnLst>
                          </p:cTn>
                        </p:par>
                        <p:par>
                          <p:cTn id="47" fill="hold">
                            <p:stCondLst>
                              <p:cond delay="23457"/>
                            </p:stCondLst>
                            <p:childTnLst>
                              <p:par>
                                <p:cTn id="48" presetID="3" presetClass="mediacall" presetSubtype="0" fill="hold" nodeType="afterEffect">
                                  <p:stCondLst>
                                    <p:cond delay="500"/>
                                  </p:stCondLst>
                                  <p:childTnLst>
                                    <p:cmd type="call" cmd="stop">
                                      <p:cBhvr>
                                        <p:cTn id="49" dur="1" fill="hold"/>
                                        <p:tgtEl>
                                          <p:spTgt spid="6"/>
                                        </p:tgtEl>
                                      </p:cBhvr>
                                    </p:cmd>
                                  </p:childTnLst>
                                </p:cTn>
                              </p:par>
                              <p:par>
                                <p:cTn id="50" presetID="10" presetClass="entr" presetSubtype="0" fill="hold" grpId="2"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par>
                                <p:cTn id="58" presetID="10" presetClass="entr" presetSubtype="0" fill="hold"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ntr" presetSubtype="0" fill="hold" nodeType="with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500"/>
                                        <p:tgtEl>
                                          <p:spTgt spid="56"/>
                                        </p:tgtEl>
                                      </p:cBhvr>
                                    </p:animEffect>
                                  </p:childTnLst>
                                </p:cTn>
                              </p:par>
                              <p:par>
                                <p:cTn id="64" presetID="10" presetClass="exit" presetSubtype="0" fill="hold" grpId="1" nodeType="with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par>
                                <p:cTn id="67" presetID="10" presetClass="exit" presetSubtype="0" fill="hold" grpId="3" nodeType="withEffect">
                                  <p:stCondLst>
                                    <p:cond delay="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par>
                                <p:cTn id="70" presetID="1" presetClass="mediacall" presetSubtype="0" fill="hold" nodeType="withEffect">
                                  <p:stCondLst>
                                    <p:cond delay="1000"/>
                                  </p:stCondLst>
                                  <p:childTnLst>
                                    <p:cmd type="call" cmd="playFrom(0.0)">
                                      <p:cBhvr>
                                        <p:cTn id="71" dur="35760" fill="hold"/>
                                        <p:tgtEl>
                                          <p:spTgt spid="8"/>
                                        </p:tgtEl>
                                      </p:cBhvr>
                                    </p:cmd>
                                  </p:childTnLst>
                                </p:cTn>
                              </p:par>
                            </p:childTnLst>
                          </p:cTn>
                        </p:par>
                        <p:par>
                          <p:cTn id="72" fill="hold">
                            <p:stCondLst>
                              <p:cond delay="36760"/>
                            </p:stCondLst>
                            <p:childTnLst>
                              <p:par>
                                <p:cTn id="73" presetID="3" presetClass="mediacall" presetSubtype="0" fill="hold" nodeType="afterEffect">
                                  <p:stCondLst>
                                    <p:cond delay="500"/>
                                  </p:stCondLst>
                                  <p:childTnLst>
                                    <p:cmd type="call" cmd="stop">
                                      <p:cBhvr>
                                        <p:cTn id="74" dur="1" fill="hold"/>
                                        <p:tgtEl>
                                          <p:spTgt spid="8"/>
                                        </p:tgtEl>
                                      </p:cBhvr>
                                    </p:cmd>
                                  </p:childTnLst>
                                </p:cTn>
                              </p:par>
                              <p:par>
                                <p:cTn id="75" presetID="10" presetClass="entr" presetSubtype="0" fill="hold" grpId="4" nodeType="withEffect">
                                  <p:stCondLst>
                                    <p:cond delay="500"/>
                                  </p:stCondLst>
                                  <p:childTnLst>
                                    <p:set>
                                      <p:cBhvr>
                                        <p:cTn id="76" dur="1" fill="hold">
                                          <p:stCondLst>
                                            <p:cond delay="0"/>
                                          </p:stCondLst>
                                        </p:cTn>
                                        <p:tgtEl>
                                          <p:spTgt spid="17"/>
                                        </p:tgtEl>
                                        <p:attrNameLst>
                                          <p:attrName>style.visibility</p:attrName>
                                        </p:attrNameLst>
                                      </p:cBhvr>
                                      <p:to>
                                        <p:strVal val="visible"/>
                                      </p:to>
                                    </p:set>
                                    <p:animEffect transition="in" filter="fade">
                                      <p:cBhvr>
                                        <p:cTn id="7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2"/>
                </p:tgtEl>
              </p:cMediaNode>
            </p:audio>
            <p:audio>
              <p:cMediaNode vol="80000">
                <p:cTn id="79" fill="hold" display="0">
                  <p:stCondLst>
                    <p:cond delay="indefinite"/>
                  </p:stCondLst>
                  <p:endCondLst>
                    <p:cond evt="onStopAudio" delay="0">
                      <p:tgtEl>
                        <p:sldTgt/>
                      </p:tgtEl>
                    </p:cond>
                  </p:endCondLst>
                </p:cTn>
                <p:tgtEl>
                  <p:spTgt spid="6"/>
                </p:tgtEl>
              </p:cMediaNode>
            </p:audio>
            <p:audio>
              <p:cMediaNode vol="80000">
                <p:cTn id="80" fill="hold" display="0">
                  <p:stCondLst>
                    <p:cond delay="indefinite"/>
                  </p:stCondLst>
                  <p:endCondLst>
                    <p:cond evt="onStopAudio" delay="0">
                      <p:tgtEl>
                        <p:sldTgt/>
                      </p:tgtEl>
                    </p:cond>
                  </p:endCondLst>
                </p:cTn>
                <p:tgtEl>
                  <p:spTgt spid="8"/>
                </p:tgtEl>
              </p:cMediaNode>
            </p:audio>
          </p:childTnLst>
        </p:cTn>
      </p:par>
    </p:tnLst>
    <p:bldLst>
      <p:bldP spid="7" grpId="0" build="p"/>
      <p:bldP spid="36" grpId="0" animBg="1"/>
      <p:bldP spid="36" grpId="1" animBg="1"/>
      <p:bldP spid="37" grpId="0" animBg="1"/>
      <p:bldP spid="44" grpId="0"/>
      <p:bldP spid="45" grpId="0"/>
      <p:bldP spid="17" grpId="0" animBg="1"/>
      <p:bldP spid="17" grpId="1" animBg="1"/>
      <p:bldP spid="17" grpId="2" animBg="1"/>
      <p:bldP spid="17" grpId="3" animBg="1"/>
      <p:bldP spid="17" grpId="4"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6722</TotalTime>
  <Words>1957</Words>
  <Application>Microsoft Office PowerPoint</Application>
  <PresentationFormat>On-screen Show (4:3)</PresentationFormat>
  <Paragraphs>138</Paragraphs>
  <Slides>15</Slides>
  <Notes>13</Notes>
  <HiddenSlides>0</HiddenSlides>
  <MMClips>20</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15</vt:i4>
      </vt:variant>
      <vt:variant>
        <vt:lpstr>Custom Shows</vt:lpstr>
      </vt:variant>
      <vt:variant>
        <vt:i4>4</vt:i4>
      </vt:variant>
    </vt:vector>
  </HeadingPairs>
  <TitlesOfParts>
    <vt:vector size="23" baseType="lpstr">
      <vt:lpstr>Arial</vt:lpstr>
      <vt:lpstr>Calibri</vt:lpstr>
      <vt:lpstr>Calibri Light</vt:lpstr>
      <vt:lpstr>Office Theme</vt:lpstr>
      <vt:lpstr>PowerPoint Presentation</vt:lpstr>
      <vt:lpstr>PowerPoint Presentation</vt:lpstr>
      <vt:lpstr>About this snippet</vt:lpstr>
      <vt:lpstr>PowerPoint Presentation</vt:lpstr>
      <vt:lpstr>Setting achievable boundary conditions</vt:lpstr>
      <vt:lpstr>PowerPoint Presentation</vt:lpstr>
      <vt:lpstr>Gap analysis and future scenarios</vt:lpstr>
      <vt:lpstr>Victoria’s 2050 road network</vt:lpstr>
      <vt:lpstr>Transforming the freeway network</vt:lpstr>
      <vt:lpstr>PowerPoint Presentation</vt:lpstr>
      <vt:lpstr>Using crash statistics</vt:lpstr>
      <vt:lpstr>More direct measures</vt:lpstr>
      <vt:lpstr>Key performance indicators</vt:lpstr>
      <vt:lpstr>Key performance indicators</vt:lpstr>
      <vt:lpstr>PowerPoint Presentation</vt:lpstr>
      <vt:lpstr>Opening sequence</vt:lpstr>
      <vt:lpstr>Gap analysis &amp; future scenarios</vt:lpstr>
      <vt:lpstr>Key performance indicators</vt:lpstr>
      <vt:lpstr>Setting achievable boundary conditions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Steer</dc:creator>
  <cp:lastModifiedBy>Christine Albien (TAC)</cp:lastModifiedBy>
  <cp:revision>429</cp:revision>
  <dcterms:created xsi:type="dcterms:W3CDTF">2018-02-23T04:31:11Z</dcterms:created>
  <dcterms:modified xsi:type="dcterms:W3CDTF">2020-09-09T10:30:33Z</dcterms:modified>
</cp:coreProperties>
</file>