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0"/>
  </p:notesMasterIdLst>
  <p:handoutMasterIdLst>
    <p:handoutMasterId r:id="rId21"/>
  </p:handoutMasterIdLst>
  <p:sldIdLst>
    <p:sldId id="263" r:id="rId2"/>
    <p:sldId id="264" r:id="rId3"/>
    <p:sldId id="283" r:id="rId4"/>
    <p:sldId id="286" r:id="rId5"/>
    <p:sldId id="285" r:id="rId6"/>
    <p:sldId id="298" r:id="rId7"/>
    <p:sldId id="288" r:id="rId8"/>
    <p:sldId id="289" r:id="rId9"/>
    <p:sldId id="290" r:id="rId10"/>
    <p:sldId id="294" r:id="rId11"/>
    <p:sldId id="292" r:id="rId12"/>
    <p:sldId id="293" r:id="rId13"/>
    <p:sldId id="295" r:id="rId14"/>
    <p:sldId id="296" r:id="rId15"/>
    <p:sldId id="297" r:id="rId16"/>
    <p:sldId id="291" r:id="rId17"/>
    <p:sldId id="287" r:id="rId18"/>
    <p:sldId id="258" r:id="rId19"/>
  </p:sldIdLst>
  <p:sldSz cx="9144000" cy="6858000" type="screen4x3"/>
  <p:notesSz cx="6858000" cy="9144000"/>
  <p:custShowLst>
    <p:custShow name="Opening sequence" id="0">
      <p:sldLst>
        <p:sld r:id="rId2"/>
        <p:sld r:id="rId3"/>
        <p:sld r:id="rId4"/>
        <p:sld r:id="rId19"/>
      </p:sldLst>
    </p:custShow>
    <p:custShow name="The response to harm" id="1">
      <p:sldLst>
        <p:sld r:id="rId5"/>
        <p:sld r:id="rId6"/>
        <p:sld r:id="rId7"/>
        <p:sld r:id="rId4"/>
        <p:sld r:id="rId19"/>
      </p:sldLst>
    </p:custShow>
    <p:custShow name="The role of standards and guidelinesCustom Show 1" id="2">
      <p:sldLst>
        <p:sld r:id="rId8"/>
        <p:sld r:id="rId9"/>
        <p:sld r:id="rId10"/>
        <p:sld r:id="rId4"/>
        <p:sld r:id="rId19"/>
      </p:sldLst>
    </p:custShow>
    <p:custShow name="The design domain" id="3">
      <p:sldLst>
        <p:sld r:id="rId11"/>
        <p:sld r:id="rId12"/>
        <p:sld r:id="rId13"/>
        <p:sld r:id="rId14"/>
        <p:sld r:id="rId15"/>
        <p:sld r:id="rId16"/>
        <p:sld r:id="rId4"/>
        <p:sld r:id="rId19"/>
      </p:sldLst>
    </p:custShow>
    <p:custShow name="Liability in a Safe System" id="4">
      <p:sldLst>
        <p:sld r:id="rId17"/>
        <p:sld r:id="rId18"/>
        <p:sld r:id="rId4"/>
        <p:sld r:id="rId19"/>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83"/>
            <p14:sldId id="286"/>
            <p14:sldId id="285"/>
            <p14:sldId id="298"/>
            <p14:sldId id="288"/>
            <p14:sldId id="289"/>
            <p14:sldId id="290"/>
            <p14:sldId id="294"/>
            <p14:sldId id="292"/>
            <p14:sldId id="293"/>
            <p14:sldId id="295"/>
            <p14:sldId id="296"/>
            <p14:sldId id="297"/>
            <p14:sldId id="291"/>
            <p14:sldId id="287"/>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 Stokes" initials="CS" lastIdx="1" clrIdx="0">
    <p:extLst>
      <p:ext uri="{19B8F6BF-5375-455C-9EA6-DF929625EA0E}">
        <p15:presenceInfo xmlns:p15="http://schemas.microsoft.com/office/powerpoint/2012/main" userId="97091f72617173bf" providerId="Windows Live"/>
      </p:ext>
    </p:extLst>
  </p:cmAuthor>
  <p:cmAuthor id="2" name="Wayne Moon" initials="WM" lastIdx="9" clrIdx="1">
    <p:extLst>
      <p:ext uri="{19B8F6BF-5375-455C-9EA6-DF929625EA0E}">
        <p15:presenceInfo xmlns:p15="http://schemas.microsoft.com/office/powerpoint/2012/main" userId="S::moonw@roads.vic.gov.au::3c39bf6e-310b-4544-9e84-0dc034bd0c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0DF"/>
    <a:srgbClr val="F8801C"/>
    <a:srgbClr val="0E1429"/>
    <a:srgbClr val="0DFF2A"/>
    <a:srgbClr val="FF3300"/>
    <a:srgbClr val="2D5E77"/>
    <a:srgbClr val="9CC4D8"/>
    <a:srgbClr val="66FF66"/>
    <a:srgbClr val="FF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74" autoAdjust="0"/>
    <p:restoredTop sz="85076" autoAdjust="0"/>
  </p:normalViewPr>
  <p:slideViewPr>
    <p:cSldViewPr snapToGrid="0" snapToObjects="1">
      <p:cViewPr varScale="1">
        <p:scale>
          <a:sx n="60" d="100"/>
          <a:sy n="60" d="100"/>
        </p:scale>
        <p:origin x="1436" y="44"/>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4" d="100"/>
          <a:sy n="84" d="100"/>
        </p:scale>
        <p:origin x="3828"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9/09/2020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9/9/2020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Welcome to Module 4, Snippet 5 of Safe System for Universities. In this final snippet, we will discuss three key factors critical to the implementation of the Safe System. Sometimes viewed as barriers, these factors in fact hold the key to unlocking Safe System practice in the real world.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2936196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design domain may be viewed as the tangible boundary in which context sensitive design can be practiced. It is the bounding area under which accepted levels of practice are situated. In the real world, the design domain forms the set of design and operational practices that lead to a certain level of performance. The concept of a road design domain in Australia was developed several decades ago. This concept was based around the idea of context-sensitive, cost-effective design that considers the performance limitations of drivers and their vehicles. As such, much of the design domain is focussed on the geometric design of rural and high speed roads, such as through setting standard lane widths and curve geometry based on assumptions of vehicle performance. The normal design domain as shown here is the performance standard to which we design when building new roads or upgrade existing roads. The lower bound of the normal design domain constitutes the current minimum acceptable level of performance for these situations.</a:t>
            </a:r>
          </a:p>
          <a:p>
            <a:pPr marL="228600" indent="-228600">
              <a:buFont typeface="+mj-lt"/>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Next to the normal design domain sits the extended design domain. This is essentially an area of diminished performance. It is our acknowledgement that previously built and currently operated parts of the road network will not always perform to the same level to which new roads are designed. As you may have noticed, traffic volume plays a part in deciding where the boundary of the domain lies, as higher traffic volumes mean it is harder to justify a low level of performance due to the greater number of people that are exposed to the design. As such, the minimum level of acceptable performance increases with the traffic volume.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Legal liability and a scope for defence are two concepts that we have previously discussed. In short, they represent the ability for system managers to defend their decisions on the grounds of sound engineering judgement. In the context of the design domain, the selection of design values below the bounds of the design domain increases the scope for legal liability, should something go wrong and a road user is harmed. In other words, the scope for defending one’s decisions are decreased. In this context, it is possible to view any design above the bounds of the design domain as appropriate, given that design within the design domain can form a defence for one’s decisions.  </a:t>
            </a:r>
          </a:p>
          <a:p>
            <a:pPr marL="228600" indent="-228600">
              <a:buFont typeface="+mj-lt"/>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As outlined within the Guide to Road Design, there is a potential for collisions to occur on any road, and so designing a road to a set of standards does not necessarily guarantee safety. Improving survivability on our roads beyond the capability of current practice can mean the need to look to new and innovative ideas. However, such practices can lie outside of the current design domain, because they are often too new or innovative to yet reside within the standards and guidelines that have been agreed upon as the scope for normal design practice. This means that we can potentially discourage design that brings us closer to the elimination of harm, purely because it sits outside of our current idea of normal practice.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1058167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 this light, we can ask the question as to whether the current concept of a design domain is adequate? Should there be a Safe System design domain in which design and operational practices move closer and closer to achieving a safe road transportation system where all crashes are survivable? It is important to note that such a domain does not currently ensure survivability and will not achieve survivability within the confines of infrastructure improvements alone. Instead, a Safe System design domain, applied within a transformation context, sets us towards the goal of zero deaths and serious injuries within a foreseeable timeframe by utilising capabilities from all pillars of the Safe System. </a:t>
            </a:r>
          </a:p>
          <a:p>
            <a:pPr marL="228600" indent="-228600">
              <a:buFont typeface="+mj-lt"/>
              <a:buAutoNum type="arabicPeriod"/>
            </a:pPr>
            <a:endParaRPr lang="en-AU" dirty="0"/>
          </a:p>
          <a:p>
            <a:pPr marL="228600" indent="-228600">
              <a:buFont typeface="+mj-lt"/>
              <a:buAutoNum type="arabicPeriod"/>
            </a:pPr>
            <a:r>
              <a:rPr lang="en-AU" dirty="0"/>
              <a:t>A Safe System domain lies within the context of more than just infrastructure. A systems-based approach is needed that integrates infrastructure decision making within the context of vehicle technology, speed, and other elements. The backbone of such a systems-based approach is the design and operational practices that manage energy within the road transportation system to survivable levels. </a:t>
            </a:r>
          </a:p>
          <a:p>
            <a:pPr marL="228600" indent="-228600">
              <a:buFont typeface="+mj-lt"/>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By looking at safety performance from this perspective of survivability, we can question whether our current design practices can produce survivable outcomes and therefore whether these practices are acceptable in the context of a Safe System. Where practices under the current design domain are unable to guarantee survivability, we will need to look beyond the current accepted norms and to the proposed Safe System design domain, with practices that are increasingly able to produce survivable outcomes.</a:t>
            </a:r>
            <a:r>
              <a:rPr lang="en-US" sz="1200" kern="1200" dirty="0">
                <a:solidFill>
                  <a:schemeClr val="tx1"/>
                </a:solidFill>
                <a:latin typeface="+mn-lt"/>
                <a:ea typeface="+mn-ea"/>
                <a:cs typeface="+mn-cs"/>
              </a:rPr>
              <a:t> Additionally, while the design domain as it currently stands can incorporate Safe System aspects of design, the effect of vehicle technology and speed on energy management need to be included together with geometric design considerations to provide a system response, rather than one built specifically on one aspect of road transportation.</a:t>
            </a:r>
          </a:p>
          <a:p>
            <a:pPr marL="228600" indent="-228600">
              <a:buFont typeface="+mj-lt"/>
              <a:buAutoNum type="arabicPeriod"/>
            </a:pPr>
            <a:endParaRPr lang="en-AU" dirty="0"/>
          </a:p>
          <a:p>
            <a:pPr marL="228600" indent="-228600">
              <a:buFont typeface="+mj-lt"/>
              <a:buAutoNum type="arabicPeriod"/>
            </a:pPr>
            <a:endParaRPr lang="en-AU" dirty="0"/>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640477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Ultimately, transformation would see a future where the proposed Safe System design domain becomes the normal design domain, and anything below this qualifies as sub-standard to accepted minimum levels of safety performance. In other words, design and operational practices that are based on energy management and ensure survivability become the minimum accepted level of performance. Achieving this will require a complete rethink of the standards and guidelines to which we currently design and operate the system.</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2316439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As an example, let’s look at the way intersection control is dealt with in the current Austroads guidelines, and how this could differ in a Safe System design domain. Currently, the Austroads Guide to Road Design promotes the use of both signalisation and roundabouts as way to control traffic at intersections. Guidance for both types of control falls within the normal design domain, based on standardised design informed by a range of factors including safety and mobility.</a:t>
            </a:r>
          </a:p>
          <a:p>
            <a:pPr marL="228600" indent="-228600">
              <a:buFont typeface="+mj-lt"/>
              <a:buAutoNum type="arabicPeriod"/>
            </a:pPr>
            <a:endParaRPr lang="en-AU" dirty="0"/>
          </a:p>
          <a:p>
            <a:pPr marL="228600" indent="-228600">
              <a:buFont typeface="+mj-lt"/>
              <a:buAutoNum type="arabicPeriod"/>
            </a:pPr>
            <a:r>
              <a:rPr lang="en-AU" dirty="0"/>
              <a:t>Where the current guidelines fall short is in discerning the priority of use based on safety criteria. The use of both signalisation and roundabouts are justified on safety grounds, but there is little guidance to discern safety performance in the context of energy management and alignment with Safe System objectives. While this type of information is available in other Austroads publications, such as their research report on improving Safe System performance at intersections, guidance within the standards and guidelines utilised by designers may take years to manifest and has the potential to be diluted by competing agendas, such as the need to maintain intersection throughput.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2167254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 a Safe System design domain, performance of design options would need to be clearly illustrated in the context of energy management and alignment to Safe System objectives. This would then feed into design hierarchies that promote the use of well-aligned design first, and give clear reasoning for when lesser design can and cannot be considered as alternatives. In a Safe System design domain, the safety superiority of certain design, such as roundabouts, and the potential for risk of harm associated with each form of design would be clearly outlined and used to govern guidance.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15</a:t>
            </a:fld>
            <a:endParaRPr lang="en-US"/>
          </a:p>
        </p:txBody>
      </p:sp>
    </p:spTree>
    <p:extLst>
      <p:ext uri="{BB962C8B-B14F-4D97-AF65-F5344CB8AC3E}">
        <p14:creationId xmlns:p14="http://schemas.microsoft.com/office/powerpoint/2010/main" val="1729996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Now that we have a better understanding of some of the barriers to achieving safe roads, let’s finish by summarising how the management of risk can help to inform a Safe System.</a:t>
            </a:r>
          </a:p>
        </p:txBody>
      </p:sp>
      <p:sp>
        <p:nvSpPr>
          <p:cNvPr id="4" name="Slide Number Placeholder 3"/>
          <p:cNvSpPr>
            <a:spLocks noGrp="1"/>
          </p:cNvSpPr>
          <p:nvPr>
            <p:ph type="sldNum" sz="quarter" idx="5"/>
          </p:nvPr>
        </p:nvSpPr>
        <p:spPr/>
        <p:txBody>
          <a:bodyPr/>
          <a:lstStyle/>
          <a:p>
            <a:fld id="{50E59ED5-2685-A749-A30B-E5DC3B170F8E}" type="slidenum">
              <a:rPr lang="en-US" smtClean="0"/>
              <a:pPr/>
              <a:t>16</a:t>
            </a:fld>
            <a:endParaRPr lang="en-US"/>
          </a:p>
        </p:txBody>
      </p:sp>
    </p:spTree>
    <p:extLst>
      <p:ext uri="{BB962C8B-B14F-4D97-AF65-F5344CB8AC3E}">
        <p14:creationId xmlns:p14="http://schemas.microsoft.com/office/powerpoint/2010/main" val="1650334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 this snippet, we have discussed some of the key barriers to transformation. There are likely to be others, and these will become clear as we work closer towards dissolving the barriers of which we are already aware. For now, we need to progress beyond a tendency to design to minimum requirements. The design domain and context-sensitive design have helped move the industry away from this tendency. Going forward, we need to align these design practices with the design principles implied by the Safe System.</a:t>
            </a:r>
          </a:p>
          <a:p>
            <a:pPr marL="228600" indent="-228600">
              <a:buFont typeface="+mj-lt"/>
              <a:buAutoNum type="arabicPeriod"/>
            </a:pPr>
            <a:endParaRPr lang="en-AU" dirty="0"/>
          </a:p>
          <a:p>
            <a:pPr marL="228600" indent="-228600">
              <a:buFont typeface="+mj-lt"/>
              <a:buAutoNum type="arabicPeriod"/>
            </a:pPr>
            <a:r>
              <a:rPr lang="en-AU" dirty="0"/>
              <a:t>At the start of this snippet, we looked at the concept of ethics and liability, and how aiming to achieve risk minimisation, rather than conformation to minimum standards, can help to achieve a good response to harm on our road network. Ethical responsibility and liability go hand-in-hand. Going forward, we need to better define the ethical responsibility of road managers towards road users.</a:t>
            </a:r>
          </a:p>
          <a:p>
            <a:pPr marL="228600" indent="-228600">
              <a:buFont typeface="+mj-lt"/>
              <a:buAutoNum type="arabicPeriod"/>
            </a:pPr>
            <a:endParaRPr lang="en-AU" dirty="0"/>
          </a:p>
          <a:p>
            <a:pPr marL="228600" indent="-228600">
              <a:buFont typeface="+mj-lt"/>
              <a:buAutoNum type="arabicPeriod"/>
            </a:pPr>
            <a:r>
              <a:rPr lang="en-AU" dirty="0"/>
              <a:t>As we have discussed, there is a risk of treating standards and guidelines as design benchmarks, instead of the design safety nets for which purpose they were created. A response to harm that is predicated on liability alone is more likely to prioritise the achievement of minimum standards, rather than a level of design that minimises the risk of harm. We need to be mindful of this issue and instead base our response to harm on an ethical foundation, as well as a liability one. Doing so will lessen the risk that we base our design decisions on meeting minimum standards and instead design towards an agenda of minimising harm within the context of our current levels of understanding.</a:t>
            </a:r>
          </a:p>
          <a:p>
            <a:pPr marL="228600" indent="-228600">
              <a:buFont typeface="+mj-lt"/>
              <a:buAutoNum type="arabicPeriod"/>
            </a:pPr>
            <a:endParaRPr lang="en-AU" dirty="0"/>
          </a:p>
          <a:p>
            <a:pPr marL="228600" indent="-228600">
              <a:buFont typeface="+mj-lt"/>
              <a:buAutoNum type="arabicPeriod"/>
            </a:pPr>
            <a:r>
              <a:rPr lang="en-AU" dirty="0"/>
              <a:t>Finally, the design domain was created to shift the design goalposts beyond attaining only minimum acceptable levels of design. This is currently achieved through the notion of a context-sensitive approach to design. Going forward to a Safe System future, we will need to adopt leading-practice in safety as our benchmark for design. To do this, we need to establish design guidance that is not only context-sensitive, but also harm-sensitive. In other words, we need to adopt a design domain that is based on mitigating the mechanisms of harm.</a:t>
            </a:r>
          </a:p>
        </p:txBody>
      </p:sp>
      <p:sp>
        <p:nvSpPr>
          <p:cNvPr id="4" name="Slide Number Placeholder 3"/>
          <p:cNvSpPr>
            <a:spLocks noGrp="1"/>
          </p:cNvSpPr>
          <p:nvPr>
            <p:ph type="sldNum" sz="quarter" idx="5"/>
          </p:nvPr>
        </p:nvSpPr>
        <p:spPr/>
        <p:txBody>
          <a:bodyPr/>
          <a:lstStyle/>
          <a:p>
            <a:fld id="{50E59ED5-2685-A749-A30B-E5DC3B170F8E}" type="slidenum">
              <a:rPr lang="en-US" smtClean="0"/>
              <a:pPr/>
              <a:t>17</a:t>
            </a:fld>
            <a:endParaRPr lang="en-US"/>
          </a:p>
        </p:txBody>
      </p:sp>
    </p:spTree>
    <p:extLst>
      <p:ext uri="{BB962C8B-B14F-4D97-AF65-F5344CB8AC3E}">
        <p14:creationId xmlns:p14="http://schemas.microsoft.com/office/powerpoint/2010/main" val="597007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Our response to harm drives the way we manage safety within the road transportation system. Generally, our response to harm involves two key factors: the ethical responsibility and legal liability of system managers. Now, we will discuss these two factors and how they can contribute to a good or poor response when harm occurs.</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4055437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Ethical responsibility and legal liability are two concerning factors that should weigh into any decisions made by system managers. These two factors play a critical role into both day-to-day functions and the responses made when something goes wrong. The ethical responsibility of a system manager is generally concerned with ensuring the safety of the people who use and work within the road transportation system. On the other hand, legal liability is concerned with ensuring that system managers are taking all reasonable precautions to minimise the risk of loss or harm that could burden a system stakeholder. When loss or harm does occur, legal liability is about a reasonable level of defence for the decisions made by system managers.</a:t>
            </a:r>
          </a:p>
          <a:p>
            <a:pPr marL="228600" indent="-228600">
              <a:buFont typeface="+mj-lt"/>
              <a:buAutoNum type="arabicPeriod"/>
            </a:pPr>
            <a:endParaRPr lang="en-AU" dirty="0"/>
          </a:p>
          <a:p>
            <a:pPr marL="228600" indent="-228600">
              <a:buFont typeface="+mj-lt"/>
              <a:buAutoNum type="arabicPeriod"/>
            </a:pPr>
            <a:r>
              <a:rPr lang="en-AU" dirty="0"/>
              <a:t>When harm occurs on the road network, our response is critical to preventing more harm from reoccurring in the future. A well-reasoned response will consider both the ethical responsibility and legal liability of system management. A good response will help to protect the system managers who made sound decisions, as well as prevent harm from further occurring in the future. </a:t>
            </a:r>
          </a:p>
          <a:p>
            <a:pPr marL="228600" indent="-228600">
              <a:buFont typeface="+mj-lt"/>
              <a:buAutoNum type="arabicPeriod"/>
            </a:pPr>
            <a:endParaRPr lang="en-AU" dirty="0"/>
          </a:p>
          <a:p>
            <a:pPr marL="228600" indent="-228600">
              <a:buFont typeface="+mj-lt"/>
              <a:buAutoNum type="arabicPeriod"/>
            </a:pPr>
            <a:r>
              <a:rPr lang="en-AU" dirty="0"/>
              <a:t>A good response will involve a review of the safety conditions that led to the harm occurring in the first place. This should be more than just a review of the standards and guidelines, and will ideally involve a thorough investigation of all the factors that led to the crash and subsequent harm, such as through the processes outlined in the Austroads Guide to Road Safety. The aim here is to minimise the risk that harm will reoccur, especially when the mechanisms of that harm can be reasonably identified and countermeasures exist to mitigate the risk.</a:t>
            </a:r>
          </a:p>
          <a:p>
            <a:pPr marL="228600" indent="-228600">
              <a:buFont typeface="+mj-lt"/>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The second part of a good response is to review the legal liability of the road authority and the decision makers who manage the road network where the harm occurred. The best response is a proactive response. This means ensuring that system managers have a reasonable level of defence for their decisions, should something go wrong and someone is harmed. One way of achieving this is by considering the standards and guidelines that spell out how the road system should be designed and managed, and the design domain under which those decisions are made. We’ll talk more about standards, guidelines and the design domain later on. For now, you can think about a good legal liability response as one that considers the reasonable level of defence for the decisions made by a system manager, given the financial, capacity and capability constraints under which they operate.</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201455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Now let’s look at the response to harm through the lens of risk management. We want to design the road to minimise the net risk of harm. While we would ideally like to eliminate the risk of any harm, it is well known that system managers work within constraints that mean this is not always possible. These constraints could be the limited availability of funds, meaning we have limited capacity to ensure safety. They could also be constraints of knowledge, meaning we do not always have the data and understanding required for perfect judgement. Simply put, we prioritise and make decisions to minimise the overall risk to road users, while working within the constraints that are laid upon us.</a:t>
            </a:r>
          </a:p>
          <a:p>
            <a:pPr marL="228600" indent="-228600">
              <a:buFont typeface="+mj-lt"/>
              <a:buAutoNum type="arabicPeriod"/>
            </a:pPr>
            <a:endParaRPr lang="en-AU" dirty="0"/>
          </a:p>
          <a:p>
            <a:pPr marL="228600" indent="-228600">
              <a:buFont typeface="+mj-lt"/>
              <a:buAutoNum type="arabicPeriod"/>
            </a:pPr>
            <a:r>
              <a:rPr lang="en-AU" dirty="0"/>
              <a:t>We design and build roads while trying to minimise harm. But in doing so, we also know that we are creating a system in which some people will be harmed. However, we do not always understand exactly where or how this harm will manifest itself. Therefore, when harm does occur, we must use the knowledge gained through these events to address the deficiencies that led to harm occurring in the first place.</a:t>
            </a:r>
          </a:p>
          <a:p>
            <a:pPr marL="228600" indent="-228600">
              <a:buFont typeface="+mj-lt"/>
              <a:buAutoNum type="arabicPeriod"/>
            </a:pPr>
            <a:endParaRPr lang="en-AU" dirty="0"/>
          </a:p>
          <a:p>
            <a:pPr marL="228600" indent="-228600">
              <a:buFont typeface="+mj-lt"/>
              <a:buAutoNum type="arabicPeriod"/>
            </a:pPr>
            <a:r>
              <a:rPr lang="en-AU" dirty="0"/>
              <a:t>A reasonable response will consider both the system managers’ ethical responsibility to minimise harm, as well as their legal liability with regard to the decisions that they make. In the context of risk management, this means we must respond in a way that reduces the risk to road users, through both identifying and mitigating existing risks, and ensuring that we have and will continue to work within the limits of our capability and knowledge. </a:t>
            </a:r>
          </a:p>
          <a:p>
            <a:pPr marL="228600" indent="-228600">
              <a:buFont typeface="+mj-lt"/>
              <a:buAutoNum type="arabicPeriod"/>
            </a:pPr>
            <a:endParaRPr lang="en-AU" dirty="0"/>
          </a:p>
          <a:p>
            <a:pPr marL="228600" indent="-228600">
              <a:buFont typeface="+mj-lt"/>
              <a:buAutoNum type="arabicPeriod"/>
            </a:pPr>
            <a:r>
              <a:rPr lang="en-AU" dirty="0"/>
              <a:t>A poor response, on the other hand, will view risk only from the perspective of liability towards the road authority and the system managers who act within it. Such a response can lead to practice that aims to ensure only the minimum required standards are met. As outlined within the Austroads Guide to Road Design, a road designed to meet the minimum standards is not necessarily safe. </a:t>
            </a:r>
          </a:p>
          <a:p>
            <a:pPr marL="228600" indent="-228600">
              <a:buFont typeface="+mj-lt"/>
              <a:buAutoNum type="arabicPeriod"/>
            </a:pPr>
            <a:endParaRPr lang="en-AU" dirty="0"/>
          </a:p>
          <a:p>
            <a:pPr marL="228600" indent="-228600">
              <a:buFont typeface="+mj-lt"/>
              <a:buAutoNum type="arabicPeriod"/>
            </a:pPr>
            <a:r>
              <a:rPr lang="en-AU" dirty="0"/>
              <a:t>A response to harm should ultimately lead to a point where prior decisions and practices are critiqued and revisions are made to correct prior errors and oversights. A good response will view this in light of the trade-offs between design parameters that are inputted and the level of safety that results. When harm does occur, the question should be asked as to whether the design parameters were sufficient to reasonably minimise the risk of harm. In the context of risk management, this is analogous to the factor of safety that is used in other areas of engineering. In this sense, we need to ask ourselves whether the factor of safety was sufficiently great enough to ensure a harmful event does not occur.</a:t>
            </a:r>
          </a:p>
          <a:p>
            <a:pPr marL="228600" indent="-228600">
              <a:buFont typeface="+mj-lt"/>
              <a:buAutoNum type="arabicPeriod"/>
            </a:pPr>
            <a:endParaRPr lang="en-AU" dirty="0"/>
          </a:p>
          <a:p>
            <a:pPr marL="228600" indent="-228600">
              <a:buFont typeface="+mj-lt"/>
              <a:buAutoNum type="arabicPeriod"/>
            </a:pPr>
            <a:r>
              <a:rPr lang="en-AU" dirty="0"/>
              <a:t>On the other hand, a poor response will likely not question design beyond the scope of the minimum required standards. Such a response may cover a road authority and its system managers in the sense of their legal liability, but will ultimately fail to question whether the safety requirements of road users where reasonably addressed. In taking such an approach, we fail to consider our ethical responsibility towards road users by failing to use our sound engineering judgement to minimise risk within the constraints with which we work.</a:t>
            </a:r>
          </a:p>
          <a:p>
            <a:pPr marL="228600" indent="-228600">
              <a:buFont typeface="+mj-lt"/>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The result of a good response to harm should lead to recommendations for improving design practices, should insufficient practices be identified. A good response can also help identify factors outside of the design realm that may need to be rectified, with recommendations to improve practices both inside and outside of a road authority’s direct control. These recommendations can then be weighed up against the trade-offs that may result, such as the cost of rectifying insufficient design. Moreover, when system managers are informed of the risks posed by current practices, the defence for continuing these practices is reduced and change which further minimises the risk of harm is more likely to occur. In this sense, the added value of such a process is the ability to inform future design practices, so that similar risks can be identified and improved design practices can be implemented.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indent="-228600">
              <a:buFont typeface="+mj-lt"/>
              <a:buAutoNum type="arabicPeriod"/>
            </a:pPr>
            <a:r>
              <a:rPr lang="en-AU" dirty="0"/>
              <a:t>The results of a poor response are, on the other hand, less likely to inform better design practices in the future. Instead, business as usual will continue to occur and the same mistakes that led to harm in the first place are more likely to be repeated.</a:t>
            </a:r>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3201218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 the previous section, we mentioned standards and guidelines, and their role in a reasonable response to harm. Standards and guidelines form a basis for the minimum level of design that should be attained. However, they can sometimes be viewed as an instruction manual that outlines the level of performance to which a road should be designed. The difference between these two ideas is subtle but important. Next, we will discuss the role of standards and guidelines in the context of minimising harm.</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1288120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Standards and guidelines have been created as safety nets that set a minimum acceptable level of performance. In this sense, standards and guidelines ensure that design and operational practices below minimum accepted limits do not enter the road transportation system. In practice, this removes much of the possible risk to road users and is a substantial reason why we today do not see considerably more death and serious injury on our roads.</a:t>
            </a:r>
          </a:p>
          <a:p>
            <a:pPr marL="228600" indent="-228600">
              <a:buFont typeface="+mj-lt"/>
              <a:buAutoNum type="arabicPeriod"/>
            </a:pPr>
            <a:endParaRPr lang="en-AU" dirty="0"/>
          </a:p>
          <a:p>
            <a:pPr marL="228600" indent="-228600">
              <a:buFont typeface="+mj-lt"/>
              <a:buAutoNum type="arabicPeriod"/>
            </a:pPr>
            <a:r>
              <a:rPr lang="en-AU" dirty="0"/>
              <a:t>However, the purpose for which standards and guidelines have been created is not the same as the way they are sometimes put into practice. A response to standards and guidelines may be to treat them as a benchmark for good design, instead of a safety net to mitigate the risk of sub-standard design. Such a response is counter to the idea that designing to minimum standards does not guarantee safe outcomes. The risk here is that the minimum standards of design become the only values that we adopt. The context of design and the relationship to risk are both forgotten. In other words, we set out to achieve the minimum level of performance, without considering what the minimum level of performance entails.</a:t>
            </a:r>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191508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leading idea within the current design fraternity is that of context sensitive design. Context sensitive design is about recognising the environment in which a road will operate. This allows a designer to create solutions while recognising the trade-offs and limitations with which the design must contend. A key consideration of context sensitive design is the need to adopt design that is in keeping with the Safe System approach. In this sense, context sensitive design needs to incorporate consideration of how to make a road safe, rather than just how to make a road safer within the confines of the current standards and guidelines.</a:t>
            </a:r>
          </a:p>
          <a:p>
            <a:pPr marL="228600" indent="-228600">
              <a:buFont typeface="+mj-lt"/>
              <a:buAutoNum type="arabicPeriod"/>
            </a:pPr>
            <a:endParaRPr lang="en-AU" dirty="0"/>
          </a:p>
          <a:p>
            <a:pPr marL="228600" indent="-228600">
              <a:buFont typeface="+mj-lt"/>
              <a:buAutoNum type="arabicPeriod"/>
            </a:pPr>
            <a:r>
              <a:rPr lang="en-AU" dirty="0"/>
              <a:t>As stated by the United States Federal Highway Administration and outlined within the Austroads Guide to Road Design, context sensitive design asks questions about the needs of transportation. In the context of the Safe System, this means asking questions about providing safe transportation. In this sense, we can use context sensitive design as a way to pursue Safe System outcomes by better understanding how design can be sensitive to the needs of providing safe mobility. In the following section, we will pursue this idea in the context of the design domain, an concept of road design that is closely aligned to the idea of context sensitive design.</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3175244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We finished the last section by introducing the design domain. Next, we will discuss the concept of the design domain, its relationship to context sensitive design, and how this may be used to pursue safe road design within the context of a Safe System.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35993338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casr.Adelaide.edu.au"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334085B5-8584-4383-939B-22723E8EF1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6B96A78E-8BDF-4506-915D-38EEE1DF093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50E686DB-B280-415D-A6F6-349FA4B4F0F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386556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70020"/>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65460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4</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4</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570020"/>
            <a:ext cx="3486150"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776931"/>
            <a:ext cx="3486151"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4322763" cy="4330911"/>
          </a:xfrm>
        </p:spPr>
        <p:txBody>
          <a:bodyPr/>
          <a:lstStyle/>
          <a:p>
            <a:endParaRPr lang="en-AU"/>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115955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7" name="TextBox 6">
            <a:extLst>
              <a:ext uri="{FF2B5EF4-FFF2-40B4-BE49-F238E27FC236}">
                <a16:creationId xmlns:a16="http://schemas.microsoft.com/office/drawing/2014/main" id="{860526FC-3983-45F2-B817-40D32E8EB2E8}"/>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xmlns="" val="tx"/>
                    </a:ext>
                  </a:extLst>
                </a:hlinkClick>
              </a:rPr>
              <a:t>christopher@casr.Adelaide.edu.au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Safe System Road Infrastructure Program, Regional Roads Victoria</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4, Snippet 4</a:t>
            </a:r>
          </a:p>
        </p:txBody>
      </p:sp>
    </p:spTree>
    <p:extLst>
      <p:ext uri="{BB962C8B-B14F-4D97-AF65-F5344CB8AC3E}">
        <p14:creationId xmlns:p14="http://schemas.microsoft.com/office/powerpoint/2010/main" val="1518582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8197FF3A-300F-43B2-823C-B77B564471F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A6DB48C0-430F-42B1-9FA3-0BC88CDBD58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D54BD7CC-70A1-4571-8076-3E3A66F8828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4, Snippet 4</a:t>
            </a:r>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4155018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675551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768059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4</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2495481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4</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2 boxes)">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857086"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4</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1" name="Content Placeholder 2">
            <a:extLst>
              <a:ext uri="{FF2B5EF4-FFF2-40B4-BE49-F238E27FC236}">
                <a16:creationId xmlns:a16="http://schemas.microsoft.com/office/drawing/2014/main" id="{A98D8359-DBC5-4CA7-8AE3-71A898F8DE58}"/>
              </a:ext>
            </a:extLst>
          </p:cNvPr>
          <p:cNvSpPr>
            <a:spLocks noGrp="1"/>
          </p:cNvSpPr>
          <p:nvPr>
            <p:ph idx="12"/>
          </p:nvPr>
        </p:nvSpPr>
        <p:spPr>
          <a:xfrm>
            <a:off x="4658266" y="1549593"/>
            <a:ext cx="3857086"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15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Module 3, Snippet 6</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79" r:id="rId4"/>
    <p:sldLayoutId id="2147483680" r:id="rId5"/>
    <p:sldLayoutId id="2147483681" r:id="rId6"/>
    <p:sldLayoutId id="2147483682" r:id="rId7"/>
    <p:sldLayoutId id="2147483662" r:id="rId8"/>
    <p:sldLayoutId id="2147483678" r:id="rId9"/>
    <p:sldLayoutId id="2147483665" r:id="rId10"/>
    <p:sldLayoutId id="2147483666" r:id="rId11"/>
    <p:sldLayoutId id="2147483669" r:id="rId12"/>
    <p:sldLayoutId id="2147483674" r:id="rId13"/>
    <p:sldLayoutId id="2147483670" r:id="rId14"/>
    <p:sldLayoutId id="2147483673" r:id="rId15"/>
    <p:sldLayoutId id="2147483667" r:id="rId16"/>
    <p:sldLayoutId id="2147483672" r:id="rId17"/>
    <p:sldLayoutId id="2147483671" r:id="rId18"/>
    <p:sldLayoutId id="2147483668" r:id="rId19"/>
    <p:sldLayoutId id="2147483663" r:id="rId20"/>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audio" Target="../media/media25.m4a"/><Relationship Id="rId3" Type="http://schemas.microsoft.com/office/2007/relationships/media" Target="../media/media23.m4a"/><Relationship Id="rId7" Type="http://schemas.microsoft.com/office/2007/relationships/media" Target="../media/media25.m4a"/><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audio" Target="../media/media24.m4a"/><Relationship Id="rId11" Type="http://schemas.openxmlformats.org/officeDocument/2006/relationships/image" Target="../media/image8.png"/><Relationship Id="rId5" Type="http://schemas.microsoft.com/office/2007/relationships/media" Target="../media/media24.m4a"/><Relationship Id="rId10" Type="http://schemas.openxmlformats.org/officeDocument/2006/relationships/notesSlide" Target="../notesSlides/notesSlide10.xml"/><Relationship Id="rId4" Type="http://schemas.openxmlformats.org/officeDocument/2006/relationships/audio" Target="../media/media23.m4a"/><Relationship Id="rId9"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27.m4a"/><Relationship Id="rId7"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audio" Target="../media/media28.m4a"/><Relationship Id="rId5" Type="http://schemas.microsoft.com/office/2007/relationships/media" Target="../media/media28.m4a"/><Relationship Id="rId4" Type="http://schemas.openxmlformats.org/officeDocument/2006/relationships/audio" Target="../media/media27.m4a"/><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media" Target="../media/media31.m4a"/><Relationship Id="rId7" Type="http://schemas.openxmlformats.org/officeDocument/2006/relationships/image" Target="../media/image9.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notesSlide" Target="../notesSlides/notesSlide13.xml"/><Relationship Id="rId5" Type="http://schemas.openxmlformats.org/officeDocument/2006/relationships/slideLayout" Target="../slideLayouts/slideLayout8.xml"/><Relationship Id="rId4" Type="http://schemas.openxmlformats.org/officeDocument/2006/relationships/audio" Target="../media/media31.m4a"/><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9.jpeg"/><Relationship Id="rId5" Type="http://schemas.openxmlformats.org/officeDocument/2006/relationships/image" Target="../media/image10.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audio" Target="../media/media37.m4a"/><Relationship Id="rId3" Type="http://schemas.microsoft.com/office/2007/relationships/media" Target="../media/media35.m4a"/><Relationship Id="rId7" Type="http://schemas.microsoft.com/office/2007/relationships/media" Target="../media/media37.m4a"/><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audio" Target="../media/media36.m4a"/><Relationship Id="rId11" Type="http://schemas.openxmlformats.org/officeDocument/2006/relationships/image" Target="../media/image8.png"/><Relationship Id="rId5" Type="http://schemas.microsoft.com/office/2007/relationships/media" Target="../media/media36.m4a"/><Relationship Id="rId10" Type="http://schemas.openxmlformats.org/officeDocument/2006/relationships/notesSlide" Target="../notesSlides/notesSlide16.xml"/><Relationship Id="rId4" Type="http://schemas.openxmlformats.org/officeDocument/2006/relationships/audio" Target="../media/media35.m4a"/><Relationship Id="rId9"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audio" Target="../media/media7.m4a"/><Relationship Id="rId3" Type="http://schemas.microsoft.com/office/2007/relationships/media" Target="../media/media5.m4a"/><Relationship Id="rId7" Type="http://schemas.microsoft.com/office/2007/relationships/media" Target="../media/media7.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media6.m4a"/><Relationship Id="rId11" Type="http://schemas.openxmlformats.org/officeDocument/2006/relationships/image" Target="../media/image8.png"/><Relationship Id="rId5" Type="http://schemas.microsoft.com/office/2007/relationships/media" Target="../media/media6.m4a"/><Relationship Id="rId10" Type="http://schemas.openxmlformats.org/officeDocument/2006/relationships/notesSlide" Target="../notesSlides/notesSlide4.xml"/><Relationship Id="rId4" Type="http://schemas.openxmlformats.org/officeDocument/2006/relationships/audio" Target="../media/media5.m4a"/><Relationship Id="rId9"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audio" Target="../media/media11.m4a"/><Relationship Id="rId13" Type="http://schemas.microsoft.com/office/2007/relationships/media" Target="../media/media14.m4a"/><Relationship Id="rId18" Type="http://schemas.openxmlformats.org/officeDocument/2006/relationships/notesSlide" Target="../notesSlides/notesSlide5.xml"/><Relationship Id="rId3" Type="http://schemas.microsoft.com/office/2007/relationships/media" Target="../media/media9.m4a"/><Relationship Id="rId7" Type="http://schemas.microsoft.com/office/2007/relationships/media" Target="../media/media11.m4a"/><Relationship Id="rId12" Type="http://schemas.openxmlformats.org/officeDocument/2006/relationships/audio" Target="../media/media13.m4a"/><Relationship Id="rId17" Type="http://schemas.openxmlformats.org/officeDocument/2006/relationships/slideLayout" Target="../slideLayouts/slideLayout8.xml"/><Relationship Id="rId2" Type="http://schemas.openxmlformats.org/officeDocument/2006/relationships/audio" Target="../media/media8.m4a"/><Relationship Id="rId16" Type="http://schemas.openxmlformats.org/officeDocument/2006/relationships/audio" Target="../media/media15.m4a"/><Relationship Id="rId1" Type="http://schemas.microsoft.com/office/2007/relationships/media" Target="../media/media8.m4a"/><Relationship Id="rId6" Type="http://schemas.openxmlformats.org/officeDocument/2006/relationships/audio" Target="../media/media10.m4a"/><Relationship Id="rId11" Type="http://schemas.microsoft.com/office/2007/relationships/media" Target="../media/media13.m4a"/><Relationship Id="rId5" Type="http://schemas.microsoft.com/office/2007/relationships/media" Target="../media/media10.m4a"/><Relationship Id="rId15" Type="http://schemas.microsoft.com/office/2007/relationships/media" Target="../media/media15.m4a"/><Relationship Id="rId10" Type="http://schemas.openxmlformats.org/officeDocument/2006/relationships/audio" Target="../media/media12.m4a"/><Relationship Id="rId19" Type="http://schemas.openxmlformats.org/officeDocument/2006/relationships/image" Target="../media/image8.png"/><Relationship Id="rId4" Type="http://schemas.openxmlformats.org/officeDocument/2006/relationships/audio" Target="../media/media9.m4a"/><Relationship Id="rId9" Type="http://schemas.microsoft.com/office/2007/relationships/media" Target="../media/media12.m4a"/><Relationship Id="rId14" Type="http://schemas.openxmlformats.org/officeDocument/2006/relationships/audio" Target="../media/media14.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7.xml"/><Relationship Id="rId5" Type="http://schemas.openxmlformats.org/officeDocument/2006/relationships/slideLayout" Target="../slideLayouts/slideLayout8.xml"/><Relationship Id="rId4" Type="http://schemas.openxmlformats.org/officeDocument/2006/relationships/audio" Target="../media/media18.m4a"/></Relationships>
</file>

<file path=ppt/slides/_rels/slide9.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8.xml"/><Relationship Id="rId5" Type="http://schemas.openxmlformats.org/officeDocument/2006/relationships/slideLayout" Target="../slideLayouts/slideLayout8.xml"/><Relationship Id="rId4" Type="http://schemas.openxmlformats.org/officeDocument/2006/relationships/audio" Target="../media/media20.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Breaking the barriers to implementation</a:t>
            </a:r>
          </a:p>
        </p:txBody>
      </p:sp>
      <p:pic>
        <p:nvPicPr>
          <p:cNvPr id="2" name="TAC_MOD4_SNIP5_SLIDE_01_PARA_A">
            <a:hlinkClick r:id="" action="ppaction://media"/>
            <a:extLst>
              <a:ext uri="{FF2B5EF4-FFF2-40B4-BE49-F238E27FC236}">
                <a16:creationId xmlns:a16="http://schemas.microsoft.com/office/drawing/2014/main" id="{0180C8A6-81F4-4AD6-97D3-1C05A41DB0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7275"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84" fill="hold"/>
                                        <p:tgtEl>
                                          <p:spTgt spid="2"/>
                                        </p:tgtEl>
                                      </p:cBhvr>
                                    </p:cmd>
                                  </p:childTnLst>
                                </p:cTn>
                              </p:par>
                            </p:childTnLst>
                          </p:cTn>
                        </p:par>
                        <p:par>
                          <p:cTn id="7" fill="hold">
                            <p:stCondLst>
                              <p:cond delay="19284"/>
                            </p:stCondLst>
                            <p:childTnLst>
                              <p:par>
                                <p:cTn id="8" presetID="3" presetClass="mediacall" presetSubtype="0" fill="hold" nodeType="afterEffect">
                                  <p:stCondLst>
                                    <p:cond delay="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8A65D48-9346-4CB2-8F31-CA1EF66FD1C3}"/>
              </a:ext>
            </a:extLst>
          </p:cNvPr>
          <p:cNvSpPr>
            <a:spLocks noGrp="1"/>
          </p:cNvSpPr>
          <p:nvPr>
            <p:ph type="body" sz="quarter" idx="10"/>
          </p:nvPr>
        </p:nvSpPr>
        <p:spPr/>
        <p:txBody>
          <a:bodyPr/>
          <a:lstStyle/>
          <a:p>
            <a:r>
              <a:rPr lang="en-AU" dirty="0"/>
              <a:t>The design domain</a:t>
            </a:r>
          </a:p>
        </p:txBody>
      </p:sp>
      <p:sp>
        <p:nvSpPr>
          <p:cNvPr id="5" name="Slide Number Placeholder 4">
            <a:extLst>
              <a:ext uri="{FF2B5EF4-FFF2-40B4-BE49-F238E27FC236}">
                <a16:creationId xmlns:a16="http://schemas.microsoft.com/office/drawing/2014/main" id="{5583FC32-89ED-452C-94F6-F2E14AA6AD24}"/>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4" name="Footer Placeholder 3">
            <a:extLst>
              <a:ext uri="{FF2B5EF4-FFF2-40B4-BE49-F238E27FC236}">
                <a16:creationId xmlns:a16="http://schemas.microsoft.com/office/drawing/2014/main" id="{A3AABED3-1475-44D0-89A8-62EBC292C18B}"/>
              </a:ext>
            </a:extLst>
          </p:cNvPr>
          <p:cNvSpPr>
            <a:spLocks noGrp="1"/>
          </p:cNvSpPr>
          <p:nvPr>
            <p:ph type="ftr" sz="quarter" idx="12"/>
          </p:nvPr>
        </p:nvSpPr>
        <p:spPr/>
        <p:txBody>
          <a:bodyPr/>
          <a:lstStyle/>
          <a:p>
            <a:r>
              <a:rPr lang="en-US" dirty="0"/>
              <a:t>Module 4, Snippet 5</a:t>
            </a:r>
          </a:p>
        </p:txBody>
      </p:sp>
      <p:pic>
        <p:nvPicPr>
          <p:cNvPr id="2" name="TAC_MOD4_SNIP5_SLIDE_10_PARA_A">
            <a:hlinkClick r:id="" action="ppaction://media"/>
            <a:extLst>
              <a:ext uri="{FF2B5EF4-FFF2-40B4-BE49-F238E27FC236}">
                <a16:creationId xmlns:a16="http://schemas.microsoft.com/office/drawing/2014/main" id="{30E8748F-CC7E-466B-8BD5-2B8784ED23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9528" y="0"/>
            <a:ext cx="609600" cy="609600"/>
          </a:xfrm>
          <a:prstGeom prst="rect">
            <a:avLst/>
          </a:prstGeom>
        </p:spPr>
      </p:pic>
    </p:spTree>
    <p:extLst>
      <p:ext uri="{BB962C8B-B14F-4D97-AF65-F5344CB8AC3E}">
        <p14:creationId xmlns:p14="http://schemas.microsoft.com/office/powerpoint/2010/main" val="176245195"/>
      </p:ext>
    </p:extLst>
  </p:cSld>
  <p:clrMapOvr>
    <a:masterClrMapping/>
  </p:clrMapOvr>
  <mc:AlternateContent xmlns:mc="http://schemas.openxmlformats.org/markup-compatibility/2006" xmlns:p14="http://schemas.microsoft.com/office/powerpoint/2010/main">
    <mc:Choice Requires="p14">
      <p:transition spd="med" p14:dur="700" advTm="16680">
        <p:fade/>
      </p:transition>
    </mc:Choice>
    <mc:Fallback xmlns="">
      <p:transition spd="med" advTm="16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5708" fill="hold"/>
                                        <p:tgtEl>
                                          <p:spTgt spid="2"/>
                                        </p:tgtEl>
                                      </p:cBhvr>
                                    </p:cmd>
                                  </p:childTnLst>
                                </p:cTn>
                              </p:par>
                            </p:childTnLst>
                          </p:cTn>
                        </p:par>
                        <p:par>
                          <p:cTn id="7" fill="hold">
                            <p:stCondLst>
                              <p:cond delay="16208"/>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row: Left 24">
            <a:extLst>
              <a:ext uri="{FF2B5EF4-FFF2-40B4-BE49-F238E27FC236}">
                <a16:creationId xmlns:a16="http://schemas.microsoft.com/office/drawing/2014/main" id="{2866F824-B122-4AB9-B637-7E09D488A67D}"/>
              </a:ext>
            </a:extLst>
          </p:cNvPr>
          <p:cNvSpPr/>
          <p:nvPr/>
        </p:nvSpPr>
        <p:spPr>
          <a:xfrm>
            <a:off x="1346162" y="3377338"/>
            <a:ext cx="1759838" cy="639107"/>
          </a:xfrm>
          <a:prstGeom prst="leftArrow">
            <a:avLst>
              <a:gd name="adj1" fmla="val 57595"/>
              <a:gd name="adj2" fmla="val 50000"/>
            </a:avLst>
          </a:prstGeom>
          <a:solidFill>
            <a:srgbClr val="0E1429">
              <a:alpha val="80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latin typeface="Arial Narrow" panose="020B0606020202030204" pitchFamily="34" charset="0"/>
            </a:endParaRPr>
          </a:p>
        </p:txBody>
      </p:sp>
      <p:grpSp>
        <p:nvGrpSpPr>
          <p:cNvPr id="32" name="Group 31">
            <a:extLst>
              <a:ext uri="{FF2B5EF4-FFF2-40B4-BE49-F238E27FC236}">
                <a16:creationId xmlns:a16="http://schemas.microsoft.com/office/drawing/2014/main" id="{4161A55D-0CF4-4B37-B207-7E6808185600}"/>
              </a:ext>
            </a:extLst>
          </p:cNvPr>
          <p:cNvGrpSpPr/>
          <p:nvPr/>
        </p:nvGrpSpPr>
        <p:grpSpPr>
          <a:xfrm>
            <a:off x="4251485" y="1547104"/>
            <a:ext cx="3918515" cy="3959985"/>
            <a:chOff x="4251485" y="1547104"/>
            <a:chExt cx="3918515" cy="3959985"/>
          </a:xfrm>
        </p:grpSpPr>
        <p:sp>
          <p:nvSpPr>
            <p:cNvPr id="30" name="Rectangle 29">
              <a:extLst>
                <a:ext uri="{FF2B5EF4-FFF2-40B4-BE49-F238E27FC236}">
                  <a16:creationId xmlns:a16="http://schemas.microsoft.com/office/drawing/2014/main" id="{5FDB94D2-54FE-4DCD-A773-B3B3A54B8F17}"/>
                </a:ext>
              </a:extLst>
            </p:cNvPr>
            <p:cNvSpPr/>
            <p:nvPr/>
          </p:nvSpPr>
          <p:spPr>
            <a:xfrm>
              <a:off x="4251485" y="1547104"/>
              <a:ext cx="3918515" cy="3959985"/>
            </a:xfrm>
            <a:prstGeom prst="rect">
              <a:avLst/>
            </a:prstGeom>
            <a:pattFill prst="pct5">
              <a:fgClr>
                <a:schemeClr val="bg1"/>
              </a:fgClr>
              <a:bgClr>
                <a:srgbClr val="0E142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901EC0C4-A1B7-4203-A52F-83429092AB7E}"/>
                </a:ext>
              </a:extLst>
            </p:cNvPr>
            <p:cNvSpPr/>
            <p:nvPr/>
          </p:nvSpPr>
          <p:spPr>
            <a:xfrm>
              <a:off x="6231553" y="1547104"/>
              <a:ext cx="1938447" cy="3959962"/>
            </a:xfrm>
            <a:prstGeom prst="rect">
              <a:avLst/>
            </a:prstGeom>
            <a:gradFill flip="none" rotWithShape="1">
              <a:gsLst>
                <a:gs pos="24000">
                  <a:srgbClr val="0E1429">
                    <a:alpha val="0"/>
                  </a:srgbClr>
                </a:gs>
                <a:gs pos="100000">
                  <a:srgbClr val="0E142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1" name="Trapezoid 20">
            <a:extLst>
              <a:ext uri="{FF2B5EF4-FFF2-40B4-BE49-F238E27FC236}">
                <a16:creationId xmlns:a16="http://schemas.microsoft.com/office/drawing/2014/main" id="{F773C233-B9BA-43A2-87B0-72C86BA7DD08}"/>
              </a:ext>
            </a:extLst>
          </p:cNvPr>
          <p:cNvSpPr/>
          <p:nvPr/>
        </p:nvSpPr>
        <p:spPr>
          <a:xfrm>
            <a:off x="2566033" y="1548785"/>
            <a:ext cx="3708000" cy="3960000"/>
          </a:xfrm>
          <a:prstGeom prst="trapezoid">
            <a:avLst>
              <a:gd name="adj" fmla="val 29369"/>
            </a:avLst>
          </a:prstGeom>
          <a:pattFill prst="pct5">
            <a:fgClr>
              <a:schemeClr val="bg1"/>
            </a:fgClr>
            <a:bgClr>
              <a:srgbClr val="0E142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EEB18F1E-B454-4768-86E7-50BB8B16EDD7}"/>
              </a:ext>
            </a:extLst>
          </p:cNvPr>
          <p:cNvSpPr>
            <a:spLocks noGrp="1"/>
          </p:cNvSpPr>
          <p:nvPr>
            <p:ph type="title"/>
          </p:nvPr>
        </p:nvSpPr>
        <p:spPr/>
        <p:txBody>
          <a:bodyPr/>
          <a:lstStyle/>
          <a:p>
            <a:r>
              <a:rPr lang="en-AU" dirty="0"/>
              <a:t>The design domain</a:t>
            </a:r>
          </a:p>
        </p:txBody>
      </p:sp>
      <p:sp>
        <p:nvSpPr>
          <p:cNvPr id="4" name="Footer Placeholder 3">
            <a:extLst>
              <a:ext uri="{FF2B5EF4-FFF2-40B4-BE49-F238E27FC236}">
                <a16:creationId xmlns:a16="http://schemas.microsoft.com/office/drawing/2014/main" id="{1F83DBFB-50A6-431C-A581-AB59C795DEB7}"/>
              </a:ext>
            </a:extLst>
          </p:cNvPr>
          <p:cNvSpPr>
            <a:spLocks noGrp="1"/>
          </p:cNvSpPr>
          <p:nvPr>
            <p:ph type="ftr" sz="quarter" idx="10"/>
          </p:nvPr>
        </p:nvSpPr>
        <p:spPr/>
        <p:txBody>
          <a:bodyPr/>
          <a:lstStyle/>
          <a:p>
            <a:r>
              <a:rPr lang="en-US" dirty="0"/>
              <a:t>Module 4, Snippet 5</a:t>
            </a:r>
          </a:p>
        </p:txBody>
      </p:sp>
      <p:sp>
        <p:nvSpPr>
          <p:cNvPr id="6" name="Text Placeholder 5">
            <a:extLst>
              <a:ext uri="{FF2B5EF4-FFF2-40B4-BE49-F238E27FC236}">
                <a16:creationId xmlns:a16="http://schemas.microsoft.com/office/drawing/2014/main" id="{393D7BFF-EEF7-4410-A1CC-BECA5703A48A}"/>
              </a:ext>
            </a:extLst>
          </p:cNvPr>
          <p:cNvSpPr>
            <a:spLocks noGrp="1"/>
          </p:cNvSpPr>
          <p:nvPr>
            <p:ph type="body" sz="quarter" idx="15"/>
          </p:nvPr>
        </p:nvSpPr>
        <p:spPr/>
        <p:txBody>
          <a:bodyPr/>
          <a:lstStyle/>
          <a:p>
            <a:r>
              <a:rPr lang="en-AU" dirty="0"/>
              <a:t>Source: based on </a:t>
            </a:r>
            <a:r>
              <a:rPr lang="en-AU" dirty="0" err="1"/>
              <a:t>Veith</a:t>
            </a:r>
            <a:r>
              <a:rPr lang="en-AU" dirty="0"/>
              <a:t> et al (2006) and </a:t>
            </a:r>
            <a:r>
              <a:rPr lang="en-AU" dirty="0" err="1"/>
              <a:t>McTiernan</a:t>
            </a:r>
            <a:r>
              <a:rPr lang="en-AU" dirty="0"/>
              <a:t> et al (2019)</a:t>
            </a:r>
          </a:p>
        </p:txBody>
      </p:sp>
      <p:sp>
        <p:nvSpPr>
          <p:cNvPr id="5" name="Slide Number Placeholder 4">
            <a:extLst>
              <a:ext uri="{FF2B5EF4-FFF2-40B4-BE49-F238E27FC236}">
                <a16:creationId xmlns:a16="http://schemas.microsoft.com/office/drawing/2014/main" id="{69815F5D-568A-4BF6-A203-B1795678CAA9}"/>
              </a:ext>
            </a:extLst>
          </p:cNvPr>
          <p:cNvSpPr>
            <a:spLocks noGrp="1"/>
          </p:cNvSpPr>
          <p:nvPr>
            <p:ph type="sldNum" sz="quarter" idx="11"/>
          </p:nvPr>
        </p:nvSpPr>
        <p:spPr/>
        <p:txBody>
          <a:bodyPr/>
          <a:lstStyle/>
          <a:p>
            <a:fld id="{A9D36E53-D99A-0F41-B3E8-EF235B9A2E23}" type="slidenum">
              <a:rPr lang="en-US" smtClean="0"/>
              <a:pPr/>
              <a:t>11</a:t>
            </a:fld>
            <a:endParaRPr lang="en-US" dirty="0"/>
          </a:p>
        </p:txBody>
      </p:sp>
      <p:cxnSp>
        <p:nvCxnSpPr>
          <p:cNvPr id="7" name="Straight Arrow Connector 6">
            <a:extLst>
              <a:ext uri="{FF2B5EF4-FFF2-40B4-BE49-F238E27FC236}">
                <a16:creationId xmlns:a16="http://schemas.microsoft.com/office/drawing/2014/main" id="{9AD603F9-D6EC-4375-8141-CEB77B95F323}"/>
              </a:ext>
            </a:extLst>
          </p:cNvPr>
          <p:cNvCxnSpPr/>
          <p:nvPr/>
        </p:nvCxnSpPr>
        <p:spPr>
          <a:xfrm flipV="1">
            <a:off x="1186002" y="1549593"/>
            <a:ext cx="0" cy="3960000"/>
          </a:xfrm>
          <a:prstGeom prst="straightConnector1">
            <a:avLst/>
          </a:prstGeom>
          <a:ln w="190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A4E0B4-F5C3-46FE-9F06-BC05A47AE2FE}"/>
              </a:ext>
            </a:extLst>
          </p:cNvPr>
          <p:cNvCxnSpPr>
            <a:cxnSpLocks/>
          </p:cNvCxnSpPr>
          <p:nvPr/>
        </p:nvCxnSpPr>
        <p:spPr>
          <a:xfrm>
            <a:off x="1186002" y="5509593"/>
            <a:ext cx="6984000" cy="0"/>
          </a:xfrm>
          <a:prstGeom prst="straightConnector1">
            <a:avLst/>
          </a:prstGeom>
          <a:ln w="190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DBA9AA0-03E5-4E2A-B3B9-8A5235E30033}"/>
              </a:ext>
            </a:extLst>
          </p:cNvPr>
          <p:cNvSpPr txBox="1"/>
          <p:nvPr/>
        </p:nvSpPr>
        <p:spPr>
          <a:xfrm rot="16200000">
            <a:off x="231792" y="3244333"/>
            <a:ext cx="1539087" cy="369332"/>
          </a:xfrm>
          <a:prstGeom prst="rect">
            <a:avLst/>
          </a:prstGeom>
          <a:noFill/>
        </p:spPr>
        <p:txBody>
          <a:bodyPr wrap="square" rtlCol="0">
            <a:spAutoFit/>
          </a:bodyPr>
          <a:lstStyle/>
          <a:p>
            <a:pPr algn="ctr"/>
            <a:r>
              <a:rPr lang="en-AU" dirty="0">
                <a:solidFill>
                  <a:schemeClr val="bg1"/>
                </a:solidFill>
              </a:rPr>
              <a:t>Traffic Volume</a:t>
            </a:r>
          </a:p>
        </p:txBody>
      </p:sp>
      <p:sp>
        <p:nvSpPr>
          <p:cNvPr id="10" name="TextBox 9">
            <a:extLst>
              <a:ext uri="{FF2B5EF4-FFF2-40B4-BE49-F238E27FC236}">
                <a16:creationId xmlns:a16="http://schemas.microsoft.com/office/drawing/2014/main" id="{2C17705F-EC32-4D00-A258-D31C46AF9B31}"/>
              </a:ext>
            </a:extLst>
          </p:cNvPr>
          <p:cNvSpPr txBox="1"/>
          <p:nvPr/>
        </p:nvSpPr>
        <p:spPr>
          <a:xfrm>
            <a:off x="2403841" y="5509593"/>
            <a:ext cx="4336318" cy="369332"/>
          </a:xfrm>
          <a:prstGeom prst="rect">
            <a:avLst/>
          </a:prstGeom>
          <a:noFill/>
        </p:spPr>
        <p:txBody>
          <a:bodyPr wrap="square" rtlCol="0">
            <a:spAutoFit/>
          </a:bodyPr>
          <a:lstStyle/>
          <a:p>
            <a:pPr algn="ctr"/>
            <a:r>
              <a:rPr lang="en-AU" dirty="0">
                <a:solidFill>
                  <a:schemeClr val="bg1"/>
                </a:solidFill>
              </a:rPr>
              <a:t>Range of values (e.g. safety performance)</a:t>
            </a:r>
          </a:p>
        </p:txBody>
      </p:sp>
      <p:cxnSp>
        <p:nvCxnSpPr>
          <p:cNvPr id="12" name="Straight Connector 11">
            <a:extLst>
              <a:ext uri="{FF2B5EF4-FFF2-40B4-BE49-F238E27FC236}">
                <a16:creationId xmlns:a16="http://schemas.microsoft.com/office/drawing/2014/main" id="{310B2B19-DFF9-4C76-BC00-4DF46EFF8E83}"/>
              </a:ext>
            </a:extLst>
          </p:cNvPr>
          <p:cNvCxnSpPr>
            <a:cxnSpLocks/>
          </p:cNvCxnSpPr>
          <p:nvPr/>
        </p:nvCxnSpPr>
        <p:spPr>
          <a:xfrm flipV="1">
            <a:off x="4251486" y="1549593"/>
            <a:ext cx="0" cy="396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3A559F-C155-415C-B0C8-20BA0850B02C}"/>
              </a:ext>
            </a:extLst>
          </p:cNvPr>
          <p:cNvCxnSpPr>
            <a:cxnSpLocks/>
          </p:cNvCxnSpPr>
          <p:nvPr/>
        </p:nvCxnSpPr>
        <p:spPr>
          <a:xfrm flipV="1">
            <a:off x="2556980" y="1547104"/>
            <a:ext cx="1080000" cy="396000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0CDC321-A50D-426B-A03B-389244DAC768}"/>
              </a:ext>
            </a:extLst>
          </p:cNvPr>
          <p:cNvSpPr txBox="1"/>
          <p:nvPr/>
        </p:nvSpPr>
        <p:spPr>
          <a:xfrm>
            <a:off x="3159225" y="3192074"/>
            <a:ext cx="1080000" cy="923330"/>
          </a:xfrm>
          <a:prstGeom prst="rect">
            <a:avLst/>
          </a:prstGeom>
          <a:noFill/>
        </p:spPr>
        <p:txBody>
          <a:bodyPr wrap="square" rtlCol="0">
            <a:spAutoFit/>
          </a:bodyPr>
          <a:lstStyle/>
          <a:p>
            <a:pPr algn="ctr"/>
            <a:r>
              <a:rPr lang="en-AU" dirty="0">
                <a:solidFill>
                  <a:schemeClr val="bg1"/>
                </a:solidFill>
              </a:rPr>
              <a:t>Extended Design Domain</a:t>
            </a:r>
          </a:p>
        </p:txBody>
      </p:sp>
      <p:sp>
        <p:nvSpPr>
          <p:cNvPr id="16" name="TextBox 15">
            <a:extLst>
              <a:ext uri="{FF2B5EF4-FFF2-40B4-BE49-F238E27FC236}">
                <a16:creationId xmlns:a16="http://schemas.microsoft.com/office/drawing/2014/main" id="{E63B32E0-CC13-47BF-AA0A-21675B563918}"/>
              </a:ext>
            </a:extLst>
          </p:cNvPr>
          <p:cNvSpPr txBox="1"/>
          <p:nvPr/>
        </p:nvSpPr>
        <p:spPr>
          <a:xfrm>
            <a:off x="4384645" y="3192074"/>
            <a:ext cx="1080000" cy="923330"/>
          </a:xfrm>
          <a:prstGeom prst="rect">
            <a:avLst/>
          </a:prstGeom>
          <a:noFill/>
        </p:spPr>
        <p:txBody>
          <a:bodyPr wrap="square" rtlCol="0">
            <a:spAutoFit/>
          </a:bodyPr>
          <a:lstStyle/>
          <a:p>
            <a:pPr algn="ctr"/>
            <a:r>
              <a:rPr lang="en-AU" dirty="0">
                <a:solidFill>
                  <a:schemeClr val="bg1"/>
                </a:solidFill>
              </a:rPr>
              <a:t>Normal Design Domain</a:t>
            </a:r>
          </a:p>
        </p:txBody>
      </p:sp>
      <p:sp>
        <p:nvSpPr>
          <p:cNvPr id="17" name="TextBox 16">
            <a:extLst>
              <a:ext uri="{FF2B5EF4-FFF2-40B4-BE49-F238E27FC236}">
                <a16:creationId xmlns:a16="http://schemas.microsoft.com/office/drawing/2014/main" id="{20D0282E-135B-42D7-BA0E-B2C563601750}"/>
              </a:ext>
            </a:extLst>
          </p:cNvPr>
          <p:cNvSpPr txBox="1"/>
          <p:nvPr/>
        </p:nvSpPr>
        <p:spPr>
          <a:xfrm>
            <a:off x="1345750" y="4084617"/>
            <a:ext cx="1564668" cy="646331"/>
          </a:xfrm>
          <a:prstGeom prst="rect">
            <a:avLst/>
          </a:prstGeom>
          <a:noFill/>
        </p:spPr>
        <p:txBody>
          <a:bodyPr wrap="square" rtlCol="0">
            <a:spAutoFit/>
          </a:bodyPr>
          <a:lstStyle/>
          <a:p>
            <a:pPr algn="ctr"/>
            <a:r>
              <a:rPr lang="en-AU" i="1" dirty="0">
                <a:solidFill>
                  <a:schemeClr val="bg1"/>
                </a:solidFill>
              </a:rPr>
              <a:t>Increased risk of liability</a:t>
            </a:r>
          </a:p>
        </p:txBody>
      </p:sp>
      <p:sp>
        <p:nvSpPr>
          <p:cNvPr id="27" name="Arrow: Chevron 26">
            <a:extLst>
              <a:ext uri="{FF2B5EF4-FFF2-40B4-BE49-F238E27FC236}">
                <a16:creationId xmlns:a16="http://schemas.microsoft.com/office/drawing/2014/main" id="{FD28229A-5490-4F8C-9EA9-FCE24A85708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
        <p:nvSpPr>
          <p:cNvPr id="22" name="TextBox 21">
            <a:extLst>
              <a:ext uri="{FF2B5EF4-FFF2-40B4-BE49-F238E27FC236}">
                <a16:creationId xmlns:a16="http://schemas.microsoft.com/office/drawing/2014/main" id="{25C14E5C-BAFF-44DF-9E95-ACDB3DBBA238}"/>
              </a:ext>
            </a:extLst>
          </p:cNvPr>
          <p:cNvSpPr txBox="1"/>
          <p:nvPr/>
        </p:nvSpPr>
        <p:spPr>
          <a:xfrm>
            <a:off x="5980540" y="3330455"/>
            <a:ext cx="2136241" cy="646331"/>
          </a:xfrm>
          <a:prstGeom prst="rect">
            <a:avLst/>
          </a:prstGeom>
          <a:noFill/>
        </p:spPr>
        <p:txBody>
          <a:bodyPr wrap="square" rtlCol="0">
            <a:spAutoFit/>
          </a:bodyPr>
          <a:lstStyle/>
          <a:p>
            <a:pPr algn="ctr"/>
            <a:r>
              <a:rPr lang="en-AU" i="1" dirty="0">
                <a:solidFill>
                  <a:schemeClr val="bg1"/>
                </a:solidFill>
              </a:rPr>
              <a:t>New and innovative </a:t>
            </a:r>
            <a:br>
              <a:rPr lang="en-AU" i="1" dirty="0">
                <a:solidFill>
                  <a:schemeClr val="bg1"/>
                </a:solidFill>
              </a:rPr>
            </a:br>
            <a:r>
              <a:rPr lang="en-AU" i="1" dirty="0">
                <a:solidFill>
                  <a:schemeClr val="bg1"/>
                </a:solidFill>
              </a:rPr>
              <a:t>practices</a:t>
            </a:r>
          </a:p>
        </p:txBody>
      </p:sp>
      <p:sp>
        <p:nvSpPr>
          <p:cNvPr id="35" name="TextBox 34">
            <a:extLst>
              <a:ext uri="{FF2B5EF4-FFF2-40B4-BE49-F238E27FC236}">
                <a16:creationId xmlns:a16="http://schemas.microsoft.com/office/drawing/2014/main" id="{A4BCAD05-1BC6-4A93-913E-A2F51A8B758D}"/>
              </a:ext>
            </a:extLst>
          </p:cNvPr>
          <p:cNvSpPr txBox="1"/>
          <p:nvPr/>
        </p:nvSpPr>
        <p:spPr>
          <a:xfrm>
            <a:off x="1184169" y="2684841"/>
            <a:ext cx="1887830" cy="646331"/>
          </a:xfrm>
          <a:prstGeom prst="rect">
            <a:avLst/>
          </a:prstGeom>
          <a:noFill/>
        </p:spPr>
        <p:txBody>
          <a:bodyPr wrap="square" rtlCol="0">
            <a:spAutoFit/>
          </a:bodyPr>
          <a:lstStyle/>
          <a:p>
            <a:pPr algn="ctr"/>
            <a:r>
              <a:rPr lang="en-AU" i="1" dirty="0">
                <a:solidFill>
                  <a:schemeClr val="bg1"/>
                </a:solidFill>
              </a:rPr>
              <a:t>Decreasing scope for defence</a:t>
            </a:r>
          </a:p>
        </p:txBody>
      </p:sp>
      <p:cxnSp>
        <p:nvCxnSpPr>
          <p:cNvPr id="36" name="Straight Connector 35">
            <a:extLst>
              <a:ext uri="{FF2B5EF4-FFF2-40B4-BE49-F238E27FC236}">
                <a16:creationId xmlns:a16="http://schemas.microsoft.com/office/drawing/2014/main" id="{1160A726-AF16-46B9-940E-9EDF3C8EB825}"/>
              </a:ext>
            </a:extLst>
          </p:cNvPr>
          <p:cNvCxnSpPr>
            <a:cxnSpLocks/>
          </p:cNvCxnSpPr>
          <p:nvPr/>
        </p:nvCxnSpPr>
        <p:spPr>
          <a:xfrm flipV="1">
            <a:off x="5581060" y="1549593"/>
            <a:ext cx="0" cy="396000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Arrow: Left 25">
            <a:extLst>
              <a:ext uri="{FF2B5EF4-FFF2-40B4-BE49-F238E27FC236}">
                <a16:creationId xmlns:a16="http://schemas.microsoft.com/office/drawing/2014/main" id="{B7DE127A-4825-4CDF-BD6D-BAFABC65D6CD}"/>
              </a:ext>
            </a:extLst>
          </p:cNvPr>
          <p:cNvSpPr/>
          <p:nvPr/>
        </p:nvSpPr>
        <p:spPr>
          <a:xfrm flipH="1">
            <a:off x="4251485" y="1617927"/>
            <a:ext cx="3530523" cy="639107"/>
          </a:xfrm>
          <a:prstGeom prst="leftArrow">
            <a:avLst>
              <a:gd name="adj1" fmla="val 57595"/>
              <a:gd name="adj2" fmla="val 50000"/>
            </a:avLst>
          </a:prstGeom>
          <a:solidFill>
            <a:srgbClr val="0E1429">
              <a:alpha val="80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Increasing survivability</a:t>
            </a:r>
          </a:p>
        </p:txBody>
      </p:sp>
      <p:pic>
        <p:nvPicPr>
          <p:cNvPr id="2" name="TAC_MOD4_SNIP5_SLIDE_11_PARA_A">
            <a:hlinkClick r:id="" action="ppaction://media"/>
            <a:extLst>
              <a:ext uri="{FF2B5EF4-FFF2-40B4-BE49-F238E27FC236}">
                <a16:creationId xmlns:a16="http://schemas.microsoft.com/office/drawing/2014/main" id="{DD569174-E888-411C-B66D-083AE734A60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96413" y="0"/>
            <a:ext cx="609600" cy="609600"/>
          </a:xfrm>
          <a:prstGeom prst="rect">
            <a:avLst/>
          </a:prstGeom>
        </p:spPr>
      </p:pic>
      <p:pic>
        <p:nvPicPr>
          <p:cNvPr id="11" name="TAC_MOD4_SNIP5_SLIDE_11_PARA_B">
            <a:hlinkClick r:id="" action="ppaction://media"/>
            <a:extLst>
              <a:ext uri="{FF2B5EF4-FFF2-40B4-BE49-F238E27FC236}">
                <a16:creationId xmlns:a16="http://schemas.microsoft.com/office/drawing/2014/main" id="{412DDFFD-715A-4E11-A154-37F7060DC21A}"/>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96413" y="828675"/>
            <a:ext cx="609600" cy="609600"/>
          </a:xfrm>
          <a:prstGeom prst="rect">
            <a:avLst/>
          </a:prstGeom>
        </p:spPr>
      </p:pic>
      <p:pic>
        <p:nvPicPr>
          <p:cNvPr id="14" name="TAC_MOD4_SNIP5_SLIDE_11_PARA_C">
            <a:hlinkClick r:id="" action="ppaction://media"/>
            <a:extLst>
              <a:ext uri="{FF2B5EF4-FFF2-40B4-BE49-F238E27FC236}">
                <a16:creationId xmlns:a16="http://schemas.microsoft.com/office/drawing/2014/main" id="{D6CB997C-01BA-4D73-904F-510AC8FE4632}"/>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96413" y="1657350"/>
            <a:ext cx="609600" cy="609600"/>
          </a:xfrm>
          <a:prstGeom prst="rect">
            <a:avLst/>
          </a:prstGeom>
        </p:spPr>
      </p:pic>
      <p:pic>
        <p:nvPicPr>
          <p:cNvPr id="18" name="TAC_MOD4_SNIP5_SLIDE_11_PARA_D">
            <a:hlinkClick r:id="" action="ppaction://media"/>
            <a:extLst>
              <a:ext uri="{FF2B5EF4-FFF2-40B4-BE49-F238E27FC236}">
                <a16:creationId xmlns:a16="http://schemas.microsoft.com/office/drawing/2014/main" id="{9B1599E5-0F9D-473E-B2CE-C6D34338ECD9}"/>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96413" y="2486025"/>
            <a:ext cx="609600" cy="609600"/>
          </a:xfrm>
          <a:prstGeom prst="rect">
            <a:avLst/>
          </a:prstGeom>
        </p:spPr>
      </p:pic>
    </p:spTree>
    <p:extLst>
      <p:ext uri="{BB962C8B-B14F-4D97-AF65-F5344CB8AC3E}">
        <p14:creationId xmlns:p14="http://schemas.microsoft.com/office/powerpoint/2010/main" val="330947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 presetClass="mediacall" presetSubtype="0" fill="hold" nodeType="withEffect">
                                  <p:stCondLst>
                                    <p:cond delay="500"/>
                                  </p:stCondLst>
                                  <p:childTnLst>
                                    <p:cmd type="call" cmd="playFrom(0.0)">
                                      <p:cBhvr>
                                        <p:cTn id="12" dur="64447" fill="hold"/>
                                        <p:tgtEl>
                                          <p:spTgt spid="2"/>
                                        </p:tgtEl>
                                      </p:cBhvr>
                                    </p:cmd>
                                  </p:childTnLst>
                                </p:cTn>
                              </p:par>
                            </p:childTnLst>
                          </p:cTn>
                        </p:par>
                        <p:par>
                          <p:cTn id="13" fill="hold">
                            <p:stCondLst>
                              <p:cond delay="64947"/>
                            </p:stCondLst>
                            <p:childTnLst>
                              <p:par>
                                <p:cTn id="14" presetID="3" presetClass="mediacall" presetSubtype="0" fill="hold" nodeType="afterEffect">
                                  <p:stCondLst>
                                    <p:cond delay="500"/>
                                  </p:stCondLst>
                                  <p:childTnLst>
                                    <p:cmd type="call" cmd="stop">
                                      <p:cBhvr>
                                        <p:cTn id="15" dur="1" fill="hold"/>
                                        <p:tgtEl>
                                          <p:spTgt spid="2"/>
                                        </p:tgtEl>
                                      </p:cBhvr>
                                    </p:cmd>
                                  </p:childTnLst>
                                </p:cTn>
                              </p:par>
                              <p:par>
                                <p:cTn id="16" presetID="10" presetClass="entr" presetSubtype="0" fill="hold" grpId="0" nodeType="withEffect">
                                  <p:stCondLst>
                                    <p:cond delay="50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xit" presetSubtype="0" fill="hold" grpId="1" nodeType="withEffect">
                                  <p:stCondLst>
                                    <p:cond delay="0"/>
                                  </p:stCondLst>
                                  <p:childTnLst>
                                    <p:animEffect transition="out" filter="fade">
                                      <p:cBhvr>
                                        <p:cTn id="25" dur="500"/>
                                        <p:tgtEl>
                                          <p:spTgt spid="27"/>
                                        </p:tgtEl>
                                      </p:cBhvr>
                                    </p:animEffect>
                                    <p:set>
                                      <p:cBhvr>
                                        <p:cTn id="26" dur="1" fill="hold">
                                          <p:stCondLst>
                                            <p:cond delay="499"/>
                                          </p:stCondLst>
                                        </p:cTn>
                                        <p:tgtEl>
                                          <p:spTgt spid="27"/>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 presetClass="mediacall" presetSubtype="0" fill="hold" nodeType="withEffect">
                                  <p:stCondLst>
                                    <p:cond delay="500"/>
                                  </p:stCondLst>
                                  <p:childTnLst>
                                    <p:cmd type="call" cmd="playFrom(0.0)">
                                      <p:cBhvr>
                                        <p:cTn id="31" dur="37883" fill="hold"/>
                                        <p:tgtEl>
                                          <p:spTgt spid="11"/>
                                        </p:tgtEl>
                                      </p:cBhvr>
                                    </p:cmd>
                                  </p:childTnLst>
                                </p:cTn>
                              </p:par>
                            </p:childTnLst>
                          </p:cTn>
                        </p:par>
                        <p:par>
                          <p:cTn id="32" fill="hold">
                            <p:stCondLst>
                              <p:cond delay="38383"/>
                            </p:stCondLst>
                            <p:childTnLst>
                              <p:par>
                                <p:cTn id="33" presetID="3" presetClass="mediacall" presetSubtype="0" fill="hold" nodeType="afterEffect">
                                  <p:stCondLst>
                                    <p:cond delay="500"/>
                                  </p:stCondLst>
                                  <p:childTnLst>
                                    <p:cmd type="call" cmd="stop">
                                      <p:cBhvr>
                                        <p:cTn id="34" dur="1" fill="hold"/>
                                        <p:tgtEl>
                                          <p:spTgt spid="11"/>
                                        </p:tgtEl>
                                      </p:cBhvr>
                                    </p:cmd>
                                  </p:childTnLst>
                                </p:cTn>
                              </p:par>
                              <p:par>
                                <p:cTn id="35" presetID="10" presetClass="entr" presetSubtype="0" fill="hold" grpId="2" nodeType="withEffect">
                                  <p:stCondLst>
                                    <p:cond delay="5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xit" presetSubtype="0" fill="hold" grpId="3" nodeType="withEffect">
                                  <p:stCondLst>
                                    <p:cond delay="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par>
                                <p:cTn id="58" presetID="1" presetClass="mediacall" presetSubtype="0" fill="hold" nodeType="withEffect">
                                  <p:stCondLst>
                                    <p:cond delay="500"/>
                                  </p:stCondLst>
                                  <p:childTnLst>
                                    <p:cmd type="call" cmd="playFrom(0.0)">
                                      <p:cBhvr>
                                        <p:cTn id="59" dur="41691" fill="hold"/>
                                        <p:tgtEl>
                                          <p:spTgt spid="14"/>
                                        </p:tgtEl>
                                      </p:cBhvr>
                                    </p:cmd>
                                  </p:childTnLst>
                                </p:cTn>
                              </p:par>
                            </p:childTnLst>
                          </p:cTn>
                        </p:par>
                        <p:par>
                          <p:cTn id="60" fill="hold">
                            <p:stCondLst>
                              <p:cond delay="42191"/>
                            </p:stCondLst>
                            <p:childTnLst>
                              <p:par>
                                <p:cTn id="61" presetID="3" presetClass="mediacall" presetSubtype="0" fill="hold" nodeType="afterEffect">
                                  <p:stCondLst>
                                    <p:cond delay="500"/>
                                  </p:stCondLst>
                                  <p:childTnLst>
                                    <p:cmd type="call" cmd="stop">
                                      <p:cBhvr>
                                        <p:cTn id="62" dur="1" fill="hold"/>
                                        <p:tgtEl>
                                          <p:spTgt spid="14"/>
                                        </p:tgtEl>
                                      </p:cBhvr>
                                    </p:cmd>
                                  </p:childTnLst>
                                </p:cTn>
                              </p:par>
                              <p:par>
                                <p:cTn id="63" presetID="10" presetClass="entr" presetSubtype="0" fill="hold" grpId="4" nodeType="withEffect">
                                  <p:stCondLst>
                                    <p:cond delay="5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xit" presetSubtype="0" fill="hold" grpId="5" nodeType="withEffect">
                                  <p:stCondLst>
                                    <p:cond delay="0"/>
                                  </p:stCondLst>
                                  <p:childTnLst>
                                    <p:animEffect transition="out" filter="fade">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par>
                                <p:cTn id="74" presetID="10" presetClass="entr" presetSubtype="0" fill="hold" grpId="0" nodeType="withEffect">
                                  <p:stCondLst>
                                    <p:cond delay="50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par>
                                <p:cTn id="77" presetID="10" presetClass="entr" presetSubtype="0" fill="hold" nodeType="withEffect">
                                  <p:stCondLst>
                                    <p:cond delay="50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par>
                                <p:cTn id="80" presetID="1" presetClass="mediacall" presetSubtype="0" fill="hold" nodeType="withEffect">
                                  <p:stCondLst>
                                    <p:cond delay="500"/>
                                  </p:stCondLst>
                                  <p:childTnLst>
                                    <p:cmd type="call" cmd="playFrom(0.0)">
                                      <p:cBhvr>
                                        <p:cTn id="81" dur="43642" fill="hold"/>
                                        <p:tgtEl>
                                          <p:spTgt spid="18"/>
                                        </p:tgtEl>
                                      </p:cBhvr>
                                    </p:cmd>
                                  </p:childTnLst>
                                </p:cTn>
                              </p:par>
                            </p:childTnLst>
                          </p:cTn>
                        </p:par>
                        <p:par>
                          <p:cTn id="82" fill="hold">
                            <p:stCondLst>
                              <p:cond delay="44142"/>
                            </p:stCondLst>
                            <p:childTnLst>
                              <p:par>
                                <p:cTn id="83" presetID="3" presetClass="mediacall" presetSubtype="0" fill="hold" nodeType="afterEffect">
                                  <p:stCondLst>
                                    <p:cond delay="500"/>
                                  </p:stCondLst>
                                  <p:childTnLst>
                                    <p:cmd type="call" cmd="stop">
                                      <p:cBhvr>
                                        <p:cTn id="84" dur="1" fill="hold"/>
                                        <p:tgtEl>
                                          <p:spTgt spid="18"/>
                                        </p:tgtEl>
                                      </p:cBhvr>
                                    </p:cmd>
                                  </p:childTnLst>
                                </p:cTn>
                              </p:par>
                              <p:par>
                                <p:cTn id="85" presetID="10" presetClass="entr" presetSubtype="0" fill="hold" grpId="6" nodeType="withEffect">
                                  <p:stCondLst>
                                    <p:cond delay="50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2"/>
                </p:tgtEl>
              </p:cMediaNode>
            </p:audio>
            <p:audio>
              <p:cMediaNode vol="80000">
                <p:cTn id="89" fill="hold" display="0">
                  <p:stCondLst>
                    <p:cond delay="indefinite"/>
                  </p:stCondLst>
                  <p:endCondLst>
                    <p:cond evt="onStopAudio" delay="0">
                      <p:tgtEl>
                        <p:sldTgt/>
                      </p:tgtEl>
                    </p:cond>
                  </p:endCondLst>
                </p:cTn>
                <p:tgtEl>
                  <p:spTgt spid="11"/>
                </p:tgtEl>
              </p:cMediaNode>
            </p:audio>
            <p:audio>
              <p:cMediaNode vol="80000">
                <p:cTn id="90" fill="hold" display="0">
                  <p:stCondLst>
                    <p:cond delay="indefinite"/>
                  </p:stCondLst>
                  <p:endCondLst>
                    <p:cond evt="onStopAudio" delay="0">
                      <p:tgtEl>
                        <p:sldTgt/>
                      </p:tgtEl>
                    </p:cond>
                  </p:endCondLst>
                </p:cTn>
                <p:tgtEl>
                  <p:spTgt spid="14"/>
                </p:tgtEl>
              </p:cMediaNode>
            </p:audio>
            <p:audio>
              <p:cMediaNode vol="80000">
                <p:cTn id="91" fill="hold" display="0">
                  <p:stCondLst>
                    <p:cond delay="indefinite"/>
                  </p:stCondLst>
                  <p:endCondLst>
                    <p:cond evt="onStopAudio" delay="0">
                      <p:tgtEl>
                        <p:sldTgt/>
                      </p:tgtEl>
                    </p:cond>
                  </p:endCondLst>
                </p:cTn>
                <p:tgtEl>
                  <p:spTgt spid="18"/>
                </p:tgtEl>
              </p:cMediaNode>
            </p:audio>
          </p:childTnLst>
        </p:cTn>
      </p:par>
    </p:tnLst>
    <p:bldLst>
      <p:bldP spid="25" grpId="0" animBg="1"/>
      <p:bldP spid="21" grpId="0" animBg="1"/>
      <p:bldP spid="15" grpId="0"/>
      <p:bldP spid="16" grpId="0"/>
      <p:bldP spid="17" grpId="0"/>
      <p:bldP spid="27" grpId="0" animBg="1"/>
      <p:bldP spid="27" grpId="1" animBg="1"/>
      <p:bldP spid="27" grpId="2" animBg="1"/>
      <p:bldP spid="27" grpId="3" animBg="1"/>
      <p:bldP spid="27" grpId="4" animBg="1"/>
      <p:bldP spid="27" grpId="5" animBg="1"/>
      <p:bldP spid="27" grpId="6" animBg="1"/>
      <p:bldP spid="22" grpId="0"/>
      <p:bldP spid="35"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FD0B772-7795-4514-9F38-E2CD91FB67BD}"/>
              </a:ext>
            </a:extLst>
          </p:cNvPr>
          <p:cNvSpPr/>
          <p:nvPr/>
        </p:nvSpPr>
        <p:spPr>
          <a:xfrm>
            <a:off x="5581060" y="1544600"/>
            <a:ext cx="2588942" cy="3959985"/>
          </a:xfrm>
          <a:prstGeom prst="rect">
            <a:avLst/>
          </a:prstGeom>
          <a:pattFill prst="pct5">
            <a:fgClr>
              <a:srgbClr val="01A0DF"/>
            </a:fgClr>
            <a:bgClr>
              <a:srgbClr val="0E142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5FDB94D2-54FE-4DCD-A773-B3B3A54B8F17}"/>
              </a:ext>
            </a:extLst>
          </p:cNvPr>
          <p:cNvSpPr/>
          <p:nvPr/>
        </p:nvSpPr>
        <p:spPr>
          <a:xfrm>
            <a:off x="4251487" y="1547104"/>
            <a:ext cx="1329573" cy="3959985"/>
          </a:xfrm>
          <a:prstGeom prst="rect">
            <a:avLst/>
          </a:prstGeom>
          <a:pattFill prst="pct5">
            <a:fgClr>
              <a:schemeClr val="bg1"/>
            </a:fgClr>
            <a:bgClr>
              <a:srgbClr val="0E142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EEB18F1E-B454-4768-86E7-50BB8B16EDD7}"/>
              </a:ext>
            </a:extLst>
          </p:cNvPr>
          <p:cNvSpPr>
            <a:spLocks noGrp="1"/>
          </p:cNvSpPr>
          <p:nvPr>
            <p:ph type="title"/>
          </p:nvPr>
        </p:nvSpPr>
        <p:spPr/>
        <p:txBody>
          <a:bodyPr/>
          <a:lstStyle/>
          <a:p>
            <a:r>
              <a:rPr lang="en-AU" dirty="0"/>
              <a:t>Safe System design</a:t>
            </a:r>
          </a:p>
        </p:txBody>
      </p:sp>
      <p:sp>
        <p:nvSpPr>
          <p:cNvPr id="4" name="Footer Placeholder 3">
            <a:extLst>
              <a:ext uri="{FF2B5EF4-FFF2-40B4-BE49-F238E27FC236}">
                <a16:creationId xmlns:a16="http://schemas.microsoft.com/office/drawing/2014/main" id="{1F83DBFB-50A6-431C-A581-AB59C795DEB7}"/>
              </a:ext>
            </a:extLst>
          </p:cNvPr>
          <p:cNvSpPr>
            <a:spLocks noGrp="1"/>
          </p:cNvSpPr>
          <p:nvPr>
            <p:ph type="ftr" sz="quarter" idx="10"/>
          </p:nvPr>
        </p:nvSpPr>
        <p:spPr/>
        <p:txBody>
          <a:bodyPr/>
          <a:lstStyle/>
          <a:p>
            <a:r>
              <a:rPr lang="en-US" dirty="0"/>
              <a:t>Module 4, Snippet 5</a:t>
            </a:r>
          </a:p>
        </p:txBody>
      </p:sp>
      <p:sp>
        <p:nvSpPr>
          <p:cNvPr id="5" name="Slide Number Placeholder 4">
            <a:extLst>
              <a:ext uri="{FF2B5EF4-FFF2-40B4-BE49-F238E27FC236}">
                <a16:creationId xmlns:a16="http://schemas.microsoft.com/office/drawing/2014/main" id="{69815F5D-568A-4BF6-A203-B1795678CAA9}"/>
              </a:ext>
            </a:extLst>
          </p:cNvPr>
          <p:cNvSpPr>
            <a:spLocks noGrp="1"/>
          </p:cNvSpPr>
          <p:nvPr>
            <p:ph type="sldNum" sz="quarter" idx="11"/>
          </p:nvPr>
        </p:nvSpPr>
        <p:spPr/>
        <p:txBody>
          <a:bodyPr/>
          <a:lstStyle/>
          <a:p>
            <a:fld id="{A9D36E53-D99A-0F41-B3E8-EF235B9A2E23}" type="slidenum">
              <a:rPr lang="en-US" smtClean="0"/>
              <a:pPr/>
              <a:t>12</a:t>
            </a:fld>
            <a:endParaRPr lang="en-US" dirty="0"/>
          </a:p>
        </p:txBody>
      </p:sp>
      <p:cxnSp>
        <p:nvCxnSpPr>
          <p:cNvPr id="7" name="Straight Arrow Connector 6">
            <a:extLst>
              <a:ext uri="{FF2B5EF4-FFF2-40B4-BE49-F238E27FC236}">
                <a16:creationId xmlns:a16="http://schemas.microsoft.com/office/drawing/2014/main" id="{9AD603F9-D6EC-4375-8141-CEB77B95F323}"/>
              </a:ext>
            </a:extLst>
          </p:cNvPr>
          <p:cNvCxnSpPr/>
          <p:nvPr/>
        </p:nvCxnSpPr>
        <p:spPr>
          <a:xfrm flipV="1">
            <a:off x="1186002" y="1549593"/>
            <a:ext cx="0" cy="3960000"/>
          </a:xfrm>
          <a:prstGeom prst="straightConnector1">
            <a:avLst/>
          </a:prstGeom>
          <a:ln w="190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A4E0B4-F5C3-46FE-9F06-BC05A47AE2FE}"/>
              </a:ext>
            </a:extLst>
          </p:cNvPr>
          <p:cNvCxnSpPr>
            <a:cxnSpLocks/>
          </p:cNvCxnSpPr>
          <p:nvPr/>
        </p:nvCxnSpPr>
        <p:spPr>
          <a:xfrm>
            <a:off x="1186002" y="5509593"/>
            <a:ext cx="6984000" cy="0"/>
          </a:xfrm>
          <a:prstGeom prst="straightConnector1">
            <a:avLst/>
          </a:prstGeom>
          <a:ln w="190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DBA9AA0-03E5-4E2A-B3B9-8A5235E30033}"/>
              </a:ext>
            </a:extLst>
          </p:cNvPr>
          <p:cNvSpPr txBox="1"/>
          <p:nvPr/>
        </p:nvSpPr>
        <p:spPr>
          <a:xfrm rot="16200000">
            <a:off x="231792" y="3244333"/>
            <a:ext cx="1539087" cy="369332"/>
          </a:xfrm>
          <a:prstGeom prst="rect">
            <a:avLst/>
          </a:prstGeom>
          <a:noFill/>
        </p:spPr>
        <p:txBody>
          <a:bodyPr wrap="square" rtlCol="0">
            <a:spAutoFit/>
          </a:bodyPr>
          <a:lstStyle/>
          <a:p>
            <a:pPr algn="ctr"/>
            <a:r>
              <a:rPr lang="en-AU" dirty="0">
                <a:solidFill>
                  <a:schemeClr val="bg1"/>
                </a:solidFill>
              </a:rPr>
              <a:t>Exposure</a:t>
            </a:r>
          </a:p>
        </p:txBody>
      </p:sp>
      <p:sp>
        <p:nvSpPr>
          <p:cNvPr id="10" name="TextBox 9">
            <a:extLst>
              <a:ext uri="{FF2B5EF4-FFF2-40B4-BE49-F238E27FC236}">
                <a16:creationId xmlns:a16="http://schemas.microsoft.com/office/drawing/2014/main" id="{2C17705F-EC32-4D00-A258-D31C46AF9B31}"/>
              </a:ext>
            </a:extLst>
          </p:cNvPr>
          <p:cNvSpPr txBox="1"/>
          <p:nvPr/>
        </p:nvSpPr>
        <p:spPr>
          <a:xfrm>
            <a:off x="2403841" y="5509593"/>
            <a:ext cx="4336318" cy="369332"/>
          </a:xfrm>
          <a:prstGeom prst="rect">
            <a:avLst/>
          </a:prstGeom>
          <a:noFill/>
        </p:spPr>
        <p:txBody>
          <a:bodyPr wrap="square" rtlCol="0">
            <a:spAutoFit/>
          </a:bodyPr>
          <a:lstStyle/>
          <a:p>
            <a:pPr algn="ctr"/>
            <a:r>
              <a:rPr lang="en-AU" dirty="0">
                <a:solidFill>
                  <a:schemeClr val="bg1"/>
                </a:solidFill>
              </a:rPr>
              <a:t>Survivability</a:t>
            </a:r>
          </a:p>
        </p:txBody>
      </p:sp>
      <p:sp>
        <p:nvSpPr>
          <p:cNvPr id="16" name="TextBox 15">
            <a:extLst>
              <a:ext uri="{FF2B5EF4-FFF2-40B4-BE49-F238E27FC236}">
                <a16:creationId xmlns:a16="http://schemas.microsoft.com/office/drawing/2014/main" id="{E63B32E0-CC13-47BF-AA0A-21675B563918}"/>
              </a:ext>
            </a:extLst>
          </p:cNvPr>
          <p:cNvSpPr txBox="1"/>
          <p:nvPr/>
        </p:nvSpPr>
        <p:spPr>
          <a:xfrm>
            <a:off x="4372520" y="3181441"/>
            <a:ext cx="1080000" cy="923330"/>
          </a:xfrm>
          <a:prstGeom prst="rect">
            <a:avLst/>
          </a:prstGeom>
          <a:noFill/>
        </p:spPr>
        <p:txBody>
          <a:bodyPr wrap="square" rtlCol="0">
            <a:spAutoFit/>
          </a:bodyPr>
          <a:lstStyle/>
          <a:p>
            <a:pPr algn="ctr"/>
            <a:r>
              <a:rPr lang="en-AU" dirty="0">
                <a:solidFill>
                  <a:schemeClr val="bg1"/>
                </a:solidFill>
              </a:rPr>
              <a:t>Current design domain</a:t>
            </a:r>
          </a:p>
        </p:txBody>
      </p:sp>
      <p:sp>
        <p:nvSpPr>
          <p:cNvPr id="28" name="TextBox 27">
            <a:extLst>
              <a:ext uri="{FF2B5EF4-FFF2-40B4-BE49-F238E27FC236}">
                <a16:creationId xmlns:a16="http://schemas.microsoft.com/office/drawing/2014/main" id="{1BF74C3F-4957-4856-AA97-B91791DA2C21}"/>
              </a:ext>
            </a:extLst>
          </p:cNvPr>
          <p:cNvSpPr txBox="1"/>
          <p:nvPr/>
        </p:nvSpPr>
        <p:spPr>
          <a:xfrm>
            <a:off x="5754152" y="3319941"/>
            <a:ext cx="2231836" cy="646331"/>
          </a:xfrm>
          <a:prstGeom prst="rect">
            <a:avLst/>
          </a:prstGeom>
          <a:noFill/>
        </p:spPr>
        <p:txBody>
          <a:bodyPr wrap="square" rtlCol="0">
            <a:spAutoFit/>
          </a:bodyPr>
          <a:lstStyle/>
          <a:p>
            <a:pPr algn="ctr"/>
            <a:r>
              <a:rPr lang="en-AU" dirty="0">
                <a:solidFill>
                  <a:srgbClr val="01A0DF"/>
                </a:solidFill>
              </a:rPr>
              <a:t>Safe System</a:t>
            </a:r>
            <a:br>
              <a:rPr lang="en-AU" dirty="0">
                <a:solidFill>
                  <a:srgbClr val="01A0DF"/>
                </a:solidFill>
              </a:rPr>
            </a:br>
            <a:r>
              <a:rPr lang="en-AU" dirty="0">
                <a:solidFill>
                  <a:srgbClr val="01A0DF"/>
                </a:solidFill>
              </a:rPr>
              <a:t>design*</a:t>
            </a:r>
            <a:r>
              <a:rPr lang="en-AU" sz="1400" dirty="0">
                <a:solidFill>
                  <a:srgbClr val="01A0DF"/>
                </a:solidFill>
              </a:rPr>
              <a:t> </a:t>
            </a:r>
            <a:endParaRPr lang="en-AU" dirty="0">
              <a:solidFill>
                <a:srgbClr val="01A0DF"/>
              </a:solidFill>
            </a:endParaRPr>
          </a:p>
        </p:txBody>
      </p:sp>
      <p:sp>
        <p:nvSpPr>
          <p:cNvPr id="31" name="Arrow: Left 30">
            <a:extLst>
              <a:ext uri="{FF2B5EF4-FFF2-40B4-BE49-F238E27FC236}">
                <a16:creationId xmlns:a16="http://schemas.microsoft.com/office/drawing/2014/main" id="{14A20C7C-1C43-4FE7-BDF6-A8CAEE8D24BB}"/>
              </a:ext>
            </a:extLst>
          </p:cNvPr>
          <p:cNvSpPr/>
          <p:nvPr/>
        </p:nvSpPr>
        <p:spPr>
          <a:xfrm flipH="1">
            <a:off x="5581059" y="4591683"/>
            <a:ext cx="2588939" cy="639107"/>
          </a:xfrm>
          <a:prstGeom prst="leftArrow">
            <a:avLst>
              <a:gd name="adj1" fmla="val 57595"/>
              <a:gd name="adj2" fmla="val 50000"/>
            </a:avLst>
          </a:prstGeom>
          <a:solidFill>
            <a:srgbClr val="0E1429">
              <a:alpha val="80000"/>
            </a:srgbClr>
          </a:solid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01A0DF"/>
                </a:solidFill>
              </a:rPr>
              <a:t>Transition to survivable</a:t>
            </a:r>
          </a:p>
        </p:txBody>
      </p:sp>
      <p:cxnSp>
        <p:nvCxnSpPr>
          <p:cNvPr id="12" name="Straight Connector 11">
            <a:extLst>
              <a:ext uri="{FF2B5EF4-FFF2-40B4-BE49-F238E27FC236}">
                <a16:creationId xmlns:a16="http://schemas.microsoft.com/office/drawing/2014/main" id="{310B2B19-DFF9-4C76-BC00-4DF46EFF8E83}"/>
              </a:ext>
            </a:extLst>
          </p:cNvPr>
          <p:cNvCxnSpPr>
            <a:cxnSpLocks/>
          </p:cNvCxnSpPr>
          <p:nvPr/>
        </p:nvCxnSpPr>
        <p:spPr>
          <a:xfrm flipV="1">
            <a:off x="4251487" y="1549593"/>
            <a:ext cx="0" cy="396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Arrow: Left 28">
            <a:extLst>
              <a:ext uri="{FF2B5EF4-FFF2-40B4-BE49-F238E27FC236}">
                <a16:creationId xmlns:a16="http://schemas.microsoft.com/office/drawing/2014/main" id="{5696E6D4-19DA-4837-9D28-D861523FFFAC}"/>
              </a:ext>
            </a:extLst>
          </p:cNvPr>
          <p:cNvSpPr/>
          <p:nvPr/>
        </p:nvSpPr>
        <p:spPr>
          <a:xfrm>
            <a:off x="1463356" y="4591683"/>
            <a:ext cx="4117703" cy="639107"/>
          </a:xfrm>
          <a:prstGeom prst="leftArrow">
            <a:avLst>
              <a:gd name="adj1" fmla="val 57595"/>
              <a:gd name="adj2" fmla="val 50000"/>
            </a:avLst>
          </a:prstGeom>
          <a:solidFill>
            <a:srgbClr val="0E1429">
              <a:alpha val="80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Decreasing survivability</a:t>
            </a:r>
          </a:p>
        </p:txBody>
      </p:sp>
      <p:cxnSp>
        <p:nvCxnSpPr>
          <p:cNvPr id="23" name="Straight Connector 22">
            <a:extLst>
              <a:ext uri="{FF2B5EF4-FFF2-40B4-BE49-F238E27FC236}">
                <a16:creationId xmlns:a16="http://schemas.microsoft.com/office/drawing/2014/main" id="{7BB3927C-BC80-4353-B48B-4729C5182E8B}"/>
              </a:ext>
            </a:extLst>
          </p:cNvPr>
          <p:cNvCxnSpPr>
            <a:cxnSpLocks/>
          </p:cNvCxnSpPr>
          <p:nvPr/>
        </p:nvCxnSpPr>
        <p:spPr>
          <a:xfrm flipV="1">
            <a:off x="5581060" y="1549593"/>
            <a:ext cx="0" cy="396000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2" name="Arrow: Left 31">
            <a:extLst>
              <a:ext uri="{FF2B5EF4-FFF2-40B4-BE49-F238E27FC236}">
                <a16:creationId xmlns:a16="http://schemas.microsoft.com/office/drawing/2014/main" id="{340227D9-8842-49B4-BE65-95D9029CB128}"/>
              </a:ext>
            </a:extLst>
          </p:cNvPr>
          <p:cNvSpPr/>
          <p:nvPr/>
        </p:nvSpPr>
        <p:spPr>
          <a:xfrm flipH="1">
            <a:off x="4976037" y="1658098"/>
            <a:ext cx="3185314" cy="1194567"/>
          </a:xfrm>
          <a:prstGeom prst="leftArrow">
            <a:avLst>
              <a:gd name="adj1" fmla="val 57595"/>
              <a:gd name="adj2" fmla="val 50000"/>
            </a:avLst>
          </a:prstGeom>
          <a:gradFill flip="none" rotWithShape="1">
            <a:gsLst>
              <a:gs pos="0">
                <a:srgbClr val="01A0DF">
                  <a:alpha val="0"/>
                </a:srgbClr>
              </a:gs>
              <a:gs pos="21000">
                <a:srgbClr val="01A0DF"/>
              </a:gs>
            </a:gsLst>
            <a:lin ang="10800000" scaled="1"/>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AU" sz="1600" dirty="0">
                <a:solidFill>
                  <a:schemeClr val="bg1"/>
                </a:solidFill>
              </a:rPr>
              <a:t>Innovative energy management</a:t>
            </a:r>
            <a:br>
              <a:rPr lang="en-AU" sz="1600" dirty="0">
                <a:solidFill>
                  <a:schemeClr val="bg1"/>
                </a:solidFill>
              </a:rPr>
            </a:br>
            <a:r>
              <a:rPr lang="en-AU" sz="1600" dirty="0">
                <a:solidFill>
                  <a:schemeClr val="bg1"/>
                </a:solidFill>
              </a:rPr>
              <a:t>-based system design</a:t>
            </a:r>
          </a:p>
        </p:txBody>
      </p:sp>
      <p:sp>
        <p:nvSpPr>
          <p:cNvPr id="18" name="TextBox 17">
            <a:extLst>
              <a:ext uri="{FF2B5EF4-FFF2-40B4-BE49-F238E27FC236}">
                <a16:creationId xmlns:a16="http://schemas.microsoft.com/office/drawing/2014/main" id="{D55DF832-2CBD-48F9-8EE6-86C22AC75A8F}"/>
              </a:ext>
            </a:extLst>
          </p:cNvPr>
          <p:cNvSpPr txBox="1"/>
          <p:nvPr/>
        </p:nvSpPr>
        <p:spPr>
          <a:xfrm>
            <a:off x="2712689" y="6063416"/>
            <a:ext cx="3718621" cy="430887"/>
          </a:xfrm>
          <a:prstGeom prst="rect">
            <a:avLst/>
          </a:prstGeom>
          <a:noFill/>
        </p:spPr>
        <p:txBody>
          <a:bodyPr wrap="square" lIns="0" rIns="0" rtlCol="0">
            <a:spAutoFit/>
          </a:bodyPr>
          <a:lstStyle/>
          <a:p>
            <a:pPr algn="ctr"/>
            <a:r>
              <a:rPr lang="en-AU" sz="1100" dirty="0">
                <a:solidFill>
                  <a:srgbClr val="01A0DF"/>
                </a:solidFill>
              </a:rPr>
              <a:t>*A System Design approach that integrates vehicle technology, road design and speed in a transformation context</a:t>
            </a:r>
            <a:r>
              <a:rPr lang="en-AU" sz="1000" dirty="0">
                <a:solidFill>
                  <a:srgbClr val="01A0DF"/>
                </a:solidFill>
              </a:rPr>
              <a:t> </a:t>
            </a:r>
            <a:endParaRPr lang="en-AU" sz="1100" dirty="0">
              <a:solidFill>
                <a:srgbClr val="01A0DF"/>
              </a:solidFill>
            </a:endParaRPr>
          </a:p>
        </p:txBody>
      </p:sp>
      <p:sp>
        <p:nvSpPr>
          <p:cNvPr id="19" name="TextBox 18">
            <a:extLst>
              <a:ext uri="{FF2B5EF4-FFF2-40B4-BE49-F238E27FC236}">
                <a16:creationId xmlns:a16="http://schemas.microsoft.com/office/drawing/2014/main" id="{8B216B3A-BCB4-4C5F-8532-2E38C49C5390}"/>
              </a:ext>
            </a:extLst>
          </p:cNvPr>
          <p:cNvSpPr txBox="1"/>
          <p:nvPr/>
        </p:nvSpPr>
        <p:spPr>
          <a:xfrm>
            <a:off x="1755398" y="3319941"/>
            <a:ext cx="1887830" cy="646331"/>
          </a:xfrm>
          <a:prstGeom prst="rect">
            <a:avLst/>
          </a:prstGeom>
          <a:noFill/>
        </p:spPr>
        <p:txBody>
          <a:bodyPr wrap="square" rtlCol="0">
            <a:spAutoFit/>
          </a:bodyPr>
          <a:lstStyle/>
          <a:p>
            <a:pPr algn="ctr"/>
            <a:r>
              <a:rPr lang="en-AU" dirty="0">
                <a:solidFill>
                  <a:schemeClr val="bg1"/>
                </a:solidFill>
              </a:rPr>
              <a:t>Sub-standard design</a:t>
            </a:r>
          </a:p>
        </p:txBody>
      </p:sp>
      <p:sp>
        <p:nvSpPr>
          <p:cNvPr id="20" name="Arrow: Chevron 19">
            <a:extLst>
              <a:ext uri="{FF2B5EF4-FFF2-40B4-BE49-F238E27FC236}">
                <a16:creationId xmlns:a16="http://schemas.microsoft.com/office/drawing/2014/main" id="{21D7BF9E-049C-4F3B-AC72-BAB4B6C4151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5_SLIDE_12_PARA_A">
            <a:hlinkClick r:id="" action="ppaction://media"/>
            <a:extLst>
              <a:ext uri="{FF2B5EF4-FFF2-40B4-BE49-F238E27FC236}">
                <a16:creationId xmlns:a16="http://schemas.microsoft.com/office/drawing/2014/main" id="{72AD14C1-E6EB-44F1-B0F4-AE05EF2B4BE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79503" y="-3175"/>
            <a:ext cx="609600" cy="609600"/>
          </a:xfrm>
          <a:prstGeom prst="rect">
            <a:avLst/>
          </a:prstGeom>
        </p:spPr>
      </p:pic>
      <p:pic>
        <p:nvPicPr>
          <p:cNvPr id="6" name="TAC_MOD4_SNIP5_SLIDE_12_PARA_B">
            <a:hlinkClick r:id="" action="ppaction://media"/>
            <a:extLst>
              <a:ext uri="{FF2B5EF4-FFF2-40B4-BE49-F238E27FC236}">
                <a16:creationId xmlns:a16="http://schemas.microsoft.com/office/drawing/2014/main" id="{D5CF5B1B-A6C2-4E41-B46C-3B3DC1EAD3E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79503" y="877019"/>
            <a:ext cx="609600" cy="609600"/>
          </a:xfrm>
          <a:prstGeom prst="rect">
            <a:avLst/>
          </a:prstGeom>
        </p:spPr>
      </p:pic>
      <p:pic>
        <p:nvPicPr>
          <p:cNvPr id="11" name="TAC_MOD4_SNIP5_SLIDE_12_PARA_C">
            <a:hlinkClick r:id="" action="ppaction://media"/>
            <a:extLst>
              <a:ext uri="{FF2B5EF4-FFF2-40B4-BE49-F238E27FC236}">
                <a16:creationId xmlns:a16="http://schemas.microsoft.com/office/drawing/2014/main" id="{7D9D9912-A587-4730-8FE2-969FF6E334B0}"/>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379503" y="1757213"/>
            <a:ext cx="609600" cy="609600"/>
          </a:xfrm>
          <a:prstGeom prst="rect">
            <a:avLst/>
          </a:prstGeom>
        </p:spPr>
      </p:pic>
    </p:spTree>
    <p:extLst>
      <p:ext uri="{BB962C8B-B14F-4D97-AF65-F5344CB8AC3E}">
        <p14:creationId xmlns:p14="http://schemas.microsoft.com/office/powerpoint/2010/main" val="199182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3758" fill="hold"/>
                                        <p:tgtEl>
                                          <p:spTgt spid="2"/>
                                        </p:tgtEl>
                                      </p:cBhvr>
                                    </p:cmd>
                                  </p:childTnLst>
                                </p:cTn>
                              </p:par>
                            </p:childTnLst>
                          </p:cTn>
                        </p:par>
                        <p:par>
                          <p:cTn id="7" fill="hold">
                            <p:stCondLst>
                              <p:cond delay="44258"/>
                            </p:stCondLst>
                            <p:childTnLst>
                              <p:par>
                                <p:cTn id="8" presetID="3" presetClass="mediacall" presetSubtype="0" fill="hold" nodeType="afterEffect">
                                  <p:stCondLst>
                                    <p:cond delay="500"/>
                                  </p:stCondLst>
                                  <p:childTnLst>
                                    <p:cmd type="call" cmd="stop">
                                      <p:cBhvr>
                                        <p:cTn id="9" dur="1" fill="hold"/>
                                        <p:tgtEl>
                                          <p:spTgt spid="2"/>
                                        </p:tgtEl>
                                      </p:cBhvr>
                                    </p:cmd>
                                  </p:childTnLst>
                                </p:cTn>
                              </p:par>
                              <p:par>
                                <p:cTn id="10" presetID="10"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10" presetClass="exit" presetSubtype="0" fill="hold" grpId="1" nodeType="with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 presetClass="mediacall" presetSubtype="0" fill="hold" nodeType="withEffect">
                                  <p:stCondLst>
                                    <p:cond delay="500"/>
                                  </p:stCondLst>
                                  <p:childTnLst>
                                    <p:cmd type="call" cmd="playFrom(0.0)">
                                      <p:cBhvr>
                                        <p:cTn id="22" dur="25251" fill="hold"/>
                                        <p:tgtEl>
                                          <p:spTgt spid="6"/>
                                        </p:tgtEl>
                                      </p:cBhvr>
                                    </p:cmd>
                                  </p:childTnLst>
                                </p:cTn>
                              </p:par>
                            </p:childTnLst>
                          </p:cTn>
                        </p:par>
                        <p:par>
                          <p:cTn id="23" fill="hold">
                            <p:stCondLst>
                              <p:cond delay="25751"/>
                            </p:stCondLst>
                            <p:childTnLst>
                              <p:par>
                                <p:cTn id="24" presetID="3" presetClass="mediacall" presetSubtype="0" fill="hold" nodeType="afterEffect">
                                  <p:stCondLst>
                                    <p:cond delay="500"/>
                                  </p:stCondLst>
                                  <p:childTnLst>
                                    <p:cmd type="call" cmd="stop">
                                      <p:cBhvr>
                                        <p:cTn id="25" dur="1" fill="hold"/>
                                        <p:tgtEl>
                                          <p:spTgt spid="6"/>
                                        </p:tgtEl>
                                      </p:cBhvr>
                                    </p:cmd>
                                  </p:childTnLst>
                                </p:cTn>
                              </p:par>
                              <p:par>
                                <p:cTn id="26" presetID="10" presetClass="entr" presetSubtype="0" fill="hold" grpId="2" nodeType="withEffect">
                                  <p:stCondLst>
                                    <p:cond delay="5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xit" presetSubtype="0" fill="hold" grpId="3" nodeType="withEffect">
                                  <p:stCondLst>
                                    <p:cond delay="0"/>
                                  </p:stCondLst>
                                  <p:childTnLst>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 presetClass="mediacall" presetSubtype="0" fill="hold" nodeType="withEffect">
                                  <p:stCondLst>
                                    <p:cond delay="500"/>
                                  </p:stCondLst>
                                  <p:childTnLst>
                                    <p:cmd type="call" cmd="playFrom(0.0)">
                                      <p:cBhvr>
                                        <p:cTn id="41" dur="51513" fill="hold"/>
                                        <p:tgtEl>
                                          <p:spTgt spid="11"/>
                                        </p:tgtEl>
                                      </p:cBhvr>
                                    </p:cmd>
                                  </p:childTnLst>
                                </p:cTn>
                              </p:par>
                            </p:childTnLst>
                          </p:cTn>
                        </p:par>
                        <p:par>
                          <p:cTn id="42" fill="hold">
                            <p:stCondLst>
                              <p:cond delay="52013"/>
                            </p:stCondLst>
                            <p:childTnLst>
                              <p:par>
                                <p:cTn id="43" presetID="3" presetClass="mediacall" presetSubtype="0" fill="hold" nodeType="afterEffect">
                                  <p:stCondLst>
                                    <p:cond delay="500"/>
                                  </p:stCondLst>
                                  <p:childTnLst>
                                    <p:cmd type="call" cmd="stop">
                                      <p:cBhvr>
                                        <p:cTn id="44" dur="1" fill="hold"/>
                                        <p:tgtEl>
                                          <p:spTgt spid="11"/>
                                        </p:tgtEl>
                                      </p:cBhvr>
                                    </p:cmd>
                                  </p:childTnLst>
                                </p:cTn>
                              </p:par>
                              <p:par>
                                <p:cTn id="45" presetID="10" presetClass="entr" presetSubtype="0" fill="hold" grpId="4" nodeType="withEffect">
                                  <p:stCondLst>
                                    <p:cond delay="5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2"/>
                </p:tgtEl>
              </p:cMediaNode>
            </p:audio>
            <p:audio>
              <p:cMediaNode vol="80000">
                <p:cTn id="49" fill="hold" display="0">
                  <p:stCondLst>
                    <p:cond delay="indefinite"/>
                  </p:stCondLst>
                  <p:endCondLst>
                    <p:cond evt="onStopAudio" delay="0">
                      <p:tgtEl>
                        <p:sldTgt/>
                      </p:tgtEl>
                    </p:cond>
                  </p:endCondLst>
                </p:cTn>
                <p:tgtEl>
                  <p:spTgt spid="6"/>
                </p:tgtEl>
              </p:cMediaNode>
            </p:audio>
            <p:audio>
              <p:cMediaNode vol="80000">
                <p:cTn id="50" fill="hold" display="0">
                  <p:stCondLst>
                    <p:cond delay="indefinite"/>
                  </p:stCondLst>
                  <p:endCondLst>
                    <p:cond evt="onStopAudio" delay="0">
                      <p:tgtEl>
                        <p:sldTgt/>
                      </p:tgtEl>
                    </p:cond>
                  </p:endCondLst>
                </p:cTn>
                <p:tgtEl>
                  <p:spTgt spid="11"/>
                </p:tgtEl>
              </p:cMediaNode>
            </p:audio>
          </p:childTnLst>
        </p:cTn>
      </p:par>
    </p:tnLst>
    <p:bldLst>
      <p:bldP spid="31" grpId="0" animBg="1"/>
      <p:bldP spid="29" grpId="0" animBg="1"/>
      <p:bldP spid="32" grpId="0" animBg="1"/>
      <p:bldP spid="20" grpId="0" animBg="1"/>
      <p:bldP spid="20" grpId="1" animBg="1"/>
      <p:bldP spid="20" grpId="2" animBg="1"/>
      <p:bldP spid="20" grpId="3" animBg="1"/>
      <p:bldP spid="20" grpId="4"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FD0B772-7795-4514-9F38-E2CD91FB67BD}"/>
              </a:ext>
            </a:extLst>
          </p:cNvPr>
          <p:cNvSpPr/>
          <p:nvPr/>
        </p:nvSpPr>
        <p:spPr>
          <a:xfrm>
            <a:off x="5581060" y="1544600"/>
            <a:ext cx="2588942" cy="3959985"/>
          </a:xfrm>
          <a:prstGeom prst="rect">
            <a:avLst/>
          </a:prstGeom>
          <a:pattFill prst="pct5">
            <a:fgClr>
              <a:srgbClr val="01A0DF"/>
            </a:fgClr>
            <a:bgClr>
              <a:srgbClr val="0E142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EEB18F1E-B454-4768-86E7-50BB8B16EDD7}"/>
              </a:ext>
            </a:extLst>
          </p:cNvPr>
          <p:cNvSpPr>
            <a:spLocks noGrp="1"/>
          </p:cNvSpPr>
          <p:nvPr>
            <p:ph type="title"/>
          </p:nvPr>
        </p:nvSpPr>
        <p:spPr/>
        <p:txBody>
          <a:bodyPr/>
          <a:lstStyle/>
          <a:p>
            <a:r>
              <a:rPr lang="en-AU" dirty="0"/>
              <a:t>A transformative design domain</a:t>
            </a:r>
          </a:p>
        </p:txBody>
      </p:sp>
      <p:sp>
        <p:nvSpPr>
          <p:cNvPr id="4" name="Footer Placeholder 3">
            <a:extLst>
              <a:ext uri="{FF2B5EF4-FFF2-40B4-BE49-F238E27FC236}">
                <a16:creationId xmlns:a16="http://schemas.microsoft.com/office/drawing/2014/main" id="{1F83DBFB-50A6-431C-A581-AB59C795DEB7}"/>
              </a:ext>
            </a:extLst>
          </p:cNvPr>
          <p:cNvSpPr>
            <a:spLocks noGrp="1"/>
          </p:cNvSpPr>
          <p:nvPr>
            <p:ph type="ftr" sz="quarter" idx="10"/>
          </p:nvPr>
        </p:nvSpPr>
        <p:spPr/>
        <p:txBody>
          <a:bodyPr/>
          <a:lstStyle/>
          <a:p>
            <a:r>
              <a:rPr lang="en-US" dirty="0"/>
              <a:t>Module 4, Snippet 5</a:t>
            </a:r>
          </a:p>
        </p:txBody>
      </p:sp>
      <p:sp>
        <p:nvSpPr>
          <p:cNvPr id="5" name="Slide Number Placeholder 4">
            <a:extLst>
              <a:ext uri="{FF2B5EF4-FFF2-40B4-BE49-F238E27FC236}">
                <a16:creationId xmlns:a16="http://schemas.microsoft.com/office/drawing/2014/main" id="{69815F5D-568A-4BF6-A203-B1795678CAA9}"/>
              </a:ext>
            </a:extLst>
          </p:cNvPr>
          <p:cNvSpPr>
            <a:spLocks noGrp="1"/>
          </p:cNvSpPr>
          <p:nvPr>
            <p:ph type="sldNum" sz="quarter" idx="11"/>
          </p:nvPr>
        </p:nvSpPr>
        <p:spPr/>
        <p:txBody>
          <a:bodyPr/>
          <a:lstStyle/>
          <a:p>
            <a:fld id="{A9D36E53-D99A-0F41-B3E8-EF235B9A2E23}" type="slidenum">
              <a:rPr lang="en-US" smtClean="0"/>
              <a:pPr/>
              <a:t>13</a:t>
            </a:fld>
            <a:endParaRPr lang="en-US" dirty="0"/>
          </a:p>
        </p:txBody>
      </p:sp>
      <p:cxnSp>
        <p:nvCxnSpPr>
          <p:cNvPr id="7" name="Straight Arrow Connector 6">
            <a:extLst>
              <a:ext uri="{FF2B5EF4-FFF2-40B4-BE49-F238E27FC236}">
                <a16:creationId xmlns:a16="http://schemas.microsoft.com/office/drawing/2014/main" id="{9AD603F9-D6EC-4375-8141-CEB77B95F323}"/>
              </a:ext>
            </a:extLst>
          </p:cNvPr>
          <p:cNvCxnSpPr/>
          <p:nvPr/>
        </p:nvCxnSpPr>
        <p:spPr>
          <a:xfrm flipV="1">
            <a:off x="1186002" y="1549593"/>
            <a:ext cx="0" cy="3960000"/>
          </a:xfrm>
          <a:prstGeom prst="straightConnector1">
            <a:avLst/>
          </a:prstGeom>
          <a:ln w="190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A4E0B4-F5C3-46FE-9F06-BC05A47AE2FE}"/>
              </a:ext>
            </a:extLst>
          </p:cNvPr>
          <p:cNvCxnSpPr>
            <a:cxnSpLocks/>
          </p:cNvCxnSpPr>
          <p:nvPr/>
        </p:nvCxnSpPr>
        <p:spPr>
          <a:xfrm>
            <a:off x="1186002" y="5509593"/>
            <a:ext cx="6984000" cy="0"/>
          </a:xfrm>
          <a:prstGeom prst="straightConnector1">
            <a:avLst/>
          </a:prstGeom>
          <a:ln w="190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DBA9AA0-03E5-4E2A-B3B9-8A5235E30033}"/>
              </a:ext>
            </a:extLst>
          </p:cNvPr>
          <p:cNvSpPr txBox="1"/>
          <p:nvPr/>
        </p:nvSpPr>
        <p:spPr>
          <a:xfrm rot="16200000">
            <a:off x="231792" y="3244333"/>
            <a:ext cx="1539087" cy="369332"/>
          </a:xfrm>
          <a:prstGeom prst="rect">
            <a:avLst/>
          </a:prstGeom>
          <a:noFill/>
        </p:spPr>
        <p:txBody>
          <a:bodyPr wrap="square" rtlCol="0">
            <a:spAutoFit/>
          </a:bodyPr>
          <a:lstStyle/>
          <a:p>
            <a:pPr algn="ctr"/>
            <a:r>
              <a:rPr lang="en-AU" dirty="0">
                <a:solidFill>
                  <a:schemeClr val="bg1"/>
                </a:solidFill>
              </a:rPr>
              <a:t>Exposure</a:t>
            </a:r>
          </a:p>
        </p:txBody>
      </p:sp>
      <p:sp>
        <p:nvSpPr>
          <p:cNvPr id="10" name="TextBox 9">
            <a:extLst>
              <a:ext uri="{FF2B5EF4-FFF2-40B4-BE49-F238E27FC236}">
                <a16:creationId xmlns:a16="http://schemas.microsoft.com/office/drawing/2014/main" id="{2C17705F-EC32-4D00-A258-D31C46AF9B31}"/>
              </a:ext>
            </a:extLst>
          </p:cNvPr>
          <p:cNvSpPr txBox="1"/>
          <p:nvPr/>
        </p:nvSpPr>
        <p:spPr>
          <a:xfrm>
            <a:off x="2403841" y="5509593"/>
            <a:ext cx="4336318" cy="369332"/>
          </a:xfrm>
          <a:prstGeom prst="rect">
            <a:avLst/>
          </a:prstGeom>
          <a:noFill/>
        </p:spPr>
        <p:txBody>
          <a:bodyPr wrap="square" rtlCol="0">
            <a:spAutoFit/>
          </a:bodyPr>
          <a:lstStyle/>
          <a:p>
            <a:pPr algn="ctr"/>
            <a:r>
              <a:rPr lang="en-AU" dirty="0">
                <a:solidFill>
                  <a:schemeClr val="bg1"/>
                </a:solidFill>
              </a:rPr>
              <a:t>Survivability</a:t>
            </a:r>
          </a:p>
        </p:txBody>
      </p:sp>
      <p:sp>
        <p:nvSpPr>
          <p:cNvPr id="28" name="TextBox 27">
            <a:extLst>
              <a:ext uri="{FF2B5EF4-FFF2-40B4-BE49-F238E27FC236}">
                <a16:creationId xmlns:a16="http://schemas.microsoft.com/office/drawing/2014/main" id="{1BF74C3F-4957-4856-AA97-B91791DA2C21}"/>
              </a:ext>
            </a:extLst>
          </p:cNvPr>
          <p:cNvSpPr txBox="1"/>
          <p:nvPr/>
        </p:nvSpPr>
        <p:spPr>
          <a:xfrm>
            <a:off x="5754152" y="3319941"/>
            <a:ext cx="2231836" cy="646331"/>
          </a:xfrm>
          <a:prstGeom prst="rect">
            <a:avLst/>
          </a:prstGeom>
          <a:noFill/>
        </p:spPr>
        <p:txBody>
          <a:bodyPr wrap="square" rtlCol="0">
            <a:spAutoFit/>
          </a:bodyPr>
          <a:lstStyle/>
          <a:p>
            <a:pPr algn="ctr"/>
            <a:r>
              <a:rPr lang="en-AU" dirty="0">
                <a:solidFill>
                  <a:srgbClr val="01A0DF"/>
                </a:solidFill>
              </a:rPr>
              <a:t>Normal</a:t>
            </a:r>
            <a:br>
              <a:rPr lang="en-AU" dirty="0">
                <a:solidFill>
                  <a:srgbClr val="01A0DF"/>
                </a:solidFill>
              </a:rPr>
            </a:br>
            <a:r>
              <a:rPr lang="en-AU" dirty="0">
                <a:solidFill>
                  <a:srgbClr val="01A0DF"/>
                </a:solidFill>
              </a:rPr>
              <a:t>design domain*</a:t>
            </a:r>
            <a:r>
              <a:rPr lang="en-AU" sz="1400" dirty="0">
                <a:solidFill>
                  <a:srgbClr val="01A0DF"/>
                </a:solidFill>
              </a:rPr>
              <a:t> </a:t>
            </a:r>
            <a:endParaRPr lang="en-AU" dirty="0">
              <a:solidFill>
                <a:srgbClr val="01A0DF"/>
              </a:solidFill>
            </a:endParaRPr>
          </a:p>
        </p:txBody>
      </p:sp>
      <p:sp>
        <p:nvSpPr>
          <p:cNvPr id="31" name="Arrow: Left 30">
            <a:extLst>
              <a:ext uri="{FF2B5EF4-FFF2-40B4-BE49-F238E27FC236}">
                <a16:creationId xmlns:a16="http://schemas.microsoft.com/office/drawing/2014/main" id="{14A20C7C-1C43-4FE7-BDF6-A8CAEE8D24BB}"/>
              </a:ext>
            </a:extLst>
          </p:cNvPr>
          <p:cNvSpPr/>
          <p:nvPr/>
        </p:nvSpPr>
        <p:spPr>
          <a:xfrm flipH="1">
            <a:off x="5581059" y="4591683"/>
            <a:ext cx="2588939" cy="639107"/>
          </a:xfrm>
          <a:prstGeom prst="leftArrow">
            <a:avLst>
              <a:gd name="adj1" fmla="val 57595"/>
              <a:gd name="adj2" fmla="val 50000"/>
            </a:avLst>
          </a:prstGeom>
          <a:solidFill>
            <a:srgbClr val="0E1429">
              <a:alpha val="80000"/>
            </a:srgbClr>
          </a:solid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01A0DF"/>
                </a:solidFill>
              </a:rPr>
              <a:t>Transition to survivable</a:t>
            </a:r>
          </a:p>
        </p:txBody>
      </p:sp>
      <p:sp>
        <p:nvSpPr>
          <p:cNvPr id="29" name="Arrow: Left 28">
            <a:extLst>
              <a:ext uri="{FF2B5EF4-FFF2-40B4-BE49-F238E27FC236}">
                <a16:creationId xmlns:a16="http://schemas.microsoft.com/office/drawing/2014/main" id="{5696E6D4-19DA-4837-9D28-D861523FFFAC}"/>
              </a:ext>
            </a:extLst>
          </p:cNvPr>
          <p:cNvSpPr/>
          <p:nvPr/>
        </p:nvSpPr>
        <p:spPr>
          <a:xfrm>
            <a:off x="1463356" y="4591683"/>
            <a:ext cx="4117703" cy="639107"/>
          </a:xfrm>
          <a:prstGeom prst="leftArrow">
            <a:avLst>
              <a:gd name="adj1" fmla="val 57595"/>
              <a:gd name="adj2" fmla="val 50000"/>
            </a:avLst>
          </a:prstGeom>
          <a:solidFill>
            <a:srgbClr val="0E1429">
              <a:alpha val="80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Decreasing survivability</a:t>
            </a:r>
          </a:p>
        </p:txBody>
      </p:sp>
      <p:cxnSp>
        <p:nvCxnSpPr>
          <p:cNvPr id="23" name="Straight Connector 22">
            <a:extLst>
              <a:ext uri="{FF2B5EF4-FFF2-40B4-BE49-F238E27FC236}">
                <a16:creationId xmlns:a16="http://schemas.microsoft.com/office/drawing/2014/main" id="{7BB3927C-BC80-4353-B48B-4729C5182E8B}"/>
              </a:ext>
            </a:extLst>
          </p:cNvPr>
          <p:cNvCxnSpPr>
            <a:cxnSpLocks/>
          </p:cNvCxnSpPr>
          <p:nvPr/>
        </p:nvCxnSpPr>
        <p:spPr>
          <a:xfrm flipV="1">
            <a:off x="5581060" y="1549593"/>
            <a:ext cx="0" cy="396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55DF832-2CBD-48F9-8EE6-86C22AC75A8F}"/>
              </a:ext>
            </a:extLst>
          </p:cNvPr>
          <p:cNvSpPr txBox="1"/>
          <p:nvPr/>
        </p:nvSpPr>
        <p:spPr>
          <a:xfrm>
            <a:off x="2712689" y="6063416"/>
            <a:ext cx="3718621" cy="430887"/>
          </a:xfrm>
          <a:prstGeom prst="rect">
            <a:avLst/>
          </a:prstGeom>
          <a:noFill/>
        </p:spPr>
        <p:txBody>
          <a:bodyPr wrap="square" lIns="0" rIns="0" rtlCol="0">
            <a:spAutoFit/>
          </a:bodyPr>
          <a:lstStyle/>
          <a:p>
            <a:pPr algn="ctr"/>
            <a:r>
              <a:rPr lang="en-AU" sz="1100" dirty="0">
                <a:solidFill>
                  <a:srgbClr val="01A0DF"/>
                </a:solidFill>
              </a:rPr>
              <a:t>*A System Design approach that integrates vehicle technology, road design and speed in a transformation context</a:t>
            </a:r>
            <a:r>
              <a:rPr lang="en-AU" sz="1000" dirty="0">
                <a:solidFill>
                  <a:srgbClr val="01A0DF"/>
                </a:solidFill>
              </a:rPr>
              <a:t> </a:t>
            </a:r>
            <a:endParaRPr lang="en-AU" sz="1100" dirty="0">
              <a:solidFill>
                <a:srgbClr val="01A0DF"/>
              </a:solidFill>
            </a:endParaRPr>
          </a:p>
        </p:txBody>
      </p:sp>
      <p:sp>
        <p:nvSpPr>
          <p:cNvPr id="19" name="TextBox 18">
            <a:extLst>
              <a:ext uri="{FF2B5EF4-FFF2-40B4-BE49-F238E27FC236}">
                <a16:creationId xmlns:a16="http://schemas.microsoft.com/office/drawing/2014/main" id="{8B216B3A-BCB4-4C5F-8532-2E38C49C5390}"/>
              </a:ext>
            </a:extLst>
          </p:cNvPr>
          <p:cNvSpPr txBox="1"/>
          <p:nvPr/>
        </p:nvSpPr>
        <p:spPr>
          <a:xfrm>
            <a:off x="2446516" y="3319941"/>
            <a:ext cx="1887830" cy="646331"/>
          </a:xfrm>
          <a:prstGeom prst="rect">
            <a:avLst/>
          </a:prstGeom>
          <a:noFill/>
        </p:spPr>
        <p:txBody>
          <a:bodyPr wrap="square" rtlCol="0">
            <a:spAutoFit/>
          </a:bodyPr>
          <a:lstStyle/>
          <a:p>
            <a:pPr algn="ctr"/>
            <a:r>
              <a:rPr lang="en-AU" dirty="0">
                <a:solidFill>
                  <a:schemeClr val="bg1"/>
                </a:solidFill>
              </a:rPr>
              <a:t>Sub-standard design</a:t>
            </a:r>
          </a:p>
        </p:txBody>
      </p:sp>
      <p:sp>
        <p:nvSpPr>
          <p:cNvPr id="20" name="Arrow: Left 19">
            <a:extLst>
              <a:ext uri="{FF2B5EF4-FFF2-40B4-BE49-F238E27FC236}">
                <a16:creationId xmlns:a16="http://schemas.microsoft.com/office/drawing/2014/main" id="{ABE205CF-6E14-4772-8D09-FFDBB233B870}"/>
              </a:ext>
            </a:extLst>
          </p:cNvPr>
          <p:cNvSpPr/>
          <p:nvPr/>
        </p:nvSpPr>
        <p:spPr>
          <a:xfrm flipH="1">
            <a:off x="4976037" y="1658098"/>
            <a:ext cx="3185314" cy="1194567"/>
          </a:xfrm>
          <a:prstGeom prst="leftArrow">
            <a:avLst>
              <a:gd name="adj1" fmla="val 57595"/>
              <a:gd name="adj2" fmla="val 50000"/>
            </a:avLst>
          </a:prstGeom>
          <a:gradFill flip="none" rotWithShape="1">
            <a:gsLst>
              <a:gs pos="0">
                <a:srgbClr val="01A0DF">
                  <a:alpha val="0"/>
                </a:srgbClr>
              </a:gs>
              <a:gs pos="21000">
                <a:srgbClr val="01A0DF"/>
              </a:gs>
            </a:gsLst>
            <a:lin ang="10800000" scaled="1"/>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AU" sz="1600" dirty="0">
                <a:solidFill>
                  <a:schemeClr val="bg1"/>
                </a:solidFill>
              </a:rPr>
              <a:t>Innovative energy management</a:t>
            </a:r>
            <a:br>
              <a:rPr lang="en-AU" sz="1600" dirty="0">
                <a:solidFill>
                  <a:schemeClr val="bg1"/>
                </a:solidFill>
              </a:rPr>
            </a:br>
            <a:r>
              <a:rPr lang="en-AU" sz="1600" dirty="0">
                <a:solidFill>
                  <a:schemeClr val="bg1"/>
                </a:solidFill>
              </a:rPr>
              <a:t>-based system design</a:t>
            </a:r>
          </a:p>
        </p:txBody>
      </p:sp>
      <p:sp>
        <p:nvSpPr>
          <p:cNvPr id="17" name="Arrow: Chevron 16">
            <a:extLst>
              <a:ext uri="{FF2B5EF4-FFF2-40B4-BE49-F238E27FC236}">
                <a16:creationId xmlns:a16="http://schemas.microsoft.com/office/drawing/2014/main" id="{DCA91EA6-14EB-4228-85F3-D3B2CBF34AC3}"/>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5_SLIDE_13_PARA_A">
            <a:hlinkClick r:id="" action="ppaction://media"/>
            <a:extLst>
              <a:ext uri="{FF2B5EF4-FFF2-40B4-BE49-F238E27FC236}">
                <a16:creationId xmlns:a16="http://schemas.microsoft.com/office/drawing/2014/main" id="{D2902D6A-AAF5-461B-932B-FD5163310F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0484" y="0"/>
            <a:ext cx="609600" cy="609600"/>
          </a:xfrm>
          <a:prstGeom prst="rect">
            <a:avLst/>
          </a:prstGeom>
        </p:spPr>
      </p:pic>
    </p:spTree>
    <p:extLst>
      <p:ext uri="{BB962C8B-B14F-4D97-AF65-F5344CB8AC3E}">
        <p14:creationId xmlns:p14="http://schemas.microsoft.com/office/powerpoint/2010/main" val="177670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1219" fill="hold"/>
                                        <p:tgtEl>
                                          <p:spTgt spid="2"/>
                                        </p:tgtEl>
                                      </p:cBhvr>
                                    </p:cmd>
                                  </p:childTnLst>
                                </p:cTn>
                              </p:par>
                            </p:childTnLst>
                          </p:cTn>
                        </p:par>
                        <p:par>
                          <p:cTn id="7" fill="hold">
                            <p:stCondLst>
                              <p:cond delay="31719"/>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par>
                          <p:cTn id="10" fill="hold">
                            <p:stCondLst>
                              <p:cond delay="32219"/>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3D8840F3-C3DC-4D52-9ABD-0AEC8A332E7E}"/>
              </a:ext>
            </a:extLst>
          </p:cNvPr>
          <p:cNvSpPr>
            <a:spLocks noGrp="1"/>
          </p:cNvSpPr>
          <p:nvPr>
            <p:ph idx="1"/>
          </p:nvPr>
        </p:nvSpPr>
        <p:spPr>
          <a:xfrm>
            <a:off x="4051004" y="1597661"/>
            <a:ext cx="4464345" cy="4142324"/>
          </a:xfrm>
        </p:spPr>
        <p:txBody>
          <a:bodyPr/>
          <a:lstStyle/>
          <a:p>
            <a:pPr>
              <a:spcBef>
                <a:spcPts val="1800"/>
              </a:spcBef>
            </a:pPr>
            <a:r>
              <a:rPr lang="en-AU" sz="2800" dirty="0">
                <a:sym typeface="Wingdings" panose="05000000000000000000" pitchFamily="2" charset="2"/>
              </a:rPr>
              <a:t> </a:t>
            </a:r>
            <a:r>
              <a:rPr lang="en-AU" dirty="0">
                <a:sym typeface="Wingdings" panose="05000000000000000000" pitchFamily="2" charset="2"/>
              </a:rPr>
              <a:t>Standardises minimum practice</a:t>
            </a:r>
          </a:p>
          <a:p>
            <a:pPr>
              <a:spcBef>
                <a:spcPts val="1800"/>
              </a:spcBef>
            </a:pPr>
            <a:r>
              <a:rPr lang="en-AU" sz="2800" dirty="0">
                <a:sym typeface="Wingdings" panose="05000000000000000000" pitchFamily="2" charset="2"/>
              </a:rPr>
              <a:t> </a:t>
            </a:r>
            <a:r>
              <a:rPr lang="en-AU" dirty="0"/>
              <a:t>Primarily likelihood based</a:t>
            </a:r>
          </a:p>
          <a:p>
            <a:pPr>
              <a:spcBef>
                <a:spcPts val="1800"/>
              </a:spcBef>
            </a:pPr>
            <a:r>
              <a:rPr lang="en-AU" sz="2800" dirty="0">
                <a:sym typeface="Wingdings" panose="05000000000000000000" pitchFamily="2" charset="2"/>
              </a:rPr>
              <a:t> </a:t>
            </a:r>
            <a:r>
              <a:rPr lang="en-AU" dirty="0">
                <a:sym typeface="Wingdings" panose="05000000000000000000" pitchFamily="2" charset="2"/>
              </a:rPr>
              <a:t>Primarily consequence based</a:t>
            </a:r>
            <a:endParaRPr lang="en-AU" sz="2400" dirty="0"/>
          </a:p>
          <a:p>
            <a:pPr>
              <a:spcBef>
                <a:spcPts val="1800"/>
              </a:spcBef>
            </a:pPr>
            <a:r>
              <a:rPr lang="en-AU" sz="2800" dirty="0">
                <a:sym typeface="Wingdings" panose="05000000000000000000" pitchFamily="2" charset="2"/>
              </a:rPr>
              <a:t> </a:t>
            </a:r>
            <a:r>
              <a:rPr lang="en-AU" dirty="0"/>
              <a:t>Deals with energy and crash consequence</a:t>
            </a:r>
          </a:p>
          <a:p>
            <a:pPr>
              <a:spcBef>
                <a:spcPts val="1800"/>
              </a:spcBef>
            </a:pPr>
            <a:r>
              <a:rPr lang="en-AU" sz="2800" dirty="0">
                <a:sym typeface="Wingdings" panose="05000000000000000000" pitchFamily="2" charset="2"/>
              </a:rPr>
              <a:t> </a:t>
            </a:r>
            <a:r>
              <a:rPr lang="en-AU" dirty="0"/>
              <a:t>Hierarchy based on Safe System alignment</a:t>
            </a:r>
          </a:p>
          <a:p>
            <a:pPr marL="285750" indent="-285750">
              <a:buFont typeface="Wingdings" panose="05000000000000000000" pitchFamily="2" charset="2"/>
              <a:buChar char="¨"/>
            </a:pPr>
            <a:endParaRPr lang="en-AU" dirty="0"/>
          </a:p>
        </p:txBody>
      </p:sp>
      <p:sp>
        <p:nvSpPr>
          <p:cNvPr id="3" name="Title 2">
            <a:extLst>
              <a:ext uri="{FF2B5EF4-FFF2-40B4-BE49-F238E27FC236}">
                <a16:creationId xmlns:a16="http://schemas.microsoft.com/office/drawing/2014/main" id="{F79B2F3C-2D68-41D6-86EC-32D2BE724FB8}"/>
              </a:ext>
            </a:extLst>
          </p:cNvPr>
          <p:cNvSpPr>
            <a:spLocks noGrp="1"/>
          </p:cNvSpPr>
          <p:nvPr>
            <p:ph type="title"/>
          </p:nvPr>
        </p:nvSpPr>
        <p:spPr/>
        <p:txBody>
          <a:bodyPr/>
          <a:lstStyle/>
          <a:p>
            <a:r>
              <a:rPr lang="en-AU" dirty="0"/>
              <a:t>The normal design domain</a:t>
            </a:r>
          </a:p>
        </p:txBody>
      </p:sp>
      <p:sp>
        <p:nvSpPr>
          <p:cNvPr id="4" name="Footer Placeholder 3">
            <a:extLst>
              <a:ext uri="{FF2B5EF4-FFF2-40B4-BE49-F238E27FC236}">
                <a16:creationId xmlns:a16="http://schemas.microsoft.com/office/drawing/2014/main" id="{0DC6EE08-E875-410F-9329-301BF34F12C9}"/>
              </a:ext>
            </a:extLst>
          </p:cNvPr>
          <p:cNvSpPr>
            <a:spLocks noGrp="1"/>
          </p:cNvSpPr>
          <p:nvPr>
            <p:ph type="ftr" sz="quarter" idx="10"/>
          </p:nvPr>
        </p:nvSpPr>
        <p:spPr/>
        <p:txBody>
          <a:bodyPr/>
          <a:lstStyle/>
          <a:p>
            <a:r>
              <a:rPr lang="en-US" dirty="0"/>
              <a:t>Module 4, Snippet 5</a:t>
            </a:r>
          </a:p>
        </p:txBody>
      </p:sp>
      <p:sp>
        <p:nvSpPr>
          <p:cNvPr id="5" name="Slide Number Placeholder 4">
            <a:extLst>
              <a:ext uri="{FF2B5EF4-FFF2-40B4-BE49-F238E27FC236}">
                <a16:creationId xmlns:a16="http://schemas.microsoft.com/office/drawing/2014/main" id="{5BD3122B-9103-407E-9DC6-9DE39CDC79E4}"/>
              </a:ext>
            </a:extLst>
          </p:cNvPr>
          <p:cNvSpPr>
            <a:spLocks noGrp="1"/>
          </p:cNvSpPr>
          <p:nvPr>
            <p:ph type="sldNum" sz="quarter" idx="11"/>
          </p:nvPr>
        </p:nvSpPr>
        <p:spPr/>
        <p:txBody>
          <a:bodyPr/>
          <a:lstStyle/>
          <a:p>
            <a:fld id="{A9D36E53-D99A-0F41-B3E8-EF235B9A2E23}" type="slidenum">
              <a:rPr lang="en-US" smtClean="0"/>
              <a:pPr/>
              <a:t>14</a:t>
            </a:fld>
            <a:endParaRPr lang="en-US" dirty="0"/>
          </a:p>
        </p:txBody>
      </p:sp>
      <p:pic>
        <p:nvPicPr>
          <p:cNvPr id="9" name="Picture 8">
            <a:extLst>
              <a:ext uri="{FF2B5EF4-FFF2-40B4-BE49-F238E27FC236}">
                <a16:creationId xmlns:a16="http://schemas.microsoft.com/office/drawing/2014/main" id="{906B50FE-5CEA-4202-9F2C-A73FC9A9EDD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28650" y="3773330"/>
            <a:ext cx="3242462" cy="2170270"/>
          </a:xfrm>
          <a:prstGeom prst="rect">
            <a:avLst/>
          </a:prstGeom>
        </p:spPr>
      </p:pic>
      <p:pic>
        <p:nvPicPr>
          <p:cNvPr id="11" name="Picture 10" descr="A car driving on a city street&#10;&#10;Description automatically generated">
            <a:extLst>
              <a:ext uri="{FF2B5EF4-FFF2-40B4-BE49-F238E27FC236}">
                <a16:creationId xmlns:a16="http://schemas.microsoft.com/office/drawing/2014/main" id="{084973D2-BF12-4590-BC22-3B742B0AEC9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
          <a:stretch/>
        </p:blipFill>
        <p:spPr>
          <a:xfrm>
            <a:off x="628650" y="1564596"/>
            <a:ext cx="3240000" cy="1966655"/>
          </a:xfrm>
          <a:prstGeom prst="rect">
            <a:avLst/>
          </a:prstGeom>
        </p:spPr>
      </p:pic>
      <p:sp>
        <p:nvSpPr>
          <p:cNvPr id="13" name="Content Placeholder 11">
            <a:extLst>
              <a:ext uri="{FF2B5EF4-FFF2-40B4-BE49-F238E27FC236}">
                <a16:creationId xmlns:a16="http://schemas.microsoft.com/office/drawing/2014/main" id="{9F4B0D27-CE26-476E-BA5B-3422AF3A0827}"/>
              </a:ext>
            </a:extLst>
          </p:cNvPr>
          <p:cNvSpPr txBox="1">
            <a:spLocks/>
          </p:cNvSpPr>
          <p:nvPr/>
        </p:nvSpPr>
        <p:spPr>
          <a:xfrm>
            <a:off x="4051004" y="1564596"/>
            <a:ext cx="605643" cy="5485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3200" dirty="0">
                <a:solidFill>
                  <a:srgbClr val="0DFF2A"/>
                </a:solidFill>
                <a:sym typeface="Wingdings" panose="05000000000000000000" pitchFamily="2" charset="2"/>
              </a:rPr>
              <a:t></a:t>
            </a:r>
            <a:endParaRPr lang="en-AU" sz="3200" dirty="0">
              <a:solidFill>
                <a:srgbClr val="0DFF2A"/>
              </a:solidFill>
            </a:endParaRPr>
          </a:p>
        </p:txBody>
      </p:sp>
      <p:sp>
        <p:nvSpPr>
          <p:cNvPr id="14" name="Content Placeholder 11">
            <a:extLst>
              <a:ext uri="{FF2B5EF4-FFF2-40B4-BE49-F238E27FC236}">
                <a16:creationId xmlns:a16="http://schemas.microsoft.com/office/drawing/2014/main" id="{E56EBC95-DE23-4DCB-8D3D-1A61B183D0A0}"/>
              </a:ext>
            </a:extLst>
          </p:cNvPr>
          <p:cNvSpPr txBox="1">
            <a:spLocks/>
          </p:cNvSpPr>
          <p:nvPr/>
        </p:nvSpPr>
        <p:spPr>
          <a:xfrm>
            <a:off x="4051004" y="2168346"/>
            <a:ext cx="605643" cy="5485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3200" dirty="0">
                <a:solidFill>
                  <a:srgbClr val="0DFF2A"/>
                </a:solidFill>
                <a:sym typeface="Wingdings" panose="05000000000000000000" pitchFamily="2" charset="2"/>
              </a:rPr>
              <a:t></a:t>
            </a:r>
            <a:endParaRPr lang="en-AU" sz="3200" dirty="0">
              <a:solidFill>
                <a:srgbClr val="0DFF2A"/>
              </a:solidFill>
            </a:endParaRPr>
          </a:p>
        </p:txBody>
      </p:sp>
      <p:sp>
        <p:nvSpPr>
          <p:cNvPr id="16" name="Content Placeholder 11">
            <a:extLst>
              <a:ext uri="{FF2B5EF4-FFF2-40B4-BE49-F238E27FC236}">
                <a16:creationId xmlns:a16="http://schemas.microsoft.com/office/drawing/2014/main" id="{6D3BF1D6-9C58-4F3B-96B1-49BBD3306A9F}"/>
              </a:ext>
            </a:extLst>
          </p:cNvPr>
          <p:cNvSpPr txBox="1">
            <a:spLocks/>
          </p:cNvSpPr>
          <p:nvPr/>
        </p:nvSpPr>
        <p:spPr>
          <a:xfrm>
            <a:off x="3998256" y="3418228"/>
            <a:ext cx="605643" cy="5485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3200" dirty="0">
                <a:solidFill>
                  <a:srgbClr val="FF0000"/>
                </a:solidFill>
                <a:sym typeface="Wingdings" panose="05000000000000000000" pitchFamily="2" charset="2"/>
              </a:rPr>
              <a:t></a:t>
            </a:r>
            <a:endParaRPr lang="en-AU" sz="3200" dirty="0">
              <a:solidFill>
                <a:srgbClr val="FF0000"/>
              </a:solidFill>
            </a:endParaRPr>
          </a:p>
        </p:txBody>
      </p:sp>
      <p:sp>
        <p:nvSpPr>
          <p:cNvPr id="17" name="Content Placeholder 11">
            <a:extLst>
              <a:ext uri="{FF2B5EF4-FFF2-40B4-BE49-F238E27FC236}">
                <a16:creationId xmlns:a16="http://schemas.microsoft.com/office/drawing/2014/main" id="{0C6E6E93-90CF-41AB-8103-286E321EB3FB}"/>
              </a:ext>
            </a:extLst>
          </p:cNvPr>
          <p:cNvSpPr txBox="1">
            <a:spLocks/>
          </p:cNvSpPr>
          <p:nvPr/>
        </p:nvSpPr>
        <p:spPr>
          <a:xfrm>
            <a:off x="4003777" y="2808326"/>
            <a:ext cx="605643" cy="5485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3200" dirty="0">
                <a:solidFill>
                  <a:srgbClr val="FF0000"/>
                </a:solidFill>
                <a:sym typeface="Wingdings" panose="05000000000000000000" pitchFamily="2" charset="2"/>
              </a:rPr>
              <a:t></a:t>
            </a:r>
            <a:endParaRPr lang="en-AU" sz="3200" dirty="0">
              <a:solidFill>
                <a:srgbClr val="FF0000"/>
              </a:solidFill>
            </a:endParaRPr>
          </a:p>
        </p:txBody>
      </p:sp>
      <p:sp>
        <p:nvSpPr>
          <p:cNvPr id="15" name="Content Placeholder 11">
            <a:extLst>
              <a:ext uri="{FF2B5EF4-FFF2-40B4-BE49-F238E27FC236}">
                <a16:creationId xmlns:a16="http://schemas.microsoft.com/office/drawing/2014/main" id="{145C7935-E1A7-439A-BFB4-DC1E54301A28}"/>
              </a:ext>
            </a:extLst>
          </p:cNvPr>
          <p:cNvSpPr txBox="1">
            <a:spLocks/>
          </p:cNvSpPr>
          <p:nvPr/>
        </p:nvSpPr>
        <p:spPr>
          <a:xfrm>
            <a:off x="3998256" y="4024288"/>
            <a:ext cx="605643" cy="5485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3200" dirty="0">
                <a:solidFill>
                  <a:srgbClr val="FF0000"/>
                </a:solidFill>
                <a:sym typeface="Wingdings" panose="05000000000000000000" pitchFamily="2" charset="2"/>
              </a:rPr>
              <a:t></a:t>
            </a:r>
            <a:endParaRPr lang="en-AU" sz="3200" dirty="0">
              <a:solidFill>
                <a:srgbClr val="FF0000"/>
              </a:solidFill>
            </a:endParaRPr>
          </a:p>
        </p:txBody>
      </p:sp>
      <p:sp>
        <p:nvSpPr>
          <p:cNvPr id="18" name="TextBox 17">
            <a:extLst>
              <a:ext uri="{FF2B5EF4-FFF2-40B4-BE49-F238E27FC236}">
                <a16:creationId xmlns:a16="http://schemas.microsoft.com/office/drawing/2014/main" id="{F8292937-19DB-41E1-8407-17F9E96563EE}"/>
              </a:ext>
            </a:extLst>
          </p:cNvPr>
          <p:cNvSpPr txBox="1"/>
          <p:nvPr/>
        </p:nvSpPr>
        <p:spPr>
          <a:xfrm>
            <a:off x="628650" y="3531251"/>
            <a:ext cx="2465424" cy="230832"/>
          </a:xfrm>
          <a:prstGeom prst="rect">
            <a:avLst/>
          </a:prstGeom>
          <a:noFill/>
        </p:spPr>
        <p:txBody>
          <a:bodyPr wrap="square" rtlCol="0">
            <a:spAutoFit/>
          </a:bodyPr>
          <a:lstStyle/>
          <a:p>
            <a:r>
              <a:rPr lang="en-AU" sz="900" dirty="0">
                <a:solidFill>
                  <a:srgbClr val="01A0DF"/>
                </a:solidFill>
              </a:rPr>
              <a:t>Source: Centre for Automotive Safety Research</a:t>
            </a:r>
          </a:p>
        </p:txBody>
      </p:sp>
      <p:sp>
        <p:nvSpPr>
          <p:cNvPr id="19" name="TextBox 18">
            <a:extLst>
              <a:ext uri="{FF2B5EF4-FFF2-40B4-BE49-F238E27FC236}">
                <a16:creationId xmlns:a16="http://schemas.microsoft.com/office/drawing/2014/main" id="{51961DDB-9D99-46FD-9D63-5755B775E912}"/>
              </a:ext>
            </a:extLst>
          </p:cNvPr>
          <p:cNvSpPr txBox="1"/>
          <p:nvPr/>
        </p:nvSpPr>
        <p:spPr>
          <a:xfrm>
            <a:off x="628650" y="5943600"/>
            <a:ext cx="2465424" cy="230832"/>
          </a:xfrm>
          <a:prstGeom prst="rect">
            <a:avLst/>
          </a:prstGeom>
          <a:noFill/>
        </p:spPr>
        <p:txBody>
          <a:bodyPr wrap="square" rtlCol="0">
            <a:spAutoFit/>
          </a:bodyPr>
          <a:lstStyle/>
          <a:p>
            <a:r>
              <a:rPr lang="en-AU" sz="900" dirty="0">
                <a:solidFill>
                  <a:srgbClr val="01A0DF"/>
                </a:solidFill>
              </a:rPr>
              <a:t>Source: iStock.com (</a:t>
            </a:r>
            <a:r>
              <a:rPr lang="en-AU" sz="900" dirty="0" err="1">
                <a:solidFill>
                  <a:srgbClr val="01A0DF"/>
                </a:solidFill>
              </a:rPr>
              <a:t>greenantphoto</a:t>
            </a:r>
            <a:r>
              <a:rPr lang="en-AU" sz="900" dirty="0">
                <a:solidFill>
                  <a:srgbClr val="01A0DF"/>
                </a:solidFill>
              </a:rPr>
              <a:t>)</a:t>
            </a:r>
          </a:p>
        </p:txBody>
      </p:sp>
      <p:sp>
        <p:nvSpPr>
          <p:cNvPr id="20" name="Arrow: Chevron 19">
            <a:extLst>
              <a:ext uri="{FF2B5EF4-FFF2-40B4-BE49-F238E27FC236}">
                <a16:creationId xmlns:a16="http://schemas.microsoft.com/office/drawing/2014/main" id="{460EEE28-6FE8-434D-AAA8-ABE8961B92E7}"/>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5_SLIDE_14_PARA_A">
            <a:hlinkClick r:id="" action="ppaction://media"/>
            <a:extLst>
              <a:ext uri="{FF2B5EF4-FFF2-40B4-BE49-F238E27FC236}">
                <a16:creationId xmlns:a16="http://schemas.microsoft.com/office/drawing/2014/main" id="{808E7A57-7195-4F82-8E08-58995874FA2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59365" y="0"/>
            <a:ext cx="609600" cy="609600"/>
          </a:xfrm>
          <a:prstGeom prst="rect">
            <a:avLst/>
          </a:prstGeom>
        </p:spPr>
      </p:pic>
      <p:pic>
        <p:nvPicPr>
          <p:cNvPr id="6" name="TAC_MOD4_SNIP5_SLIDE_14_PARA_B">
            <a:hlinkClick r:id="" action="ppaction://media"/>
            <a:extLst>
              <a:ext uri="{FF2B5EF4-FFF2-40B4-BE49-F238E27FC236}">
                <a16:creationId xmlns:a16="http://schemas.microsoft.com/office/drawing/2014/main" id="{032E99A6-D0D2-499C-B42E-C75E6803E95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59365" y="796925"/>
            <a:ext cx="609600" cy="609600"/>
          </a:xfrm>
          <a:prstGeom prst="rect">
            <a:avLst/>
          </a:prstGeom>
        </p:spPr>
      </p:pic>
    </p:spTree>
    <p:extLst>
      <p:ext uri="{BB962C8B-B14F-4D97-AF65-F5344CB8AC3E}">
        <p14:creationId xmlns:p14="http://schemas.microsoft.com/office/powerpoint/2010/main" val="334697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100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cTn>
                              </p:par>
                              <p:par>
                                <p:cTn id="20" presetID="10" presetClass="entr" presetSubtype="0" fill="hold" nodeType="withEffect">
                                  <p:stCondLst>
                                    <p:cond delay="125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par>
                                <p:cTn id="23" presetID="10" presetClass="entr" presetSubtype="0" fill="hold" nodeType="withEffect">
                                  <p:stCondLst>
                                    <p:cond delay="150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par>
                                <p:cTn id="26" presetID="10" presetClass="entr" presetSubtype="0" fill="hold" nodeType="withEffect">
                                  <p:stCondLst>
                                    <p:cond delay="175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fade">
                                      <p:cBhvr>
                                        <p:cTn id="28" dur="500"/>
                                        <p:tgtEl>
                                          <p:spTgt spid="12">
                                            <p:txEl>
                                              <p:pRg st="3" end="3"/>
                                            </p:txEl>
                                          </p:spTgt>
                                        </p:tgtEl>
                                      </p:cBhvr>
                                    </p:animEffect>
                                  </p:childTnLst>
                                </p:cTn>
                              </p:par>
                              <p:par>
                                <p:cTn id="29" presetID="10" presetClass="entr" presetSubtype="0" fill="hold" nodeType="withEffect">
                                  <p:stCondLst>
                                    <p:cond delay="200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fade">
                                      <p:cBhvr>
                                        <p:cTn id="31" dur="500"/>
                                        <p:tgtEl>
                                          <p:spTgt spid="12">
                                            <p:txEl>
                                              <p:pRg st="4" end="4"/>
                                            </p:txEl>
                                          </p:spTgt>
                                        </p:tgtEl>
                                      </p:cBhvr>
                                    </p:animEffect>
                                  </p:childTnLst>
                                </p:cTn>
                              </p:par>
                              <p:par>
                                <p:cTn id="32" presetID="10" presetClass="entr" presetSubtype="0" fill="hold" grpId="0" nodeType="withEffect">
                                  <p:stCondLst>
                                    <p:cond delay="275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325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 presetClass="mediacall" presetSubtype="0" fill="hold" nodeType="withEffect">
                                  <p:stCondLst>
                                    <p:cond delay="500"/>
                                  </p:stCondLst>
                                  <p:childTnLst>
                                    <p:cmd type="call" cmd="playFrom(0.0)">
                                      <p:cBhvr>
                                        <p:cTn id="39" dur="28293" fill="hold"/>
                                        <p:tgtEl>
                                          <p:spTgt spid="2"/>
                                        </p:tgtEl>
                                      </p:cBhvr>
                                    </p:cmd>
                                  </p:childTnLst>
                                </p:cTn>
                              </p:par>
                            </p:childTnLst>
                          </p:cTn>
                        </p:par>
                        <p:par>
                          <p:cTn id="40" fill="hold">
                            <p:stCondLst>
                              <p:cond delay="28793"/>
                            </p:stCondLst>
                            <p:childTnLst>
                              <p:par>
                                <p:cTn id="41" presetID="3" presetClass="mediacall" presetSubtype="0" fill="hold" nodeType="afterEffect">
                                  <p:stCondLst>
                                    <p:cond delay="500"/>
                                  </p:stCondLst>
                                  <p:childTnLst>
                                    <p:cmd type="call" cmd="stop">
                                      <p:cBhvr>
                                        <p:cTn id="42" dur="1" fill="hold"/>
                                        <p:tgtEl>
                                          <p:spTgt spid="2"/>
                                        </p:tgtEl>
                                      </p:cBhvr>
                                    </p:cmd>
                                  </p:childTnLst>
                                </p:cTn>
                              </p:par>
                              <p:par>
                                <p:cTn id="43" presetID="10" presetClass="entr" presetSubtype="0" fill="hold" grpId="0" nodeType="withEffect">
                                  <p:stCondLst>
                                    <p:cond delay="50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ntr" presetSubtype="0" fill="hold" grpId="0" nodeType="withEffect">
                                  <p:stCondLst>
                                    <p:cond delay="50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0" presetClass="entr" presetSubtype="0" fill="hold" grpId="0" nodeType="withEffect">
                                  <p:stCondLst>
                                    <p:cond delay="100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par>
                                <p:cTn id="60" presetID="1" presetClass="mediacall" presetSubtype="0" fill="hold" nodeType="withEffect">
                                  <p:stCondLst>
                                    <p:cond delay="500"/>
                                  </p:stCondLst>
                                  <p:childTnLst>
                                    <p:cmd type="call" cmd="playFrom(0.0)">
                                      <p:cBhvr>
                                        <p:cTn id="61" dur="41157" fill="hold"/>
                                        <p:tgtEl>
                                          <p:spTgt spid="6"/>
                                        </p:tgtEl>
                                      </p:cBhvr>
                                    </p:cmd>
                                  </p:childTnLst>
                                </p:cTn>
                              </p:par>
                            </p:childTnLst>
                          </p:cTn>
                        </p:par>
                        <p:par>
                          <p:cTn id="62" fill="hold">
                            <p:stCondLst>
                              <p:cond delay="41657"/>
                            </p:stCondLst>
                            <p:childTnLst>
                              <p:par>
                                <p:cTn id="63" presetID="3" presetClass="mediacall" presetSubtype="0" fill="hold" nodeType="afterEffect">
                                  <p:stCondLst>
                                    <p:cond delay="500"/>
                                  </p:stCondLst>
                                  <p:childTnLst>
                                    <p:cmd type="call" cmd="stop">
                                      <p:cBhvr>
                                        <p:cTn id="64" dur="1" fill="hold"/>
                                        <p:tgtEl>
                                          <p:spTgt spid="6"/>
                                        </p:tgtEl>
                                      </p:cBhvr>
                                    </p:cmd>
                                  </p:childTnLst>
                                </p:cTn>
                              </p:par>
                              <p:par>
                                <p:cTn id="65" presetID="10" presetClass="entr" presetSubtype="0" fill="hold" grpId="2" nodeType="withEffect">
                                  <p:stCondLst>
                                    <p:cond delay="50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6"/>
                </p:tgtEl>
              </p:cMediaNode>
            </p:audio>
          </p:childTnLst>
        </p:cTn>
      </p:par>
    </p:tnLst>
    <p:bldLst>
      <p:bldP spid="13" grpId="0"/>
      <p:bldP spid="14" grpId="0"/>
      <p:bldP spid="16" grpId="0"/>
      <p:bldP spid="17" grpId="0"/>
      <p:bldP spid="15" grpId="0"/>
      <p:bldP spid="18" grpId="0"/>
      <p:bldP spid="19" grpId="0"/>
      <p:bldP spid="20" grpId="0" animBg="1"/>
      <p:bldP spid="20" grpId="1" animBg="1"/>
      <p:bldP spid="20"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1">
            <a:extLst>
              <a:ext uri="{FF2B5EF4-FFF2-40B4-BE49-F238E27FC236}">
                <a16:creationId xmlns:a16="http://schemas.microsoft.com/office/drawing/2014/main" id="{DB404138-E89C-4244-97F4-74088C97BD0E}"/>
              </a:ext>
            </a:extLst>
          </p:cNvPr>
          <p:cNvSpPr txBox="1">
            <a:spLocks/>
          </p:cNvSpPr>
          <p:nvPr/>
        </p:nvSpPr>
        <p:spPr>
          <a:xfrm>
            <a:off x="4051004" y="1597661"/>
            <a:ext cx="4464345" cy="41423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AU" sz="2800" dirty="0">
                <a:sym typeface="Wingdings" panose="05000000000000000000" pitchFamily="2" charset="2"/>
              </a:rPr>
              <a:t> </a:t>
            </a:r>
            <a:r>
              <a:rPr lang="en-AU" dirty="0">
                <a:sym typeface="Wingdings" panose="05000000000000000000" pitchFamily="2" charset="2"/>
              </a:rPr>
              <a:t>Standardises minimum practice</a:t>
            </a:r>
          </a:p>
          <a:p>
            <a:pPr>
              <a:spcBef>
                <a:spcPts val="1800"/>
              </a:spcBef>
            </a:pPr>
            <a:r>
              <a:rPr lang="en-AU" sz="2800" dirty="0">
                <a:sym typeface="Wingdings" panose="05000000000000000000" pitchFamily="2" charset="2"/>
              </a:rPr>
              <a:t> </a:t>
            </a:r>
            <a:r>
              <a:rPr lang="en-AU" dirty="0"/>
              <a:t>Primarily likelihood based</a:t>
            </a:r>
          </a:p>
          <a:p>
            <a:pPr>
              <a:spcBef>
                <a:spcPts val="1800"/>
              </a:spcBef>
            </a:pPr>
            <a:r>
              <a:rPr lang="en-AU" sz="2800" dirty="0">
                <a:sym typeface="Wingdings" panose="05000000000000000000" pitchFamily="2" charset="2"/>
              </a:rPr>
              <a:t> </a:t>
            </a:r>
            <a:r>
              <a:rPr lang="en-AU" dirty="0">
                <a:sym typeface="Wingdings" panose="05000000000000000000" pitchFamily="2" charset="2"/>
              </a:rPr>
              <a:t>Primarily consequence based</a:t>
            </a:r>
            <a:endParaRPr lang="en-AU" sz="2400" dirty="0"/>
          </a:p>
          <a:p>
            <a:pPr>
              <a:spcBef>
                <a:spcPts val="1800"/>
              </a:spcBef>
            </a:pPr>
            <a:r>
              <a:rPr lang="en-AU" sz="2800" dirty="0">
                <a:sym typeface="Wingdings" panose="05000000000000000000" pitchFamily="2" charset="2"/>
              </a:rPr>
              <a:t> </a:t>
            </a:r>
            <a:r>
              <a:rPr lang="en-AU" dirty="0"/>
              <a:t>Deals with energy and crash consequence</a:t>
            </a:r>
          </a:p>
          <a:p>
            <a:pPr>
              <a:spcBef>
                <a:spcPts val="1800"/>
              </a:spcBef>
            </a:pPr>
            <a:r>
              <a:rPr lang="en-AU" sz="2800" dirty="0">
                <a:sym typeface="Wingdings" panose="05000000000000000000" pitchFamily="2" charset="2"/>
              </a:rPr>
              <a:t> </a:t>
            </a:r>
            <a:r>
              <a:rPr lang="en-AU" dirty="0"/>
              <a:t>Hierarchy based on Safe System alignment</a:t>
            </a:r>
          </a:p>
          <a:p>
            <a:pPr marL="285750" indent="-285750">
              <a:buFont typeface="Wingdings" panose="05000000000000000000" pitchFamily="2" charset="2"/>
              <a:buChar char="¨"/>
            </a:pPr>
            <a:endParaRPr lang="en-AU" dirty="0"/>
          </a:p>
        </p:txBody>
      </p:sp>
      <p:sp>
        <p:nvSpPr>
          <p:cNvPr id="3" name="Title 2">
            <a:extLst>
              <a:ext uri="{FF2B5EF4-FFF2-40B4-BE49-F238E27FC236}">
                <a16:creationId xmlns:a16="http://schemas.microsoft.com/office/drawing/2014/main" id="{F79B2F3C-2D68-41D6-86EC-32D2BE724FB8}"/>
              </a:ext>
            </a:extLst>
          </p:cNvPr>
          <p:cNvSpPr>
            <a:spLocks noGrp="1"/>
          </p:cNvSpPr>
          <p:nvPr>
            <p:ph type="title"/>
          </p:nvPr>
        </p:nvSpPr>
        <p:spPr/>
        <p:txBody>
          <a:bodyPr/>
          <a:lstStyle/>
          <a:p>
            <a:r>
              <a:rPr lang="en-AU" dirty="0"/>
              <a:t>Safe System design</a:t>
            </a:r>
          </a:p>
        </p:txBody>
      </p:sp>
      <p:sp>
        <p:nvSpPr>
          <p:cNvPr id="4" name="Footer Placeholder 3">
            <a:extLst>
              <a:ext uri="{FF2B5EF4-FFF2-40B4-BE49-F238E27FC236}">
                <a16:creationId xmlns:a16="http://schemas.microsoft.com/office/drawing/2014/main" id="{0DC6EE08-E875-410F-9329-301BF34F12C9}"/>
              </a:ext>
            </a:extLst>
          </p:cNvPr>
          <p:cNvSpPr>
            <a:spLocks noGrp="1"/>
          </p:cNvSpPr>
          <p:nvPr>
            <p:ph type="ftr" sz="quarter" idx="10"/>
          </p:nvPr>
        </p:nvSpPr>
        <p:spPr/>
        <p:txBody>
          <a:bodyPr/>
          <a:lstStyle/>
          <a:p>
            <a:r>
              <a:rPr lang="en-US" dirty="0"/>
              <a:t>Module 4, Snippet 5</a:t>
            </a:r>
          </a:p>
        </p:txBody>
      </p:sp>
      <p:sp>
        <p:nvSpPr>
          <p:cNvPr id="5" name="Slide Number Placeholder 4">
            <a:extLst>
              <a:ext uri="{FF2B5EF4-FFF2-40B4-BE49-F238E27FC236}">
                <a16:creationId xmlns:a16="http://schemas.microsoft.com/office/drawing/2014/main" id="{5BD3122B-9103-407E-9DC6-9DE39CDC79E4}"/>
              </a:ext>
            </a:extLst>
          </p:cNvPr>
          <p:cNvSpPr>
            <a:spLocks noGrp="1"/>
          </p:cNvSpPr>
          <p:nvPr>
            <p:ph type="sldNum" sz="quarter" idx="11"/>
          </p:nvPr>
        </p:nvSpPr>
        <p:spPr/>
        <p:txBody>
          <a:bodyPr/>
          <a:lstStyle/>
          <a:p>
            <a:fld id="{A9D36E53-D99A-0F41-B3E8-EF235B9A2E23}" type="slidenum">
              <a:rPr lang="en-US" smtClean="0"/>
              <a:pPr/>
              <a:t>15</a:t>
            </a:fld>
            <a:endParaRPr lang="en-US" dirty="0"/>
          </a:p>
        </p:txBody>
      </p:sp>
      <p:pic>
        <p:nvPicPr>
          <p:cNvPr id="11" name="Picture 10" descr="A car driving on a city street&#10;&#10;Description automatically generated">
            <a:extLst>
              <a:ext uri="{FF2B5EF4-FFF2-40B4-BE49-F238E27FC236}">
                <a16:creationId xmlns:a16="http://schemas.microsoft.com/office/drawing/2014/main" id="{084973D2-BF12-4590-BC22-3B742B0AEC9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a:stretch/>
        </p:blipFill>
        <p:spPr>
          <a:xfrm>
            <a:off x="628650" y="1564596"/>
            <a:ext cx="3240000" cy="1966655"/>
          </a:xfrm>
          <a:prstGeom prst="rect">
            <a:avLst/>
          </a:prstGeom>
        </p:spPr>
      </p:pic>
      <p:sp>
        <p:nvSpPr>
          <p:cNvPr id="13" name="Content Placeholder 11">
            <a:extLst>
              <a:ext uri="{FF2B5EF4-FFF2-40B4-BE49-F238E27FC236}">
                <a16:creationId xmlns:a16="http://schemas.microsoft.com/office/drawing/2014/main" id="{9F4B0D27-CE26-476E-BA5B-3422AF3A0827}"/>
              </a:ext>
            </a:extLst>
          </p:cNvPr>
          <p:cNvSpPr txBox="1">
            <a:spLocks/>
          </p:cNvSpPr>
          <p:nvPr/>
        </p:nvSpPr>
        <p:spPr>
          <a:xfrm>
            <a:off x="4051004" y="1564596"/>
            <a:ext cx="605643" cy="5485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3200" dirty="0">
                <a:solidFill>
                  <a:srgbClr val="0DFF2A"/>
                </a:solidFill>
                <a:sym typeface="Wingdings" panose="05000000000000000000" pitchFamily="2" charset="2"/>
              </a:rPr>
              <a:t></a:t>
            </a:r>
            <a:endParaRPr lang="en-AU" sz="3200" dirty="0">
              <a:solidFill>
                <a:srgbClr val="0DFF2A"/>
              </a:solidFill>
            </a:endParaRPr>
          </a:p>
        </p:txBody>
      </p:sp>
      <p:sp>
        <p:nvSpPr>
          <p:cNvPr id="14" name="Content Placeholder 11">
            <a:extLst>
              <a:ext uri="{FF2B5EF4-FFF2-40B4-BE49-F238E27FC236}">
                <a16:creationId xmlns:a16="http://schemas.microsoft.com/office/drawing/2014/main" id="{E56EBC95-DE23-4DCB-8D3D-1A61B183D0A0}"/>
              </a:ext>
            </a:extLst>
          </p:cNvPr>
          <p:cNvSpPr txBox="1">
            <a:spLocks/>
          </p:cNvSpPr>
          <p:nvPr/>
        </p:nvSpPr>
        <p:spPr>
          <a:xfrm>
            <a:off x="4051004" y="2788649"/>
            <a:ext cx="605643" cy="5485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3200" dirty="0">
                <a:solidFill>
                  <a:srgbClr val="0DFF2A"/>
                </a:solidFill>
                <a:sym typeface="Wingdings" panose="05000000000000000000" pitchFamily="2" charset="2"/>
              </a:rPr>
              <a:t></a:t>
            </a:r>
            <a:endParaRPr lang="en-AU" sz="3200" dirty="0">
              <a:solidFill>
                <a:srgbClr val="0DFF2A"/>
              </a:solidFill>
            </a:endParaRPr>
          </a:p>
        </p:txBody>
      </p:sp>
      <p:sp>
        <p:nvSpPr>
          <p:cNvPr id="17" name="Content Placeholder 11">
            <a:extLst>
              <a:ext uri="{FF2B5EF4-FFF2-40B4-BE49-F238E27FC236}">
                <a16:creationId xmlns:a16="http://schemas.microsoft.com/office/drawing/2014/main" id="{0C6E6E93-90CF-41AB-8103-286E321EB3FB}"/>
              </a:ext>
            </a:extLst>
          </p:cNvPr>
          <p:cNvSpPr txBox="1">
            <a:spLocks/>
          </p:cNvSpPr>
          <p:nvPr/>
        </p:nvSpPr>
        <p:spPr>
          <a:xfrm>
            <a:off x="4003777" y="2190252"/>
            <a:ext cx="605643" cy="5485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3200" dirty="0">
                <a:solidFill>
                  <a:srgbClr val="FF0000"/>
                </a:solidFill>
                <a:sym typeface="Wingdings" panose="05000000000000000000" pitchFamily="2" charset="2"/>
              </a:rPr>
              <a:t></a:t>
            </a:r>
            <a:endParaRPr lang="en-AU" sz="3200" dirty="0">
              <a:solidFill>
                <a:srgbClr val="FF0000"/>
              </a:solidFill>
            </a:endParaRPr>
          </a:p>
        </p:txBody>
      </p:sp>
      <p:sp>
        <p:nvSpPr>
          <p:cNvPr id="15" name="Content Placeholder 11">
            <a:extLst>
              <a:ext uri="{FF2B5EF4-FFF2-40B4-BE49-F238E27FC236}">
                <a16:creationId xmlns:a16="http://schemas.microsoft.com/office/drawing/2014/main" id="{332EF295-1D43-4984-806D-00E572960131}"/>
              </a:ext>
            </a:extLst>
          </p:cNvPr>
          <p:cNvSpPr txBox="1">
            <a:spLocks/>
          </p:cNvSpPr>
          <p:nvPr/>
        </p:nvSpPr>
        <p:spPr>
          <a:xfrm>
            <a:off x="4051004" y="3396293"/>
            <a:ext cx="605643" cy="5485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3200" dirty="0">
                <a:solidFill>
                  <a:srgbClr val="0DFF2A"/>
                </a:solidFill>
                <a:sym typeface="Wingdings" panose="05000000000000000000" pitchFamily="2" charset="2"/>
              </a:rPr>
              <a:t></a:t>
            </a:r>
            <a:endParaRPr lang="en-AU" sz="3200" dirty="0">
              <a:solidFill>
                <a:srgbClr val="0DFF2A"/>
              </a:solidFill>
            </a:endParaRPr>
          </a:p>
        </p:txBody>
      </p:sp>
      <p:sp>
        <p:nvSpPr>
          <p:cNvPr id="19" name="Content Placeholder 11">
            <a:extLst>
              <a:ext uri="{FF2B5EF4-FFF2-40B4-BE49-F238E27FC236}">
                <a16:creationId xmlns:a16="http://schemas.microsoft.com/office/drawing/2014/main" id="{90187D7E-76A7-49FB-B555-2CBC0CF95470}"/>
              </a:ext>
            </a:extLst>
          </p:cNvPr>
          <p:cNvSpPr txBox="1">
            <a:spLocks/>
          </p:cNvSpPr>
          <p:nvPr/>
        </p:nvSpPr>
        <p:spPr>
          <a:xfrm>
            <a:off x="4051004" y="4017090"/>
            <a:ext cx="605643" cy="5485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3200" dirty="0">
                <a:solidFill>
                  <a:srgbClr val="0DFF2A"/>
                </a:solidFill>
                <a:sym typeface="Wingdings" panose="05000000000000000000" pitchFamily="2" charset="2"/>
              </a:rPr>
              <a:t></a:t>
            </a:r>
            <a:endParaRPr lang="en-AU" sz="3200" dirty="0">
              <a:solidFill>
                <a:srgbClr val="0DFF2A"/>
              </a:solidFill>
            </a:endParaRPr>
          </a:p>
        </p:txBody>
      </p:sp>
      <p:pic>
        <p:nvPicPr>
          <p:cNvPr id="18" name="Picture 17">
            <a:extLst>
              <a:ext uri="{FF2B5EF4-FFF2-40B4-BE49-F238E27FC236}">
                <a16:creationId xmlns:a16="http://schemas.microsoft.com/office/drawing/2014/main" id="{05C031E8-D5D4-4D3C-A63F-A85671E85DA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28650" y="3773330"/>
            <a:ext cx="3242462" cy="2170270"/>
          </a:xfrm>
          <a:prstGeom prst="rect">
            <a:avLst/>
          </a:prstGeom>
        </p:spPr>
      </p:pic>
      <p:sp>
        <p:nvSpPr>
          <p:cNvPr id="2" name="TextBox 1">
            <a:extLst>
              <a:ext uri="{FF2B5EF4-FFF2-40B4-BE49-F238E27FC236}">
                <a16:creationId xmlns:a16="http://schemas.microsoft.com/office/drawing/2014/main" id="{8817D89B-8398-4DED-BD17-9534DB710029}"/>
              </a:ext>
            </a:extLst>
          </p:cNvPr>
          <p:cNvSpPr txBox="1"/>
          <p:nvPr/>
        </p:nvSpPr>
        <p:spPr>
          <a:xfrm>
            <a:off x="628650" y="3531251"/>
            <a:ext cx="2465424" cy="230832"/>
          </a:xfrm>
          <a:prstGeom prst="rect">
            <a:avLst/>
          </a:prstGeom>
          <a:noFill/>
        </p:spPr>
        <p:txBody>
          <a:bodyPr wrap="square" rtlCol="0">
            <a:spAutoFit/>
          </a:bodyPr>
          <a:lstStyle/>
          <a:p>
            <a:r>
              <a:rPr lang="en-AU" sz="900" dirty="0">
                <a:solidFill>
                  <a:srgbClr val="01A0DF"/>
                </a:solidFill>
              </a:rPr>
              <a:t>Source: Centre for Automotive Safety Research</a:t>
            </a:r>
          </a:p>
        </p:txBody>
      </p:sp>
      <p:sp>
        <p:nvSpPr>
          <p:cNvPr id="20" name="TextBox 19">
            <a:extLst>
              <a:ext uri="{FF2B5EF4-FFF2-40B4-BE49-F238E27FC236}">
                <a16:creationId xmlns:a16="http://schemas.microsoft.com/office/drawing/2014/main" id="{56044DC1-602B-4881-98DF-22A263AE0711}"/>
              </a:ext>
            </a:extLst>
          </p:cNvPr>
          <p:cNvSpPr txBox="1"/>
          <p:nvPr/>
        </p:nvSpPr>
        <p:spPr>
          <a:xfrm>
            <a:off x="628650" y="5943600"/>
            <a:ext cx="2465424" cy="230832"/>
          </a:xfrm>
          <a:prstGeom prst="rect">
            <a:avLst/>
          </a:prstGeom>
          <a:noFill/>
        </p:spPr>
        <p:txBody>
          <a:bodyPr wrap="square" rtlCol="0">
            <a:spAutoFit/>
          </a:bodyPr>
          <a:lstStyle/>
          <a:p>
            <a:r>
              <a:rPr lang="en-AU" sz="900" dirty="0">
                <a:solidFill>
                  <a:srgbClr val="01A0DF"/>
                </a:solidFill>
              </a:rPr>
              <a:t>Source: iStock.com (</a:t>
            </a:r>
            <a:r>
              <a:rPr lang="en-AU" sz="900" dirty="0" err="1">
                <a:solidFill>
                  <a:srgbClr val="01A0DF"/>
                </a:solidFill>
              </a:rPr>
              <a:t>greenantphoto</a:t>
            </a:r>
            <a:r>
              <a:rPr lang="en-AU" sz="900" dirty="0">
                <a:solidFill>
                  <a:srgbClr val="01A0DF"/>
                </a:solidFill>
              </a:rPr>
              <a:t>)</a:t>
            </a:r>
          </a:p>
        </p:txBody>
      </p:sp>
      <p:sp>
        <p:nvSpPr>
          <p:cNvPr id="21" name="Arrow: Chevron 20">
            <a:extLst>
              <a:ext uri="{FF2B5EF4-FFF2-40B4-BE49-F238E27FC236}">
                <a16:creationId xmlns:a16="http://schemas.microsoft.com/office/drawing/2014/main" id="{35A405DC-2D3E-4DDB-A653-37370FA9677D}"/>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6" name="TAC_MOD4_SNIP5_SLIDE_15_PARA_A">
            <a:hlinkClick r:id="" action="ppaction://media"/>
            <a:extLst>
              <a:ext uri="{FF2B5EF4-FFF2-40B4-BE49-F238E27FC236}">
                <a16:creationId xmlns:a16="http://schemas.microsoft.com/office/drawing/2014/main" id="{16307A75-8879-4877-AD07-0B3426088F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38906" y="0"/>
            <a:ext cx="609600" cy="609600"/>
          </a:xfrm>
          <a:prstGeom prst="rect">
            <a:avLst/>
          </a:prstGeom>
        </p:spPr>
      </p:pic>
    </p:spTree>
    <p:extLst>
      <p:ext uri="{BB962C8B-B14F-4D97-AF65-F5344CB8AC3E}">
        <p14:creationId xmlns:p14="http://schemas.microsoft.com/office/powerpoint/2010/main" val="172628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1" nodeType="withEffect">
                                  <p:stCondLst>
                                    <p:cond delay="10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1" nodeType="withEffect">
                                  <p:stCondLst>
                                    <p:cond delay="1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1" nodeType="withEffect">
                                  <p:stCondLst>
                                    <p:cond delay="20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25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 presetClass="mediacall" presetSubtype="0" fill="hold" nodeType="withEffect">
                                  <p:stCondLst>
                                    <p:cond delay="500"/>
                                  </p:stCondLst>
                                  <p:childTnLst>
                                    <p:cmd type="call" cmd="playFrom(0.0)">
                                      <p:cBhvr>
                                        <p:cTn id="21" dur="35584" fill="hold"/>
                                        <p:tgtEl>
                                          <p:spTgt spid="6"/>
                                        </p:tgtEl>
                                      </p:cBhvr>
                                    </p:cmd>
                                  </p:childTnLst>
                                </p:cTn>
                              </p:par>
                            </p:childTnLst>
                          </p:cTn>
                        </p:par>
                        <p:par>
                          <p:cTn id="22" fill="hold">
                            <p:stCondLst>
                              <p:cond delay="36084"/>
                            </p:stCondLst>
                            <p:childTnLst>
                              <p:par>
                                <p:cTn id="23" presetID="3" presetClass="mediacall" presetSubtype="0" fill="hold" nodeType="afterEffect">
                                  <p:stCondLst>
                                    <p:cond delay="500"/>
                                  </p:stCondLst>
                                  <p:childTnLst>
                                    <p:cmd type="call" cmd="stop">
                                      <p:cBhvr>
                                        <p:cTn id="24" dur="1" fill="hold"/>
                                        <p:tgtEl>
                                          <p:spTgt spid="6"/>
                                        </p:tgtEl>
                                      </p:cBhvr>
                                    </p:cmd>
                                  </p:childTnLst>
                                </p:cTn>
                              </p:par>
                              <p:par>
                                <p:cTn id="25" presetID="10" presetClass="entr" presetSubtype="0"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13" grpId="1"/>
      <p:bldP spid="14" grpId="1"/>
      <p:bldP spid="17" grpId="1"/>
      <p:bldP spid="15" grpId="1"/>
      <p:bldP spid="19"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8CFDABF-8AEA-4036-B45E-1378071561C9}"/>
              </a:ext>
            </a:extLst>
          </p:cNvPr>
          <p:cNvSpPr>
            <a:spLocks noGrp="1"/>
          </p:cNvSpPr>
          <p:nvPr>
            <p:ph type="body" sz="quarter" idx="10"/>
          </p:nvPr>
        </p:nvSpPr>
        <p:spPr/>
        <p:txBody>
          <a:bodyPr/>
          <a:lstStyle/>
          <a:p>
            <a:r>
              <a:rPr lang="en-AU" dirty="0"/>
              <a:t>Moving forward</a:t>
            </a:r>
          </a:p>
        </p:txBody>
      </p:sp>
      <p:sp>
        <p:nvSpPr>
          <p:cNvPr id="5" name="Slide Number Placeholder 4">
            <a:extLst>
              <a:ext uri="{FF2B5EF4-FFF2-40B4-BE49-F238E27FC236}">
                <a16:creationId xmlns:a16="http://schemas.microsoft.com/office/drawing/2014/main" id="{0DFCADDE-7449-4B54-8093-3B2C7EAD25E4}"/>
              </a:ext>
            </a:extLst>
          </p:cNvPr>
          <p:cNvSpPr>
            <a:spLocks noGrp="1"/>
          </p:cNvSpPr>
          <p:nvPr>
            <p:ph type="sldNum" sz="quarter" idx="11"/>
          </p:nvPr>
        </p:nvSpPr>
        <p:spPr/>
        <p:txBody>
          <a:bodyPr/>
          <a:lstStyle/>
          <a:p>
            <a:fld id="{A9D36E53-D99A-0F41-B3E8-EF235B9A2E23}" type="slidenum">
              <a:rPr lang="en-US" smtClean="0"/>
              <a:pPr/>
              <a:t>16</a:t>
            </a:fld>
            <a:endParaRPr lang="en-US" dirty="0"/>
          </a:p>
        </p:txBody>
      </p:sp>
      <p:sp>
        <p:nvSpPr>
          <p:cNvPr id="4" name="Footer Placeholder 3">
            <a:extLst>
              <a:ext uri="{FF2B5EF4-FFF2-40B4-BE49-F238E27FC236}">
                <a16:creationId xmlns:a16="http://schemas.microsoft.com/office/drawing/2014/main" id="{7D22DF8E-C93C-4931-99EE-19A0763762F3}"/>
              </a:ext>
            </a:extLst>
          </p:cNvPr>
          <p:cNvSpPr>
            <a:spLocks noGrp="1"/>
          </p:cNvSpPr>
          <p:nvPr>
            <p:ph type="ftr" sz="quarter" idx="12"/>
          </p:nvPr>
        </p:nvSpPr>
        <p:spPr/>
        <p:txBody>
          <a:bodyPr/>
          <a:lstStyle/>
          <a:p>
            <a:r>
              <a:rPr lang="en-US" dirty="0"/>
              <a:t>Module 4, Snippet 5</a:t>
            </a:r>
          </a:p>
        </p:txBody>
      </p:sp>
      <p:pic>
        <p:nvPicPr>
          <p:cNvPr id="2" name="TAC_MOD4_SNIP5_SLIDE_16_PARA_A">
            <a:hlinkClick r:id="" action="ppaction://media"/>
            <a:extLst>
              <a:ext uri="{FF2B5EF4-FFF2-40B4-BE49-F238E27FC236}">
                <a16:creationId xmlns:a16="http://schemas.microsoft.com/office/drawing/2014/main" id="{00F414B4-AABA-4684-A245-EB889AB68D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725" y="0"/>
            <a:ext cx="609600" cy="609600"/>
          </a:xfrm>
          <a:prstGeom prst="rect">
            <a:avLst/>
          </a:prstGeom>
        </p:spPr>
      </p:pic>
    </p:spTree>
    <p:extLst>
      <p:ext uri="{BB962C8B-B14F-4D97-AF65-F5344CB8AC3E}">
        <p14:creationId xmlns:p14="http://schemas.microsoft.com/office/powerpoint/2010/main" val="484197131"/>
      </p:ext>
    </p:extLst>
  </p:cSld>
  <p:clrMapOvr>
    <a:masterClrMapping/>
  </p:clrMapOvr>
  <mc:AlternateContent xmlns:mc="http://schemas.openxmlformats.org/markup-compatibility/2006" xmlns:p14="http://schemas.microsoft.com/office/powerpoint/2010/main">
    <mc:Choice Requires="p14">
      <p:transition spd="med" p14:dur="700" advTm="11150">
        <p:fade/>
      </p:transition>
    </mc:Choice>
    <mc:Fallback xmlns="">
      <p:transition spd="med" advTm="11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0182" fill="hold"/>
                                        <p:tgtEl>
                                          <p:spTgt spid="2"/>
                                        </p:tgtEl>
                                      </p:cBhvr>
                                    </p:cmd>
                                  </p:childTnLst>
                                </p:cTn>
                              </p:par>
                            </p:childTnLst>
                          </p:cTn>
                        </p:par>
                        <p:par>
                          <p:cTn id="7" fill="hold">
                            <p:stCondLst>
                              <p:cond delay="10682"/>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E5421-AB1B-4F53-8274-95196B7D4475}"/>
              </a:ext>
            </a:extLst>
          </p:cNvPr>
          <p:cNvSpPr>
            <a:spLocks noGrp="1"/>
          </p:cNvSpPr>
          <p:nvPr>
            <p:ph type="title"/>
          </p:nvPr>
        </p:nvSpPr>
        <p:spPr/>
        <p:txBody>
          <a:bodyPr/>
          <a:lstStyle/>
          <a:p>
            <a:r>
              <a:rPr lang="en-AU" dirty="0"/>
              <a:t>Moving forward</a:t>
            </a:r>
          </a:p>
        </p:txBody>
      </p:sp>
      <p:sp>
        <p:nvSpPr>
          <p:cNvPr id="4" name="Footer Placeholder 3">
            <a:extLst>
              <a:ext uri="{FF2B5EF4-FFF2-40B4-BE49-F238E27FC236}">
                <a16:creationId xmlns:a16="http://schemas.microsoft.com/office/drawing/2014/main" id="{86F05D3F-1178-4D02-B1B8-57A065EE602C}"/>
              </a:ext>
            </a:extLst>
          </p:cNvPr>
          <p:cNvSpPr>
            <a:spLocks noGrp="1"/>
          </p:cNvSpPr>
          <p:nvPr>
            <p:ph type="ftr" sz="quarter" idx="10"/>
          </p:nvPr>
        </p:nvSpPr>
        <p:spPr/>
        <p:txBody>
          <a:bodyPr/>
          <a:lstStyle/>
          <a:p>
            <a:r>
              <a:rPr lang="en-US" dirty="0"/>
              <a:t>Module 4, Snippet 5</a:t>
            </a:r>
          </a:p>
        </p:txBody>
      </p:sp>
      <p:sp>
        <p:nvSpPr>
          <p:cNvPr id="32" name="Arrow: Chevron 31">
            <a:extLst>
              <a:ext uri="{FF2B5EF4-FFF2-40B4-BE49-F238E27FC236}">
                <a16:creationId xmlns:a16="http://schemas.microsoft.com/office/drawing/2014/main" id="{06EAE94C-9796-4AC9-8DB9-6211684C2FD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
        <p:nvSpPr>
          <p:cNvPr id="35" name="Rectangle 34">
            <a:extLst>
              <a:ext uri="{FF2B5EF4-FFF2-40B4-BE49-F238E27FC236}">
                <a16:creationId xmlns:a16="http://schemas.microsoft.com/office/drawing/2014/main" id="{430D2CF6-2C8B-4A92-B547-5599E23A60AF}"/>
              </a:ext>
            </a:extLst>
          </p:cNvPr>
          <p:cNvSpPr/>
          <p:nvPr/>
        </p:nvSpPr>
        <p:spPr>
          <a:xfrm>
            <a:off x="628650" y="1485769"/>
            <a:ext cx="3856264" cy="8166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Consideration of liability </a:t>
            </a:r>
            <a:br>
              <a:rPr lang="en-AU" dirty="0"/>
            </a:br>
            <a:r>
              <a:rPr lang="en-AU" dirty="0"/>
              <a:t>only</a:t>
            </a:r>
          </a:p>
        </p:txBody>
      </p:sp>
      <p:sp>
        <p:nvSpPr>
          <p:cNvPr id="36" name="Rectangle 35">
            <a:extLst>
              <a:ext uri="{FF2B5EF4-FFF2-40B4-BE49-F238E27FC236}">
                <a16:creationId xmlns:a16="http://schemas.microsoft.com/office/drawing/2014/main" id="{45989BA6-5F07-4159-81CF-463C86873676}"/>
              </a:ext>
            </a:extLst>
          </p:cNvPr>
          <p:cNvSpPr/>
          <p:nvPr/>
        </p:nvSpPr>
        <p:spPr>
          <a:xfrm>
            <a:off x="4659088" y="1485768"/>
            <a:ext cx="3856264" cy="816693"/>
          </a:xfrm>
          <a:prstGeom prst="rect">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Consideration of ethical responsibility and liability</a:t>
            </a:r>
          </a:p>
        </p:txBody>
      </p:sp>
      <p:sp>
        <p:nvSpPr>
          <p:cNvPr id="39" name="Rectangle 38">
            <a:extLst>
              <a:ext uri="{FF2B5EF4-FFF2-40B4-BE49-F238E27FC236}">
                <a16:creationId xmlns:a16="http://schemas.microsoft.com/office/drawing/2014/main" id="{42BE4C65-DCF4-44FF-8C94-0A66179DEC9D}"/>
              </a:ext>
            </a:extLst>
          </p:cNvPr>
          <p:cNvSpPr/>
          <p:nvPr/>
        </p:nvSpPr>
        <p:spPr>
          <a:xfrm>
            <a:off x="628650" y="2995481"/>
            <a:ext cx="3856264" cy="8166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Designing to minimum standards</a:t>
            </a:r>
          </a:p>
        </p:txBody>
      </p:sp>
      <p:sp>
        <p:nvSpPr>
          <p:cNvPr id="40" name="Rectangle 39">
            <a:extLst>
              <a:ext uri="{FF2B5EF4-FFF2-40B4-BE49-F238E27FC236}">
                <a16:creationId xmlns:a16="http://schemas.microsoft.com/office/drawing/2014/main" id="{1B269100-6E91-477B-8998-B9DA93593A6D}"/>
              </a:ext>
            </a:extLst>
          </p:cNvPr>
          <p:cNvSpPr/>
          <p:nvPr/>
        </p:nvSpPr>
        <p:spPr>
          <a:xfrm>
            <a:off x="4659088" y="2995480"/>
            <a:ext cx="3856264" cy="816693"/>
          </a:xfrm>
          <a:prstGeom prst="rect">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Designing to minimise harm </a:t>
            </a:r>
          </a:p>
        </p:txBody>
      </p:sp>
      <p:sp>
        <p:nvSpPr>
          <p:cNvPr id="41" name="Rectangle 40">
            <a:extLst>
              <a:ext uri="{FF2B5EF4-FFF2-40B4-BE49-F238E27FC236}">
                <a16:creationId xmlns:a16="http://schemas.microsoft.com/office/drawing/2014/main" id="{F62A8E10-FD9B-4627-B9DD-5F5583615790}"/>
              </a:ext>
            </a:extLst>
          </p:cNvPr>
          <p:cNvSpPr/>
          <p:nvPr/>
        </p:nvSpPr>
        <p:spPr>
          <a:xfrm>
            <a:off x="628650" y="4505193"/>
            <a:ext cx="3856264" cy="8166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Meeting minimum accepted levels</a:t>
            </a:r>
          </a:p>
        </p:txBody>
      </p:sp>
      <p:sp>
        <p:nvSpPr>
          <p:cNvPr id="42" name="Rectangle 41">
            <a:extLst>
              <a:ext uri="{FF2B5EF4-FFF2-40B4-BE49-F238E27FC236}">
                <a16:creationId xmlns:a16="http://schemas.microsoft.com/office/drawing/2014/main" id="{2D952D77-16CB-4E65-9A10-ADC83893D0E7}"/>
              </a:ext>
            </a:extLst>
          </p:cNvPr>
          <p:cNvSpPr/>
          <p:nvPr/>
        </p:nvSpPr>
        <p:spPr>
          <a:xfrm>
            <a:off x="4659088" y="4505192"/>
            <a:ext cx="3856264" cy="816693"/>
          </a:xfrm>
          <a:prstGeom prst="rect">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Designing within a Safe System domain</a:t>
            </a:r>
          </a:p>
        </p:txBody>
      </p:sp>
      <p:sp>
        <p:nvSpPr>
          <p:cNvPr id="43" name="Arrow: Down 42">
            <a:extLst>
              <a:ext uri="{FF2B5EF4-FFF2-40B4-BE49-F238E27FC236}">
                <a16:creationId xmlns:a16="http://schemas.microsoft.com/office/drawing/2014/main" id="{68AA4E60-D94D-47F2-BDFD-B480E9A58ED5}"/>
              </a:ext>
            </a:extLst>
          </p:cNvPr>
          <p:cNvSpPr/>
          <p:nvPr/>
        </p:nvSpPr>
        <p:spPr>
          <a:xfrm>
            <a:off x="2202995" y="2280690"/>
            <a:ext cx="707574" cy="693019"/>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Arrow: Down 43">
            <a:extLst>
              <a:ext uri="{FF2B5EF4-FFF2-40B4-BE49-F238E27FC236}">
                <a16:creationId xmlns:a16="http://schemas.microsoft.com/office/drawing/2014/main" id="{60A84259-3F18-4A9A-A04D-BAC39B042813}"/>
              </a:ext>
            </a:extLst>
          </p:cNvPr>
          <p:cNvSpPr/>
          <p:nvPr/>
        </p:nvSpPr>
        <p:spPr>
          <a:xfrm>
            <a:off x="2202995" y="3768630"/>
            <a:ext cx="707574" cy="693019"/>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Arrow: Down 44">
            <a:extLst>
              <a:ext uri="{FF2B5EF4-FFF2-40B4-BE49-F238E27FC236}">
                <a16:creationId xmlns:a16="http://schemas.microsoft.com/office/drawing/2014/main" id="{ED13CD13-AB53-4959-84EC-D3F8C06D05F2}"/>
              </a:ext>
            </a:extLst>
          </p:cNvPr>
          <p:cNvSpPr/>
          <p:nvPr/>
        </p:nvSpPr>
        <p:spPr>
          <a:xfrm>
            <a:off x="6233433" y="2259900"/>
            <a:ext cx="707574" cy="693019"/>
          </a:xfrm>
          <a:prstGeom prst="downArrow">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Arrow: Down 45">
            <a:extLst>
              <a:ext uri="{FF2B5EF4-FFF2-40B4-BE49-F238E27FC236}">
                <a16:creationId xmlns:a16="http://schemas.microsoft.com/office/drawing/2014/main" id="{68C58BA1-1732-4888-85A6-F4B38274E952}"/>
              </a:ext>
            </a:extLst>
          </p:cNvPr>
          <p:cNvSpPr/>
          <p:nvPr/>
        </p:nvSpPr>
        <p:spPr>
          <a:xfrm>
            <a:off x="6233433" y="3756098"/>
            <a:ext cx="707574" cy="693019"/>
          </a:xfrm>
          <a:prstGeom prst="downArrow">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8" name="Straight Connector 47">
            <a:extLst>
              <a:ext uri="{FF2B5EF4-FFF2-40B4-BE49-F238E27FC236}">
                <a16:creationId xmlns:a16="http://schemas.microsoft.com/office/drawing/2014/main" id="{6F3607A8-3996-4E9D-86DC-F523DCC04D83}"/>
              </a:ext>
            </a:extLst>
          </p:cNvPr>
          <p:cNvCxnSpPr>
            <a:cxnSpLocks/>
          </p:cNvCxnSpPr>
          <p:nvPr/>
        </p:nvCxnSpPr>
        <p:spPr>
          <a:xfrm>
            <a:off x="559253" y="1452071"/>
            <a:ext cx="3996000" cy="89969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4B33B55-9242-48AF-B69B-510B6AD19502}"/>
              </a:ext>
            </a:extLst>
          </p:cNvPr>
          <p:cNvCxnSpPr>
            <a:cxnSpLocks/>
          </p:cNvCxnSpPr>
          <p:nvPr/>
        </p:nvCxnSpPr>
        <p:spPr>
          <a:xfrm flipV="1">
            <a:off x="559253" y="1451919"/>
            <a:ext cx="3996000" cy="90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06E32A1-3FF8-4C72-93AF-1BAED50F96C3}"/>
              </a:ext>
            </a:extLst>
          </p:cNvPr>
          <p:cNvCxnSpPr>
            <a:cxnSpLocks/>
          </p:cNvCxnSpPr>
          <p:nvPr/>
        </p:nvCxnSpPr>
        <p:spPr>
          <a:xfrm>
            <a:off x="559253" y="2948688"/>
            <a:ext cx="3996000" cy="89969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F88573A-EFD0-454D-8AC6-B6A2C6E5F43F}"/>
              </a:ext>
            </a:extLst>
          </p:cNvPr>
          <p:cNvCxnSpPr>
            <a:cxnSpLocks/>
          </p:cNvCxnSpPr>
          <p:nvPr/>
        </p:nvCxnSpPr>
        <p:spPr>
          <a:xfrm flipV="1">
            <a:off x="559253" y="2948536"/>
            <a:ext cx="3996000" cy="90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7A2F6F1-1CD9-4634-BD04-187990C54CE8}"/>
              </a:ext>
            </a:extLst>
          </p:cNvPr>
          <p:cNvCxnSpPr>
            <a:cxnSpLocks/>
          </p:cNvCxnSpPr>
          <p:nvPr/>
        </p:nvCxnSpPr>
        <p:spPr>
          <a:xfrm>
            <a:off x="559253" y="4466925"/>
            <a:ext cx="3996000" cy="89969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8C67006-3E99-4839-BC68-4D734A33C05A}"/>
              </a:ext>
            </a:extLst>
          </p:cNvPr>
          <p:cNvCxnSpPr>
            <a:cxnSpLocks/>
          </p:cNvCxnSpPr>
          <p:nvPr/>
        </p:nvCxnSpPr>
        <p:spPr>
          <a:xfrm flipV="1">
            <a:off x="559253" y="4466773"/>
            <a:ext cx="3996000" cy="90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TAC_MOD4_SNIP5_SLIDE_17_PARA_A">
            <a:hlinkClick r:id="" action="ppaction://media"/>
            <a:extLst>
              <a:ext uri="{FF2B5EF4-FFF2-40B4-BE49-F238E27FC236}">
                <a16:creationId xmlns:a16="http://schemas.microsoft.com/office/drawing/2014/main" id="{ED4F7F21-366C-4ADB-8BD0-1944AC25C5A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76976" y="0"/>
            <a:ext cx="609600" cy="609600"/>
          </a:xfrm>
          <a:prstGeom prst="rect">
            <a:avLst/>
          </a:prstGeom>
        </p:spPr>
      </p:pic>
      <p:pic>
        <p:nvPicPr>
          <p:cNvPr id="5" name="TAC_MOD4_SNIP5_SLIDE_17_PARA_B">
            <a:hlinkClick r:id="" action="ppaction://media"/>
            <a:extLst>
              <a:ext uri="{FF2B5EF4-FFF2-40B4-BE49-F238E27FC236}">
                <a16:creationId xmlns:a16="http://schemas.microsoft.com/office/drawing/2014/main" id="{C7CC9CAB-06EA-4925-BE75-05CD821306C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76976" y="806532"/>
            <a:ext cx="609600" cy="609600"/>
          </a:xfrm>
          <a:prstGeom prst="rect">
            <a:avLst/>
          </a:prstGeom>
        </p:spPr>
      </p:pic>
      <p:pic>
        <p:nvPicPr>
          <p:cNvPr id="6" name="TAC_MOD4_SNIP5_SLIDE_17_PARA_C">
            <a:hlinkClick r:id="" action="ppaction://media"/>
            <a:extLst>
              <a:ext uri="{FF2B5EF4-FFF2-40B4-BE49-F238E27FC236}">
                <a16:creationId xmlns:a16="http://schemas.microsoft.com/office/drawing/2014/main" id="{91EB5EB3-E2AD-4D7B-B0AC-D69EC706E4B2}"/>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76976" y="1613064"/>
            <a:ext cx="609600" cy="609600"/>
          </a:xfrm>
          <a:prstGeom prst="rect">
            <a:avLst/>
          </a:prstGeom>
        </p:spPr>
      </p:pic>
      <p:pic>
        <p:nvPicPr>
          <p:cNvPr id="7" name="TAC_MOD4_SNIP5_SLIDE_17_PARA_D">
            <a:hlinkClick r:id="" action="ppaction://media"/>
            <a:extLst>
              <a:ext uri="{FF2B5EF4-FFF2-40B4-BE49-F238E27FC236}">
                <a16:creationId xmlns:a16="http://schemas.microsoft.com/office/drawing/2014/main" id="{DB37C317-C29B-46B7-A122-A3B0A63E3187}"/>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276976" y="2419595"/>
            <a:ext cx="609600" cy="609600"/>
          </a:xfrm>
          <a:prstGeom prst="rect">
            <a:avLst/>
          </a:prstGeom>
        </p:spPr>
      </p:pic>
    </p:spTree>
    <p:extLst>
      <p:ext uri="{BB962C8B-B14F-4D97-AF65-F5344CB8AC3E}">
        <p14:creationId xmlns:p14="http://schemas.microsoft.com/office/powerpoint/2010/main" val="178147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 presetClass="mediacall" presetSubtype="0" fill="hold" nodeType="withEffect">
                                  <p:stCondLst>
                                    <p:cond delay="500"/>
                                  </p:stCondLst>
                                  <p:childTnLst>
                                    <p:cmd type="call" cmd="playFrom(0.0)">
                                      <p:cBhvr>
                                        <p:cTn id="21" dur="30964" fill="hold"/>
                                        <p:tgtEl>
                                          <p:spTgt spid="2"/>
                                        </p:tgtEl>
                                      </p:cBhvr>
                                    </p:cmd>
                                  </p:childTnLst>
                                </p:cTn>
                              </p:par>
                            </p:childTnLst>
                          </p:cTn>
                        </p:par>
                        <p:par>
                          <p:cTn id="22" fill="hold">
                            <p:stCondLst>
                              <p:cond delay="31464"/>
                            </p:stCondLst>
                            <p:childTnLst>
                              <p:par>
                                <p:cTn id="23" presetID="3" presetClass="mediacall" presetSubtype="0" fill="hold" nodeType="afterEffect">
                                  <p:stCondLst>
                                    <p:cond delay="500"/>
                                  </p:stCondLst>
                                  <p:childTnLst>
                                    <p:cmd type="call" cmd="stop">
                                      <p:cBhvr>
                                        <p:cTn id="24" dur="1" fill="hold"/>
                                        <p:tgtEl>
                                          <p:spTgt spid="2"/>
                                        </p:tgtEl>
                                      </p:cBhvr>
                                    </p:cmd>
                                  </p:childTnLst>
                                </p:cTn>
                              </p:par>
                              <p:par>
                                <p:cTn id="25" presetID="10" presetClass="entr" presetSubtype="0" fill="hold" grpId="0" nodeType="withEffect">
                                  <p:stCondLst>
                                    <p:cond delay="50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1000"/>
                                        <p:tgtEl>
                                          <p:spTgt spid="48"/>
                                        </p:tgtEl>
                                      </p:cBhvr>
                                    </p:animEffect>
                                  </p:childTnLst>
                                </p:cTn>
                              </p:par>
                              <p:par>
                                <p:cTn id="33" presetID="22" presetClass="entr" presetSubtype="2" fill="hold" nodeType="withEffect">
                                  <p:stCondLst>
                                    <p:cond delay="1000"/>
                                  </p:stCondLst>
                                  <p:childTnLst>
                                    <p:set>
                                      <p:cBhvr>
                                        <p:cTn id="34" dur="1" fill="hold">
                                          <p:stCondLst>
                                            <p:cond delay="0"/>
                                          </p:stCondLst>
                                        </p:cTn>
                                        <p:tgtEl>
                                          <p:spTgt spid="50"/>
                                        </p:tgtEl>
                                        <p:attrNameLst>
                                          <p:attrName>style.visibility</p:attrName>
                                        </p:attrNameLst>
                                      </p:cBhvr>
                                      <p:to>
                                        <p:strVal val="visible"/>
                                      </p:to>
                                    </p:set>
                                    <p:animEffect transition="in" filter="wipe(right)">
                                      <p:cBhvr>
                                        <p:cTn id="35" dur="1000"/>
                                        <p:tgtEl>
                                          <p:spTgt spid="50"/>
                                        </p:tgtEl>
                                      </p:cBhvr>
                                    </p:animEffect>
                                  </p:childTnLst>
                                </p:cTn>
                              </p:par>
                              <p:par>
                                <p:cTn id="36" presetID="10" presetClass="entr" presetSubtype="0" fill="hold" grpId="0" nodeType="withEffect">
                                  <p:stCondLst>
                                    <p:cond delay="200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xit" presetSubtype="0" fill="hold" grpId="1" nodeType="withEffect">
                                  <p:stCondLst>
                                    <p:cond delay="0"/>
                                  </p:stCondLst>
                                  <p:childTnLst>
                                    <p:animEffect transition="out" filter="fade">
                                      <p:cBhvr>
                                        <p:cTn id="40" dur="500"/>
                                        <p:tgtEl>
                                          <p:spTgt spid="32"/>
                                        </p:tgtEl>
                                      </p:cBhvr>
                                    </p:animEffect>
                                    <p:set>
                                      <p:cBhvr>
                                        <p:cTn id="41" dur="1" fill="hold">
                                          <p:stCondLst>
                                            <p:cond delay="499"/>
                                          </p:stCondLst>
                                        </p:cTn>
                                        <p:tgtEl>
                                          <p:spTgt spid="32"/>
                                        </p:tgtEl>
                                        <p:attrNameLst>
                                          <p:attrName>style.visibility</p:attrName>
                                        </p:attrNameLst>
                                      </p:cBhvr>
                                      <p:to>
                                        <p:strVal val="hidden"/>
                                      </p:to>
                                    </p:set>
                                  </p:childTnLst>
                                </p:cTn>
                              </p:par>
                              <p:par>
                                <p:cTn id="42" presetID="1" presetClass="mediacall" presetSubtype="0" fill="hold" nodeType="withEffect">
                                  <p:stCondLst>
                                    <p:cond delay="500"/>
                                  </p:stCondLst>
                                  <p:childTnLst>
                                    <p:cmd type="call" cmd="playFrom(0.0)">
                                      <p:cBhvr>
                                        <p:cTn id="43" dur="25484" fill="hold"/>
                                        <p:tgtEl>
                                          <p:spTgt spid="5"/>
                                        </p:tgtEl>
                                      </p:cBhvr>
                                    </p:cmd>
                                  </p:childTnLst>
                                </p:cTn>
                              </p:par>
                            </p:childTnLst>
                          </p:cTn>
                        </p:par>
                        <p:par>
                          <p:cTn id="44" fill="hold">
                            <p:stCondLst>
                              <p:cond delay="25984"/>
                            </p:stCondLst>
                            <p:childTnLst>
                              <p:par>
                                <p:cTn id="45" presetID="3" presetClass="mediacall" presetSubtype="0" fill="hold" nodeType="afterEffect">
                                  <p:stCondLst>
                                    <p:cond delay="500"/>
                                  </p:stCondLst>
                                  <p:childTnLst>
                                    <p:cmd type="call" cmd="stop">
                                      <p:cBhvr>
                                        <p:cTn id="46" dur="1" fill="hold"/>
                                        <p:tgtEl>
                                          <p:spTgt spid="5"/>
                                        </p:tgtEl>
                                      </p:cBhvr>
                                    </p:cmd>
                                  </p:childTnLst>
                                </p:cTn>
                              </p:par>
                              <p:par>
                                <p:cTn id="47" presetID="10" presetClass="entr" presetSubtype="0" fill="hold" grpId="2"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wipe(left)">
                                      <p:cBhvr>
                                        <p:cTn id="54" dur="1000"/>
                                        <p:tgtEl>
                                          <p:spTgt spid="52"/>
                                        </p:tgtEl>
                                      </p:cBhvr>
                                    </p:animEffect>
                                  </p:childTnLst>
                                </p:cTn>
                              </p:par>
                              <p:par>
                                <p:cTn id="55" presetID="22" presetClass="entr" presetSubtype="2" fill="hold" nodeType="withEffect">
                                  <p:stCondLst>
                                    <p:cond delay="1000"/>
                                  </p:stCondLst>
                                  <p:childTnLst>
                                    <p:set>
                                      <p:cBhvr>
                                        <p:cTn id="56" dur="1" fill="hold">
                                          <p:stCondLst>
                                            <p:cond delay="0"/>
                                          </p:stCondLst>
                                        </p:cTn>
                                        <p:tgtEl>
                                          <p:spTgt spid="53"/>
                                        </p:tgtEl>
                                        <p:attrNameLst>
                                          <p:attrName>style.visibility</p:attrName>
                                        </p:attrNameLst>
                                      </p:cBhvr>
                                      <p:to>
                                        <p:strVal val="visible"/>
                                      </p:to>
                                    </p:set>
                                    <p:animEffect transition="in" filter="wipe(right)">
                                      <p:cBhvr>
                                        <p:cTn id="57" dur="1000"/>
                                        <p:tgtEl>
                                          <p:spTgt spid="53"/>
                                        </p:tgtEl>
                                      </p:cBhvr>
                                    </p:animEffect>
                                  </p:childTnLst>
                                </p:cTn>
                              </p:par>
                              <p:par>
                                <p:cTn id="58" presetID="10" presetClass="entr" presetSubtype="0" fill="hold" grpId="0" nodeType="withEffect">
                                  <p:stCondLst>
                                    <p:cond delay="200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par>
                                <p:cTn id="61" presetID="10" presetClass="entr" presetSubtype="0" fill="hold" grpId="0" nodeType="withEffect">
                                  <p:stCondLst>
                                    <p:cond delay="250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par>
                                <p:cTn id="64" presetID="10" presetClass="exit" presetSubtype="0" fill="hold" grpId="6" nodeType="withEffect">
                                  <p:stCondLst>
                                    <p:cond delay="0"/>
                                  </p:stCondLst>
                                  <p:childTnLst>
                                    <p:animEffect transition="out" filter="fade">
                                      <p:cBhvr>
                                        <p:cTn id="65" dur="500"/>
                                        <p:tgtEl>
                                          <p:spTgt spid="32"/>
                                        </p:tgtEl>
                                      </p:cBhvr>
                                    </p:animEffect>
                                    <p:set>
                                      <p:cBhvr>
                                        <p:cTn id="66" dur="1" fill="hold">
                                          <p:stCondLst>
                                            <p:cond delay="499"/>
                                          </p:stCondLst>
                                        </p:cTn>
                                        <p:tgtEl>
                                          <p:spTgt spid="32"/>
                                        </p:tgtEl>
                                        <p:attrNameLst>
                                          <p:attrName>style.visibility</p:attrName>
                                        </p:attrNameLst>
                                      </p:cBhvr>
                                      <p:to>
                                        <p:strVal val="hidden"/>
                                      </p:to>
                                    </p:set>
                                  </p:childTnLst>
                                </p:cTn>
                              </p:par>
                              <p:par>
                                <p:cTn id="67" presetID="1" presetClass="mediacall" presetSubtype="0" fill="hold" nodeType="withEffect">
                                  <p:stCondLst>
                                    <p:cond delay="500"/>
                                  </p:stCondLst>
                                  <p:childTnLst>
                                    <p:cmd type="call" cmd="playFrom(0.0)">
                                      <p:cBhvr>
                                        <p:cTn id="68" dur="41993" fill="hold"/>
                                        <p:tgtEl>
                                          <p:spTgt spid="6"/>
                                        </p:tgtEl>
                                      </p:cBhvr>
                                    </p:cmd>
                                  </p:childTnLst>
                                </p:cTn>
                              </p:par>
                            </p:childTnLst>
                          </p:cTn>
                        </p:par>
                        <p:par>
                          <p:cTn id="69" fill="hold">
                            <p:stCondLst>
                              <p:cond delay="42493"/>
                            </p:stCondLst>
                            <p:childTnLst>
                              <p:par>
                                <p:cTn id="70" presetID="3" presetClass="mediacall" presetSubtype="0" fill="hold" nodeType="afterEffect">
                                  <p:stCondLst>
                                    <p:cond delay="500"/>
                                  </p:stCondLst>
                                  <p:childTnLst>
                                    <p:cmd type="call" cmd="stop">
                                      <p:cBhvr>
                                        <p:cTn id="71" dur="1" fill="hold"/>
                                        <p:tgtEl>
                                          <p:spTgt spid="6"/>
                                        </p:tgtEl>
                                      </p:cBhvr>
                                    </p:cmd>
                                  </p:childTnLst>
                                </p:cTn>
                              </p:par>
                              <p:par>
                                <p:cTn id="72" presetID="10" presetClass="entr" presetSubtype="0" fill="hold" grpId="5" nodeType="withEffect">
                                  <p:stCondLst>
                                    <p:cond delay="50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wipe(left)">
                                      <p:cBhvr>
                                        <p:cTn id="79" dur="1000"/>
                                        <p:tgtEl>
                                          <p:spTgt spid="54"/>
                                        </p:tgtEl>
                                      </p:cBhvr>
                                    </p:animEffect>
                                  </p:childTnLst>
                                </p:cTn>
                              </p:par>
                              <p:par>
                                <p:cTn id="80" presetID="22" presetClass="entr" presetSubtype="2" fill="hold" nodeType="withEffect">
                                  <p:stCondLst>
                                    <p:cond delay="1000"/>
                                  </p:stCondLst>
                                  <p:childTnLst>
                                    <p:set>
                                      <p:cBhvr>
                                        <p:cTn id="81" dur="1" fill="hold">
                                          <p:stCondLst>
                                            <p:cond delay="0"/>
                                          </p:stCondLst>
                                        </p:cTn>
                                        <p:tgtEl>
                                          <p:spTgt spid="55"/>
                                        </p:tgtEl>
                                        <p:attrNameLst>
                                          <p:attrName>style.visibility</p:attrName>
                                        </p:attrNameLst>
                                      </p:cBhvr>
                                      <p:to>
                                        <p:strVal val="visible"/>
                                      </p:to>
                                    </p:set>
                                    <p:animEffect transition="in" filter="wipe(right)">
                                      <p:cBhvr>
                                        <p:cTn id="82" dur="1000"/>
                                        <p:tgtEl>
                                          <p:spTgt spid="55"/>
                                        </p:tgtEl>
                                      </p:cBhvr>
                                    </p:animEffect>
                                  </p:childTnLst>
                                </p:cTn>
                              </p:par>
                              <p:par>
                                <p:cTn id="83" presetID="10" presetClass="entr" presetSubtype="0" fill="hold" grpId="0" nodeType="withEffect">
                                  <p:stCondLst>
                                    <p:cond delay="200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par>
                                <p:cTn id="86" presetID="10" presetClass="entr" presetSubtype="0" fill="hold" grpId="0" nodeType="withEffect">
                                  <p:stCondLst>
                                    <p:cond delay="250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10" presetClass="exit" presetSubtype="0" fill="hold" grpId="3" nodeType="withEffect">
                                  <p:stCondLst>
                                    <p:cond delay="0"/>
                                  </p:stCondLst>
                                  <p:childTnLst>
                                    <p:animEffect transition="out" filter="fad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par>
                                <p:cTn id="92" presetID="1" presetClass="mediacall" presetSubtype="0" fill="hold" nodeType="withEffect">
                                  <p:stCondLst>
                                    <p:cond delay="500"/>
                                  </p:stCondLst>
                                  <p:childTnLst>
                                    <p:cmd type="call" cmd="playFrom(0.0)">
                                      <p:cBhvr>
                                        <p:cTn id="93" dur="35213" fill="hold"/>
                                        <p:tgtEl>
                                          <p:spTgt spid="7"/>
                                        </p:tgtEl>
                                      </p:cBhvr>
                                    </p:cmd>
                                  </p:childTnLst>
                                </p:cTn>
                              </p:par>
                            </p:childTnLst>
                          </p:cTn>
                        </p:par>
                        <p:par>
                          <p:cTn id="94" fill="hold">
                            <p:stCondLst>
                              <p:cond delay="35713"/>
                            </p:stCondLst>
                            <p:childTnLst>
                              <p:par>
                                <p:cTn id="95" presetID="3" presetClass="mediacall" presetSubtype="0" fill="hold" nodeType="afterEffect">
                                  <p:stCondLst>
                                    <p:cond delay="500"/>
                                  </p:stCondLst>
                                  <p:childTnLst>
                                    <p:cmd type="call" cmd="stop">
                                      <p:cBhvr>
                                        <p:cTn id="96" dur="1" fill="hold"/>
                                        <p:tgtEl>
                                          <p:spTgt spid="7"/>
                                        </p:tgtEl>
                                      </p:cBhvr>
                                    </p:cmd>
                                  </p:childTnLst>
                                </p:cTn>
                              </p:par>
                              <p:par>
                                <p:cTn id="97" presetID="10" presetClass="entr" presetSubtype="0" fill="hold" grpId="4" nodeType="withEffect">
                                  <p:stCondLst>
                                    <p:cond delay="500"/>
                                  </p:stCondLst>
                                  <p:childTnLst>
                                    <p:set>
                                      <p:cBhvr>
                                        <p:cTn id="98" dur="1" fill="hold">
                                          <p:stCondLst>
                                            <p:cond delay="0"/>
                                          </p:stCondLst>
                                        </p:cTn>
                                        <p:tgtEl>
                                          <p:spTgt spid="32"/>
                                        </p:tgtEl>
                                        <p:attrNameLst>
                                          <p:attrName>style.visibility</p:attrName>
                                        </p:attrNameLst>
                                      </p:cBhvr>
                                      <p:to>
                                        <p:strVal val="visible"/>
                                      </p:to>
                                    </p:set>
                                    <p:animEffect transition="in" filter="fade">
                                      <p:cBhvr>
                                        <p:cTn id="9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endCondLst>
                </p:cTn>
                <p:tgtEl>
                  <p:spTgt spid="2"/>
                </p:tgtEl>
              </p:cMediaNode>
            </p:audio>
            <p:audio>
              <p:cMediaNode vol="80000">
                <p:cTn id="101" fill="hold" display="0">
                  <p:stCondLst>
                    <p:cond delay="indefinite"/>
                  </p:stCondLst>
                  <p:endCondLst>
                    <p:cond evt="onStopAudio" delay="0">
                      <p:tgtEl>
                        <p:sldTgt/>
                      </p:tgtEl>
                    </p:cond>
                  </p:endCondLst>
                </p:cTn>
                <p:tgtEl>
                  <p:spTgt spid="5"/>
                </p:tgtEl>
              </p:cMediaNode>
            </p:audio>
            <p:audio>
              <p:cMediaNode vol="80000">
                <p:cTn id="102" fill="hold" display="0">
                  <p:stCondLst>
                    <p:cond delay="indefinite"/>
                  </p:stCondLst>
                  <p:endCondLst>
                    <p:cond evt="onStopAudio" delay="0">
                      <p:tgtEl>
                        <p:sldTgt/>
                      </p:tgtEl>
                    </p:cond>
                  </p:endCondLst>
                </p:cTn>
                <p:tgtEl>
                  <p:spTgt spid="6"/>
                </p:tgtEl>
              </p:cMediaNode>
            </p:audio>
            <p:audio>
              <p:cMediaNode vol="80000">
                <p:cTn id="103" fill="hold" display="0">
                  <p:stCondLst>
                    <p:cond delay="indefinite"/>
                  </p:stCondLst>
                  <p:endCondLst>
                    <p:cond evt="onStopAudio" delay="0">
                      <p:tgtEl>
                        <p:sldTgt/>
                      </p:tgtEl>
                    </p:cond>
                  </p:endCondLst>
                </p:cTn>
                <p:tgtEl>
                  <p:spTgt spid="7"/>
                </p:tgtEl>
              </p:cMediaNode>
            </p:audio>
          </p:childTnLst>
        </p:cTn>
      </p:par>
    </p:tnLst>
    <p:bldLst>
      <p:bldP spid="32" grpId="0" animBg="1"/>
      <p:bldP spid="32" grpId="1" animBg="1"/>
      <p:bldP spid="32" grpId="2" animBg="1"/>
      <p:bldP spid="32" grpId="3" animBg="1"/>
      <p:bldP spid="32" grpId="4" animBg="1"/>
      <p:bldP spid="32" grpId="5" animBg="1"/>
      <p:bldP spid="32" grpId="6" animBg="1"/>
      <p:bldP spid="35" grpId="0" animBg="1"/>
      <p:bldP spid="36"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CC6FF-8900-4D34-807D-EA37164257B0}"/>
              </a:ext>
            </a:extLst>
          </p:cNvPr>
          <p:cNvSpPr>
            <a:spLocks noGrp="1"/>
          </p:cNvSpPr>
          <p:nvPr>
            <p:ph type="body" sz="quarter" idx="10"/>
          </p:nvPr>
        </p:nvSpPr>
        <p:spPr/>
        <p:txBody>
          <a:bodyPr/>
          <a:lstStyle/>
          <a:p>
            <a:r>
              <a:rPr lang="en-AU" dirty="0"/>
              <a:t>0.1</a:t>
            </a:r>
          </a:p>
        </p:txBody>
      </p:sp>
      <p:sp>
        <p:nvSpPr>
          <p:cNvPr id="3" name="Text Placeholder 2">
            <a:extLst>
              <a:ext uri="{FF2B5EF4-FFF2-40B4-BE49-F238E27FC236}">
                <a16:creationId xmlns:a16="http://schemas.microsoft.com/office/drawing/2014/main" id="{D1F8E885-2478-41EC-9253-356F5AD93E2A}"/>
              </a:ext>
            </a:extLst>
          </p:cNvPr>
          <p:cNvSpPr>
            <a:spLocks noGrp="1"/>
          </p:cNvSpPr>
          <p:nvPr>
            <p:ph type="body" sz="quarter" idx="11"/>
          </p:nvPr>
        </p:nvSpPr>
        <p:spPr/>
        <p:txBody>
          <a:bodyPr/>
          <a:lstStyle/>
          <a:p>
            <a:r>
              <a:rPr lang="en-AU" dirty="0"/>
              <a:t>Draft not for release</a:t>
            </a:r>
          </a:p>
        </p:txBody>
      </p:sp>
      <p:sp>
        <p:nvSpPr>
          <p:cNvPr id="4" name="Slide Number Placeholder 3">
            <a:extLst>
              <a:ext uri="{FF2B5EF4-FFF2-40B4-BE49-F238E27FC236}">
                <a16:creationId xmlns:a16="http://schemas.microsoft.com/office/drawing/2014/main" id="{5FBC6C38-5431-467F-AAA3-D9FDBDB1A05F}"/>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817B4EE6-52D8-46CB-87EC-7437EA0F58A4}"/>
              </a:ext>
            </a:extLst>
          </p:cNvPr>
          <p:cNvSpPr>
            <a:spLocks noGrp="1"/>
          </p:cNvSpPr>
          <p:nvPr>
            <p:ph type="ftr" sz="quarter" idx="13"/>
          </p:nvPr>
        </p:nvSpPr>
        <p:spPr/>
        <p:txBody>
          <a:bodyPr/>
          <a:lstStyle/>
          <a:p>
            <a:r>
              <a:rPr lang="en-US" dirty="0"/>
              <a:t>Module 4, Snippet 5</a:t>
            </a:r>
          </a:p>
        </p:txBody>
      </p:sp>
      <p:sp>
        <p:nvSpPr>
          <p:cNvPr id="6" name="Arrow: Chevron 5">
            <a:extLst>
              <a:ext uri="{FF2B5EF4-FFF2-40B4-BE49-F238E27FC236}">
                <a16:creationId xmlns:a16="http://schemas.microsoft.com/office/drawing/2014/main" id="{9D7723D7-298E-4FED-9A7A-B9C08E7D28A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111461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4, Snippet 5</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The response to harm</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2440169" y="4876408"/>
            <a:ext cx="2259421"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The role of standards and guidelines</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4291113" y="2893493"/>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The design domain</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411030" y="4279269"/>
            <a:ext cx="1254758" cy="803519"/>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3155039" y="3740335"/>
            <a:ext cx="1550915" cy="721233"/>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Rectangle 12">
            <a:hlinkClick r:id="" action="ppaction://customshow?id=4" highlightClick="1">
              <a:snd r:embed="rId5" name="click.wav"/>
            </a:hlinkClick>
            <a:extLst>
              <a:ext uri="{FF2B5EF4-FFF2-40B4-BE49-F238E27FC236}">
                <a16:creationId xmlns:a16="http://schemas.microsoft.com/office/drawing/2014/main" id="{B455551C-19D0-4717-97CD-B378F81FC4C8}"/>
              </a:ext>
            </a:extLst>
          </p:cNvPr>
          <p:cNvSpPr/>
          <p:nvPr/>
        </p:nvSpPr>
        <p:spPr>
          <a:xfrm>
            <a:off x="6048369" y="4876409"/>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Moving forward</a:t>
            </a:r>
          </a:p>
        </p:txBody>
      </p:sp>
      <p:cxnSp>
        <p:nvCxnSpPr>
          <p:cNvPr id="21" name="Connector: Elbow 20">
            <a:extLst>
              <a:ext uri="{FF2B5EF4-FFF2-40B4-BE49-F238E27FC236}">
                <a16:creationId xmlns:a16="http://schemas.microsoft.com/office/drawing/2014/main" id="{F9EF1D26-7E8E-4AAF-B5C6-A6E00E598D0A}"/>
              </a:ext>
            </a:extLst>
          </p:cNvPr>
          <p:cNvCxnSpPr>
            <a:cxnSpLocks/>
            <a:stCxn id="11" idx="2"/>
            <a:endCxn id="13" idx="1"/>
          </p:cNvCxnSpPr>
          <p:nvPr/>
        </p:nvCxnSpPr>
        <p:spPr>
          <a:xfrm rot="16200000" flipH="1">
            <a:off x="4898283" y="4158323"/>
            <a:ext cx="1550916" cy="749256"/>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3" name="TAC_MOD4_SNIP5_SLIDE_03_PARA_A">
            <a:hlinkClick r:id="" action="ppaction://media"/>
            <a:extLst>
              <a:ext uri="{FF2B5EF4-FFF2-40B4-BE49-F238E27FC236}">
                <a16:creationId xmlns:a16="http://schemas.microsoft.com/office/drawing/2014/main" id="{2A8D6ED3-E9AD-440A-BF5E-E853AA025E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6332"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8988" fill="hold"/>
                                        <p:tgtEl>
                                          <p:spTgt spid="3"/>
                                        </p:tgtEl>
                                      </p:cBhvr>
                                    </p:cmd>
                                  </p:childTnLst>
                                </p:cTn>
                              </p:par>
                            </p:childTnLst>
                          </p:cTn>
                        </p:par>
                        <p:par>
                          <p:cTn id="7" fill="hold">
                            <p:stCondLst>
                              <p:cond delay="19488"/>
                            </p:stCondLst>
                            <p:childTnLst>
                              <p:par>
                                <p:cTn id="8" presetID="3" presetClass="mediacall" presetSubtype="0" fill="hold" nodeType="afterEffect">
                                  <p:stCondLst>
                                    <p:cond delay="50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39418F0-7496-44CF-ABF7-336178A18975}"/>
              </a:ext>
            </a:extLst>
          </p:cNvPr>
          <p:cNvSpPr>
            <a:spLocks noGrp="1"/>
          </p:cNvSpPr>
          <p:nvPr>
            <p:ph type="body" sz="quarter" idx="10"/>
          </p:nvPr>
        </p:nvSpPr>
        <p:spPr/>
        <p:txBody>
          <a:bodyPr/>
          <a:lstStyle/>
          <a:p>
            <a:r>
              <a:rPr lang="en-AU" dirty="0"/>
              <a:t>The response to harm</a:t>
            </a:r>
          </a:p>
        </p:txBody>
      </p:sp>
      <p:sp>
        <p:nvSpPr>
          <p:cNvPr id="5" name="Slide Number Placeholder 4">
            <a:extLst>
              <a:ext uri="{FF2B5EF4-FFF2-40B4-BE49-F238E27FC236}">
                <a16:creationId xmlns:a16="http://schemas.microsoft.com/office/drawing/2014/main" id="{D5DB4851-8FC9-4F96-8D59-5F88FC5D864D}"/>
              </a:ext>
            </a:extLst>
          </p:cNvPr>
          <p:cNvSpPr>
            <a:spLocks noGrp="1"/>
          </p:cNvSpPr>
          <p:nvPr>
            <p:ph type="sldNum" sz="quarter" idx="11"/>
          </p:nvPr>
        </p:nvSpPr>
        <p:spPr/>
        <p:txBody>
          <a:bodyPr/>
          <a:lstStyle/>
          <a:p>
            <a:fld id="{A9D36E53-D99A-0F41-B3E8-EF235B9A2E23}" type="slidenum">
              <a:rPr lang="en-US" smtClean="0"/>
              <a:pPr/>
              <a:t>4</a:t>
            </a:fld>
            <a:endParaRPr lang="en-US" dirty="0"/>
          </a:p>
        </p:txBody>
      </p:sp>
      <p:sp>
        <p:nvSpPr>
          <p:cNvPr id="4" name="Footer Placeholder 3">
            <a:extLst>
              <a:ext uri="{FF2B5EF4-FFF2-40B4-BE49-F238E27FC236}">
                <a16:creationId xmlns:a16="http://schemas.microsoft.com/office/drawing/2014/main" id="{F339E5BD-C2ED-4E90-8E70-C790C106B51A}"/>
              </a:ext>
            </a:extLst>
          </p:cNvPr>
          <p:cNvSpPr>
            <a:spLocks noGrp="1"/>
          </p:cNvSpPr>
          <p:nvPr>
            <p:ph type="ftr" sz="quarter" idx="12"/>
          </p:nvPr>
        </p:nvSpPr>
        <p:spPr/>
        <p:txBody>
          <a:bodyPr/>
          <a:lstStyle/>
          <a:p>
            <a:r>
              <a:rPr lang="en-US" dirty="0"/>
              <a:t>Module 4, Snippet 5</a:t>
            </a:r>
          </a:p>
        </p:txBody>
      </p:sp>
      <p:pic>
        <p:nvPicPr>
          <p:cNvPr id="2" name="TAC_MOD4_SNIP5_SLIDE_04_PARA_A">
            <a:hlinkClick r:id="" action="ppaction://media"/>
            <a:extLst>
              <a:ext uri="{FF2B5EF4-FFF2-40B4-BE49-F238E27FC236}">
                <a16:creationId xmlns:a16="http://schemas.microsoft.com/office/drawing/2014/main" id="{4D9C2947-82EA-44DF-89B8-E270D2ED33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5885" y="0"/>
            <a:ext cx="609600" cy="609600"/>
          </a:xfrm>
          <a:prstGeom prst="rect">
            <a:avLst/>
          </a:prstGeom>
        </p:spPr>
      </p:pic>
    </p:spTree>
    <p:extLst>
      <p:ext uri="{BB962C8B-B14F-4D97-AF65-F5344CB8AC3E}">
        <p14:creationId xmlns:p14="http://schemas.microsoft.com/office/powerpoint/2010/main" val="1158233887"/>
      </p:ext>
    </p:extLst>
  </p:cSld>
  <p:clrMapOvr>
    <a:masterClrMapping/>
  </p:clrMapOvr>
  <mc:AlternateContent xmlns:mc="http://schemas.openxmlformats.org/markup-compatibility/2006" xmlns:p14="http://schemas.microsoft.com/office/powerpoint/2010/main">
    <mc:Choice Requires="p14">
      <p:transition spd="med" p14:dur="700" advTm="22910">
        <p:fade/>
      </p:transition>
    </mc:Choice>
    <mc:Fallback xmlns="">
      <p:transition spd="med" advTm="229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1954" fill="hold"/>
                                        <p:tgtEl>
                                          <p:spTgt spid="2"/>
                                        </p:tgtEl>
                                      </p:cBhvr>
                                    </p:cmd>
                                  </p:childTnLst>
                                </p:cTn>
                              </p:par>
                            </p:childTnLst>
                          </p:cTn>
                        </p:par>
                        <p:par>
                          <p:cTn id="7" fill="hold">
                            <p:stCondLst>
                              <p:cond delay="22454"/>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rrow: Down 23">
            <a:extLst>
              <a:ext uri="{FF2B5EF4-FFF2-40B4-BE49-F238E27FC236}">
                <a16:creationId xmlns:a16="http://schemas.microsoft.com/office/drawing/2014/main" id="{542F37A0-5B5B-4D7A-9854-6AC8732433FF}"/>
              </a:ext>
            </a:extLst>
          </p:cNvPr>
          <p:cNvSpPr/>
          <p:nvPr/>
        </p:nvSpPr>
        <p:spPr>
          <a:xfrm rot="-1440000">
            <a:off x="5427772" y="3109564"/>
            <a:ext cx="936000" cy="864000"/>
          </a:xfrm>
          <a:prstGeom prst="downArrow">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Arrow: Down 21">
            <a:extLst>
              <a:ext uri="{FF2B5EF4-FFF2-40B4-BE49-F238E27FC236}">
                <a16:creationId xmlns:a16="http://schemas.microsoft.com/office/drawing/2014/main" id="{548DFC53-54FA-4895-8ED3-300A477AF475}"/>
              </a:ext>
            </a:extLst>
          </p:cNvPr>
          <p:cNvSpPr/>
          <p:nvPr/>
        </p:nvSpPr>
        <p:spPr>
          <a:xfrm rot="1440000">
            <a:off x="2819164" y="3109564"/>
            <a:ext cx="936000" cy="864000"/>
          </a:xfrm>
          <a:prstGeom prst="downArrow">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FF175F31-E2F2-49F9-B879-D644BDC40652}"/>
              </a:ext>
            </a:extLst>
          </p:cNvPr>
          <p:cNvSpPr/>
          <p:nvPr/>
        </p:nvSpPr>
        <p:spPr>
          <a:xfrm>
            <a:off x="3091543" y="2689588"/>
            <a:ext cx="2971800" cy="543469"/>
          </a:xfrm>
          <a:prstGeom prst="rect">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A24E5421-AB1B-4F53-8274-95196B7D4475}"/>
              </a:ext>
            </a:extLst>
          </p:cNvPr>
          <p:cNvSpPr>
            <a:spLocks noGrp="1"/>
          </p:cNvSpPr>
          <p:nvPr>
            <p:ph type="title"/>
          </p:nvPr>
        </p:nvSpPr>
        <p:spPr/>
        <p:txBody>
          <a:bodyPr/>
          <a:lstStyle/>
          <a:p>
            <a:r>
              <a:rPr lang="en-AU" dirty="0"/>
              <a:t>A response to harm</a:t>
            </a:r>
          </a:p>
        </p:txBody>
      </p:sp>
      <p:sp>
        <p:nvSpPr>
          <p:cNvPr id="4" name="Footer Placeholder 3">
            <a:extLst>
              <a:ext uri="{FF2B5EF4-FFF2-40B4-BE49-F238E27FC236}">
                <a16:creationId xmlns:a16="http://schemas.microsoft.com/office/drawing/2014/main" id="{86F05D3F-1178-4D02-B1B8-57A065EE602C}"/>
              </a:ext>
            </a:extLst>
          </p:cNvPr>
          <p:cNvSpPr>
            <a:spLocks noGrp="1"/>
          </p:cNvSpPr>
          <p:nvPr>
            <p:ph type="ftr" sz="quarter" idx="10"/>
          </p:nvPr>
        </p:nvSpPr>
        <p:spPr/>
        <p:txBody>
          <a:bodyPr/>
          <a:lstStyle/>
          <a:p>
            <a:r>
              <a:rPr lang="en-US" dirty="0"/>
              <a:t>Module 4, Snippet 5</a:t>
            </a:r>
          </a:p>
        </p:txBody>
      </p:sp>
      <p:sp>
        <p:nvSpPr>
          <p:cNvPr id="5" name="Slide Number Placeholder 4">
            <a:extLst>
              <a:ext uri="{FF2B5EF4-FFF2-40B4-BE49-F238E27FC236}">
                <a16:creationId xmlns:a16="http://schemas.microsoft.com/office/drawing/2014/main" id="{CD1247FC-E75F-40AB-B643-66E8556170C4}"/>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11" name="TextBox 10">
            <a:extLst>
              <a:ext uri="{FF2B5EF4-FFF2-40B4-BE49-F238E27FC236}">
                <a16:creationId xmlns:a16="http://schemas.microsoft.com/office/drawing/2014/main" id="{C80C7FCD-4659-4FC3-AE38-B104B2FFF92F}"/>
              </a:ext>
            </a:extLst>
          </p:cNvPr>
          <p:cNvSpPr txBox="1"/>
          <p:nvPr/>
        </p:nvSpPr>
        <p:spPr>
          <a:xfrm>
            <a:off x="2438146" y="1575112"/>
            <a:ext cx="4267708" cy="369332"/>
          </a:xfrm>
          <a:prstGeom prst="rect">
            <a:avLst/>
          </a:prstGeom>
          <a:noFill/>
        </p:spPr>
        <p:txBody>
          <a:bodyPr wrap="square" rtlCol="0">
            <a:spAutoFit/>
          </a:bodyPr>
          <a:lstStyle/>
          <a:p>
            <a:pPr algn="ctr"/>
            <a:r>
              <a:rPr lang="en-AU" dirty="0">
                <a:solidFill>
                  <a:schemeClr val="bg1"/>
                </a:solidFill>
              </a:rPr>
              <a:t>Decisions made by a system manager</a:t>
            </a:r>
          </a:p>
        </p:txBody>
      </p:sp>
      <p:sp>
        <p:nvSpPr>
          <p:cNvPr id="17" name="Arrow: Chevron 16">
            <a:extLst>
              <a:ext uri="{FF2B5EF4-FFF2-40B4-BE49-F238E27FC236}">
                <a16:creationId xmlns:a16="http://schemas.microsoft.com/office/drawing/2014/main" id="{FA8439B0-6A2C-41A5-8B45-5D5BE1395E25}"/>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
        <p:nvSpPr>
          <p:cNvPr id="20" name="Arrow: Down 19">
            <a:extLst>
              <a:ext uri="{FF2B5EF4-FFF2-40B4-BE49-F238E27FC236}">
                <a16:creationId xmlns:a16="http://schemas.microsoft.com/office/drawing/2014/main" id="{A3C4AE03-D77B-4BC3-8DAE-620A10906D53}"/>
              </a:ext>
            </a:extLst>
          </p:cNvPr>
          <p:cNvSpPr/>
          <p:nvPr/>
        </p:nvSpPr>
        <p:spPr>
          <a:xfrm>
            <a:off x="4104167" y="2041002"/>
            <a:ext cx="935665" cy="648586"/>
          </a:xfrm>
          <a:prstGeom prst="downArrow">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4AB1BB8F-24ED-446A-9C8C-0AED000B2692}"/>
              </a:ext>
            </a:extLst>
          </p:cNvPr>
          <p:cNvSpPr txBox="1"/>
          <p:nvPr/>
        </p:nvSpPr>
        <p:spPr>
          <a:xfrm>
            <a:off x="2438146" y="2786146"/>
            <a:ext cx="4267708" cy="369332"/>
          </a:xfrm>
          <a:prstGeom prst="rect">
            <a:avLst/>
          </a:prstGeom>
          <a:noFill/>
        </p:spPr>
        <p:txBody>
          <a:bodyPr wrap="square" rtlCol="0">
            <a:spAutoFit/>
          </a:bodyPr>
          <a:lstStyle/>
          <a:p>
            <a:pPr algn="ctr"/>
            <a:r>
              <a:rPr lang="en-AU" dirty="0">
                <a:solidFill>
                  <a:schemeClr val="bg1"/>
                </a:solidFill>
              </a:rPr>
              <a:t>Harm occurs to a system user</a:t>
            </a:r>
          </a:p>
        </p:txBody>
      </p:sp>
      <p:sp>
        <p:nvSpPr>
          <p:cNvPr id="25" name="TextBox 24">
            <a:extLst>
              <a:ext uri="{FF2B5EF4-FFF2-40B4-BE49-F238E27FC236}">
                <a16:creationId xmlns:a16="http://schemas.microsoft.com/office/drawing/2014/main" id="{6D1A6D4F-9A20-4928-B5D4-F5D855F87E39}"/>
              </a:ext>
            </a:extLst>
          </p:cNvPr>
          <p:cNvSpPr txBox="1"/>
          <p:nvPr/>
        </p:nvSpPr>
        <p:spPr>
          <a:xfrm>
            <a:off x="2078594" y="3968528"/>
            <a:ext cx="2057976" cy="369332"/>
          </a:xfrm>
          <a:prstGeom prst="rect">
            <a:avLst/>
          </a:prstGeom>
          <a:noFill/>
        </p:spPr>
        <p:txBody>
          <a:bodyPr wrap="square" rtlCol="0">
            <a:spAutoFit/>
          </a:bodyPr>
          <a:lstStyle/>
          <a:p>
            <a:pPr algn="ctr"/>
            <a:r>
              <a:rPr lang="en-AU" dirty="0">
                <a:solidFill>
                  <a:schemeClr val="bg1"/>
                </a:solidFill>
              </a:rPr>
              <a:t>Ethical response</a:t>
            </a:r>
          </a:p>
        </p:txBody>
      </p:sp>
      <p:sp>
        <p:nvSpPr>
          <p:cNvPr id="26" name="TextBox 25">
            <a:extLst>
              <a:ext uri="{FF2B5EF4-FFF2-40B4-BE49-F238E27FC236}">
                <a16:creationId xmlns:a16="http://schemas.microsoft.com/office/drawing/2014/main" id="{A16ED21A-4F4E-4412-B532-72EB2DD5AEEF}"/>
              </a:ext>
            </a:extLst>
          </p:cNvPr>
          <p:cNvSpPr txBox="1"/>
          <p:nvPr/>
        </p:nvSpPr>
        <p:spPr>
          <a:xfrm>
            <a:off x="1774953" y="4387725"/>
            <a:ext cx="2633180" cy="646331"/>
          </a:xfrm>
          <a:prstGeom prst="rect">
            <a:avLst/>
          </a:prstGeom>
          <a:noFill/>
        </p:spPr>
        <p:txBody>
          <a:bodyPr wrap="square" rtlCol="0">
            <a:spAutoFit/>
          </a:bodyPr>
          <a:lstStyle/>
          <a:p>
            <a:pPr algn="ctr"/>
            <a:r>
              <a:rPr lang="en-AU" i="1" dirty="0">
                <a:solidFill>
                  <a:schemeClr val="bg1">
                    <a:lumMod val="95000"/>
                  </a:schemeClr>
                </a:solidFill>
              </a:rPr>
              <a:t>Can reoccurrence of harm be prevented? </a:t>
            </a:r>
          </a:p>
        </p:txBody>
      </p:sp>
      <p:sp>
        <p:nvSpPr>
          <p:cNvPr id="27" name="TextBox 26">
            <a:extLst>
              <a:ext uri="{FF2B5EF4-FFF2-40B4-BE49-F238E27FC236}">
                <a16:creationId xmlns:a16="http://schemas.microsoft.com/office/drawing/2014/main" id="{960991A0-FC3E-4355-BA68-B9EAFD16C9D3}"/>
              </a:ext>
            </a:extLst>
          </p:cNvPr>
          <p:cNvSpPr txBox="1"/>
          <p:nvPr/>
        </p:nvSpPr>
        <p:spPr>
          <a:xfrm>
            <a:off x="5099671" y="3968528"/>
            <a:ext cx="2057976" cy="369332"/>
          </a:xfrm>
          <a:prstGeom prst="rect">
            <a:avLst/>
          </a:prstGeom>
          <a:noFill/>
        </p:spPr>
        <p:txBody>
          <a:bodyPr wrap="square" rtlCol="0">
            <a:spAutoFit/>
          </a:bodyPr>
          <a:lstStyle/>
          <a:p>
            <a:pPr algn="ctr"/>
            <a:r>
              <a:rPr lang="en-AU" dirty="0">
                <a:solidFill>
                  <a:schemeClr val="bg1"/>
                </a:solidFill>
              </a:rPr>
              <a:t>Liability response</a:t>
            </a:r>
          </a:p>
        </p:txBody>
      </p:sp>
      <p:sp>
        <p:nvSpPr>
          <p:cNvPr id="28" name="TextBox 27">
            <a:extLst>
              <a:ext uri="{FF2B5EF4-FFF2-40B4-BE49-F238E27FC236}">
                <a16:creationId xmlns:a16="http://schemas.microsoft.com/office/drawing/2014/main" id="{48BC0BE4-71A2-44F5-B610-E4AFE654BC3D}"/>
              </a:ext>
            </a:extLst>
          </p:cNvPr>
          <p:cNvSpPr txBox="1"/>
          <p:nvPr/>
        </p:nvSpPr>
        <p:spPr>
          <a:xfrm>
            <a:off x="4768525" y="4387725"/>
            <a:ext cx="2688190" cy="646331"/>
          </a:xfrm>
          <a:prstGeom prst="rect">
            <a:avLst/>
          </a:prstGeom>
          <a:noFill/>
        </p:spPr>
        <p:txBody>
          <a:bodyPr wrap="square" rtlCol="0">
            <a:spAutoFit/>
          </a:bodyPr>
          <a:lstStyle/>
          <a:p>
            <a:pPr algn="ctr"/>
            <a:r>
              <a:rPr lang="en-AU" i="1" dirty="0">
                <a:solidFill>
                  <a:schemeClr val="bg1">
                    <a:lumMod val="95000"/>
                  </a:schemeClr>
                </a:solidFill>
              </a:rPr>
              <a:t>Are our decisions reasonably defendable?</a:t>
            </a:r>
          </a:p>
        </p:txBody>
      </p:sp>
      <p:pic>
        <p:nvPicPr>
          <p:cNvPr id="2" name="TAC_MOD4_SNIP5_SLIDE_05_PARA_A">
            <a:hlinkClick r:id="" action="ppaction://media"/>
            <a:extLst>
              <a:ext uri="{FF2B5EF4-FFF2-40B4-BE49-F238E27FC236}">
                <a16:creationId xmlns:a16="http://schemas.microsoft.com/office/drawing/2014/main" id="{0C2D02BA-CD9E-4C66-9E3F-689D4529867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87446" y="0"/>
            <a:ext cx="609600" cy="609600"/>
          </a:xfrm>
          <a:prstGeom prst="rect">
            <a:avLst/>
          </a:prstGeom>
        </p:spPr>
      </p:pic>
      <p:pic>
        <p:nvPicPr>
          <p:cNvPr id="6" name="TAC_MOD4_SNIP5_SLIDE_05_PARA_B">
            <a:hlinkClick r:id="" action="ppaction://media"/>
            <a:extLst>
              <a:ext uri="{FF2B5EF4-FFF2-40B4-BE49-F238E27FC236}">
                <a16:creationId xmlns:a16="http://schemas.microsoft.com/office/drawing/2014/main" id="{F61D737F-DB87-44B9-80CF-DB8F3A1616B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87446" y="961212"/>
            <a:ext cx="609600" cy="609600"/>
          </a:xfrm>
          <a:prstGeom prst="rect">
            <a:avLst/>
          </a:prstGeom>
        </p:spPr>
      </p:pic>
      <p:pic>
        <p:nvPicPr>
          <p:cNvPr id="7" name="TAC_MOD4_SNIP5_SLIDE_05_PARA_C">
            <a:hlinkClick r:id="" action="ppaction://media"/>
            <a:extLst>
              <a:ext uri="{FF2B5EF4-FFF2-40B4-BE49-F238E27FC236}">
                <a16:creationId xmlns:a16="http://schemas.microsoft.com/office/drawing/2014/main" id="{E2648915-62DB-49DA-A6EF-5997DA96BF3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87446" y="1922424"/>
            <a:ext cx="609600" cy="609600"/>
          </a:xfrm>
          <a:prstGeom prst="rect">
            <a:avLst/>
          </a:prstGeom>
        </p:spPr>
      </p:pic>
      <p:pic>
        <p:nvPicPr>
          <p:cNvPr id="8" name="TAC_MOD4_SNIP5_SLIDE_05_PARA_D">
            <a:hlinkClick r:id="" action="ppaction://media"/>
            <a:extLst>
              <a:ext uri="{FF2B5EF4-FFF2-40B4-BE49-F238E27FC236}">
                <a16:creationId xmlns:a16="http://schemas.microsoft.com/office/drawing/2014/main" id="{A20F3412-37D6-4EED-8CF4-A65553F30FBE}"/>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287446" y="2883636"/>
            <a:ext cx="609600" cy="609600"/>
          </a:xfrm>
          <a:prstGeom prst="rect">
            <a:avLst/>
          </a:prstGeom>
        </p:spPr>
      </p:pic>
    </p:spTree>
    <p:extLst>
      <p:ext uri="{BB962C8B-B14F-4D97-AF65-F5344CB8AC3E}">
        <p14:creationId xmlns:p14="http://schemas.microsoft.com/office/powerpoint/2010/main" val="65714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mediacall" presetSubtype="0" fill="hold" nodeType="withEffect">
                                  <p:stCondLst>
                                    <p:cond delay="500"/>
                                  </p:stCondLst>
                                  <p:childTnLst>
                                    <p:cmd type="call" cmd="playFrom(0.0)">
                                      <p:cBhvr>
                                        <p:cTn id="9" dur="46405" fill="hold"/>
                                        <p:tgtEl>
                                          <p:spTgt spid="2"/>
                                        </p:tgtEl>
                                      </p:cBhvr>
                                    </p:cmd>
                                  </p:childTnLst>
                                </p:cTn>
                              </p:par>
                            </p:childTnLst>
                          </p:cTn>
                        </p:par>
                        <p:par>
                          <p:cTn id="10" fill="hold">
                            <p:stCondLst>
                              <p:cond delay="46905"/>
                            </p:stCondLst>
                            <p:childTnLst>
                              <p:par>
                                <p:cTn id="11" presetID="3" presetClass="mediacall" presetSubtype="0" fill="hold" nodeType="afterEffect">
                                  <p:stCondLst>
                                    <p:cond delay="0"/>
                                  </p:stCondLst>
                                  <p:childTnLst>
                                    <p:cmd type="call" cmd="stop">
                                      <p:cBhvr>
                                        <p:cTn id="12" dur="1" fill="hold"/>
                                        <p:tgtEl>
                                          <p:spTgt spid="2"/>
                                        </p:tgtEl>
                                      </p:cBhvr>
                                    </p:cmd>
                                  </p:childTnLst>
                                </p:cTn>
                              </p:par>
                              <p:par>
                                <p:cTn id="13" presetID="10" presetClass="entr" presetSubtype="0" fill="hold" grpId="5"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xit" presetSubtype="0" fill="hold" grpId="6"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 presetClass="mediacall" presetSubtype="0" fill="hold" nodeType="withEffect">
                                  <p:stCondLst>
                                    <p:cond delay="500"/>
                                  </p:stCondLst>
                                  <p:childTnLst>
                                    <p:cmd type="call" cmd="playFrom(0.0)">
                                      <p:cBhvr>
                                        <p:cTn id="25" dur="22094" fill="hold"/>
                                        <p:tgtEl>
                                          <p:spTgt spid="6"/>
                                        </p:tgtEl>
                                      </p:cBhvr>
                                    </p:cmd>
                                  </p:childTnLst>
                                </p:cTn>
                              </p:par>
                              <p:par>
                                <p:cTn id="26" presetID="10" presetClass="entr" presetSubtype="0" fill="hold" grpId="0" nodeType="withEffect">
                                  <p:stCondLst>
                                    <p:cond delay="5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22594"/>
                            </p:stCondLst>
                            <p:childTnLst>
                              <p:par>
                                <p:cTn id="30" presetID="3" presetClass="mediacall" presetSubtype="0" fill="hold" nodeType="afterEffect">
                                  <p:stCondLst>
                                    <p:cond delay="0"/>
                                  </p:stCondLst>
                                  <p:childTnLst>
                                    <p:cmd type="call" cmd="stop">
                                      <p:cBhvr>
                                        <p:cTn id="31" dur="1" fill="hold"/>
                                        <p:tgtEl>
                                          <p:spTgt spid="6"/>
                                        </p:tgtEl>
                                      </p:cBhvr>
                                    </p:cmd>
                                  </p:childTnLst>
                                </p:cTn>
                              </p:par>
                              <p:par>
                                <p:cTn id="32" presetID="10" presetClass="entr" presetSubtype="0" fill="hold" grpId="0" nodeType="withEffect">
                                  <p:stCondLst>
                                    <p:cond delay="5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xit" presetSubtype="0" fill="hold" grpId="1" nodeType="with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 presetClass="mediacall" presetSubtype="0" fill="hold" nodeType="withEffect">
                                  <p:stCondLst>
                                    <p:cond delay="500"/>
                                  </p:stCondLst>
                                  <p:childTnLst>
                                    <p:cmd type="call" cmd="playFrom(0.0)">
                                      <p:cBhvr>
                                        <p:cTn id="44" dur="32589" fill="hold"/>
                                        <p:tgtEl>
                                          <p:spTgt spid="7"/>
                                        </p:tgtEl>
                                      </p:cBhvr>
                                    </p:cmd>
                                  </p:childTnLst>
                                </p:cTn>
                              </p:par>
                              <p:par>
                                <p:cTn id="45" presetID="10" presetClass="entr" presetSubtype="0" fill="hold" grpId="0" nodeType="withEffect">
                                  <p:stCondLst>
                                    <p:cond delay="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par>
                          <p:cTn id="51" fill="hold">
                            <p:stCondLst>
                              <p:cond delay="33089"/>
                            </p:stCondLst>
                            <p:childTnLst>
                              <p:par>
                                <p:cTn id="52" presetID="3" presetClass="mediacall" presetSubtype="0" fill="hold" nodeType="afterEffect">
                                  <p:stCondLst>
                                    <p:cond delay="0"/>
                                  </p:stCondLst>
                                  <p:childTnLst>
                                    <p:cmd type="call" cmd="stop">
                                      <p:cBhvr>
                                        <p:cTn id="53" dur="1" fill="hold"/>
                                        <p:tgtEl>
                                          <p:spTgt spid="7"/>
                                        </p:tgtEl>
                                      </p:cBhvr>
                                    </p:cmd>
                                  </p:childTnLst>
                                </p:cTn>
                              </p:par>
                              <p:par>
                                <p:cTn id="54" presetID="10" presetClass="entr" presetSubtype="0" fill="hold" grpId="2" nodeType="withEffect">
                                  <p:stCondLst>
                                    <p:cond delay="50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xit" presetSubtype="0" fill="hold" grpId="3" nodeType="with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1" presetClass="mediacall" presetSubtype="0" fill="hold" nodeType="withEffect">
                                  <p:stCondLst>
                                    <p:cond delay="500"/>
                                  </p:stCondLst>
                                  <p:childTnLst>
                                    <p:cmd type="call" cmd="playFrom(0.0)">
                                      <p:cBhvr>
                                        <p:cTn id="66" dur="51304" fill="hold"/>
                                        <p:tgtEl>
                                          <p:spTgt spid="8"/>
                                        </p:tgtEl>
                                      </p:cBhvr>
                                    </p:cmd>
                                  </p:childTnLst>
                                </p:cTn>
                              </p:par>
                              <p:par>
                                <p:cTn id="67" presetID="10" presetClass="entr" presetSubtype="0" fill="hold" grpId="0" nodeType="withEffect">
                                  <p:stCondLst>
                                    <p:cond delay="50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par>
                                <p:cTn id="70" presetID="10" presetClass="entr" presetSubtype="0" fill="hold" grpId="0" nodeType="withEffect">
                                  <p:stCondLst>
                                    <p:cond delay="100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par>
                          <p:cTn id="73" fill="hold">
                            <p:stCondLst>
                              <p:cond delay="51804"/>
                            </p:stCondLst>
                            <p:childTnLst>
                              <p:par>
                                <p:cTn id="74" presetID="3" presetClass="mediacall" presetSubtype="0" fill="hold" nodeType="afterEffect">
                                  <p:stCondLst>
                                    <p:cond delay="0"/>
                                  </p:stCondLst>
                                  <p:childTnLst>
                                    <p:cmd type="call" cmd="stop">
                                      <p:cBhvr>
                                        <p:cTn id="75" dur="1" fill="hold"/>
                                        <p:tgtEl>
                                          <p:spTgt spid="8"/>
                                        </p:tgtEl>
                                      </p:cBhvr>
                                    </p:cmd>
                                  </p:childTnLst>
                                </p:cTn>
                              </p:par>
                              <p:par>
                                <p:cTn id="76" presetID="10" presetClass="entr" presetSubtype="0" fill="hold" grpId="4" nodeType="withEffect">
                                  <p:stCondLst>
                                    <p:cond delay="50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2"/>
                </p:tgtEl>
              </p:cMediaNode>
            </p:audio>
            <p:audio>
              <p:cMediaNode vol="80000">
                <p:cTn id="80" fill="hold" display="0">
                  <p:stCondLst>
                    <p:cond delay="indefinite"/>
                  </p:stCondLst>
                  <p:endCondLst>
                    <p:cond evt="onStopAudio" delay="0">
                      <p:tgtEl>
                        <p:sldTgt/>
                      </p:tgtEl>
                    </p:cond>
                  </p:endCondLst>
                </p:cTn>
                <p:tgtEl>
                  <p:spTgt spid="6"/>
                </p:tgtEl>
              </p:cMediaNode>
            </p:audio>
            <p:audio>
              <p:cMediaNode vol="80000">
                <p:cTn id="81" fill="hold" display="0">
                  <p:stCondLst>
                    <p:cond delay="indefinite"/>
                  </p:stCondLst>
                  <p:endCondLst>
                    <p:cond evt="onStopAudio" delay="0">
                      <p:tgtEl>
                        <p:sldTgt/>
                      </p:tgtEl>
                    </p:cond>
                  </p:endCondLst>
                </p:cTn>
                <p:tgtEl>
                  <p:spTgt spid="7"/>
                </p:tgtEl>
              </p:cMediaNode>
            </p:audio>
            <p:audio>
              <p:cMediaNode vol="80000">
                <p:cTn id="82" fill="hold" display="0">
                  <p:stCondLst>
                    <p:cond delay="indefinite"/>
                  </p:stCondLst>
                  <p:endCondLst>
                    <p:cond evt="onStopAudio" delay="0">
                      <p:tgtEl>
                        <p:sldTgt/>
                      </p:tgtEl>
                    </p:cond>
                  </p:endCondLst>
                </p:cTn>
                <p:tgtEl>
                  <p:spTgt spid="8"/>
                </p:tgtEl>
              </p:cMediaNode>
            </p:audio>
          </p:childTnLst>
        </p:cTn>
      </p:par>
    </p:tnLst>
    <p:bldLst>
      <p:bldP spid="24" grpId="0" animBg="1"/>
      <p:bldP spid="22" grpId="0" animBg="1"/>
      <p:bldP spid="11" grpId="0"/>
      <p:bldP spid="17" grpId="0" animBg="1"/>
      <p:bldP spid="17" grpId="1" animBg="1"/>
      <p:bldP spid="17" grpId="2" animBg="1"/>
      <p:bldP spid="17" grpId="3" animBg="1"/>
      <p:bldP spid="17" grpId="4" animBg="1"/>
      <p:bldP spid="17" grpId="5" animBg="1"/>
      <p:bldP spid="17" grpId="6" animBg="1"/>
      <p:bldP spid="20" grpId="0" animBg="1"/>
      <p:bldP spid="21" grpId="0"/>
      <p:bldP spid="25"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D3A8234F-FE30-4BD2-804D-DD8C27AAF1C9}"/>
              </a:ext>
            </a:extLst>
          </p:cNvPr>
          <p:cNvSpPr/>
          <p:nvPr/>
        </p:nvSpPr>
        <p:spPr>
          <a:xfrm>
            <a:off x="5119799" y="2558145"/>
            <a:ext cx="1800000" cy="1728000"/>
          </a:xfrm>
          <a:prstGeom prst="ellipse">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itle 2">
            <a:extLst>
              <a:ext uri="{FF2B5EF4-FFF2-40B4-BE49-F238E27FC236}">
                <a16:creationId xmlns:a16="http://schemas.microsoft.com/office/drawing/2014/main" id="{A24E5421-AB1B-4F53-8274-95196B7D4475}"/>
              </a:ext>
            </a:extLst>
          </p:cNvPr>
          <p:cNvSpPr>
            <a:spLocks noGrp="1"/>
          </p:cNvSpPr>
          <p:nvPr>
            <p:ph type="title"/>
          </p:nvPr>
        </p:nvSpPr>
        <p:spPr/>
        <p:txBody>
          <a:bodyPr/>
          <a:lstStyle/>
          <a:p>
            <a:r>
              <a:rPr lang="en-AU" dirty="0"/>
              <a:t>Risk management</a:t>
            </a:r>
          </a:p>
        </p:txBody>
      </p:sp>
      <p:sp>
        <p:nvSpPr>
          <p:cNvPr id="4" name="Footer Placeholder 3">
            <a:extLst>
              <a:ext uri="{FF2B5EF4-FFF2-40B4-BE49-F238E27FC236}">
                <a16:creationId xmlns:a16="http://schemas.microsoft.com/office/drawing/2014/main" id="{86F05D3F-1178-4D02-B1B8-57A065EE602C}"/>
              </a:ext>
            </a:extLst>
          </p:cNvPr>
          <p:cNvSpPr>
            <a:spLocks noGrp="1"/>
          </p:cNvSpPr>
          <p:nvPr>
            <p:ph type="ftr" sz="quarter" idx="10"/>
          </p:nvPr>
        </p:nvSpPr>
        <p:spPr/>
        <p:txBody>
          <a:bodyPr/>
          <a:lstStyle/>
          <a:p>
            <a:r>
              <a:rPr lang="en-US" dirty="0"/>
              <a:t>Module 4, Snippet 5</a:t>
            </a:r>
          </a:p>
        </p:txBody>
      </p:sp>
      <p:sp>
        <p:nvSpPr>
          <p:cNvPr id="5" name="Slide Number Placeholder 4">
            <a:extLst>
              <a:ext uri="{FF2B5EF4-FFF2-40B4-BE49-F238E27FC236}">
                <a16:creationId xmlns:a16="http://schemas.microsoft.com/office/drawing/2014/main" id="{CD1247FC-E75F-40AB-B643-66E8556170C4}"/>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6" name="TextBox 5">
            <a:extLst>
              <a:ext uri="{FF2B5EF4-FFF2-40B4-BE49-F238E27FC236}">
                <a16:creationId xmlns:a16="http://schemas.microsoft.com/office/drawing/2014/main" id="{9C773BC1-366C-44E8-A8A7-18799C54193F}"/>
              </a:ext>
            </a:extLst>
          </p:cNvPr>
          <p:cNvSpPr txBox="1"/>
          <p:nvPr/>
        </p:nvSpPr>
        <p:spPr>
          <a:xfrm>
            <a:off x="6590147" y="1895879"/>
            <a:ext cx="2511846" cy="369332"/>
          </a:xfrm>
          <a:prstGeom prst="rect">
            <a:avLst/>
          </a:prstGeom>
          <a:noFill/>
        </p:spPr>
        <p:txBody>
          <a:bodyPr wrap="square" rtlCol="0">
            <a:spAutoFit/>
          </a:bodyPr>
          <a:lstStyle/>
          <a:p>
            <a:pPr algn="ctr"/>
            <a:r>
              <a:rPr lang="en-AU" dirty="0">
                <a:solidFill>
                  <a:schemeClr val="bg1"/>
                </a:solidFill>
              </a:rPr>
              <a:t>Design the road</a:t>
            </a:r>
          </a:p>
        </p:txBody>
      </p:sp>
      <p:sp>
        <p:nvSpPr>
          <p:cNvPr id="7" name="TextBox 6">
            <a:extLst>
              <a:ext uri="{FF2B5EF4-FFF2-40B4-BE49-F238E27FC236}">
                <a16:creationId xmlns:a16="http://schemas.microsoft.com/office/drawing/2014/main" id="{B589AEE5-3FB6-4856-9893-3612BA0A46E8}"/>
              </a:ext>
            </a:extLst>
          </p:cNvPr>
          <p:cNvSpPr txBox="1"/>
          <p:nvPr/>
        </p:nvSpPr>
        <p:spPr>
          <a:xfrm>
            <a:off x="4665642" y="3105835"/>
            <a:ext cx="2708314" cy="636516"/>
          </a:xfrm>
          <a:prstGeom prst="rect">
            <a:avLst/>
          </a:prstGeom>
          <a:solidFill>
            <a:srgbClr val="0E1429"/>
          </a:solidFill>
        </p:spPr>
        <p:txBody>
          <a:bodyPr wrap="square" tIns="36000" bIns="36000" rtlCol="0">
            <a:spAutoFit/>
          </a:bodyPr>
          <a:lstStyle/>
          <a:p>
            <a:pPr algn="ctr"/>
            <a:r>
              <a:rPr lang="en-AU" dirty="0">
                <a:solidFill>
                  <a:schemeClr val="bg1"/>
                </a:solidFill>
              </a:rPr>
              <a:t>Risk management</a:t>
            </a:r>
            <a:br>
              <a:rPr lang="en-AU" dirty="0">
                <a:solidFill>
                  <a:schemeClr val="bg1"/>
                </a:solidFill>
              </a:rPr>
            </a:br>
            <a:r>
              <a:rPr lang="en-AU" dirty="0">
                <a:solidFill>
                  <a:schemeClr val="bg1"/>
                </a:solidFill>
              </a:rPr>
              <a:t>(minimising net risk)</a:t>
            </a:r>
          </a:p>
        </p:txBody>
      </p:sp>
      <p:sp>
        <p:nvSpPr>
          <p:cNvPr id="8" name="TextBox 7">
            <a:extLst>
              <a:ext uri="{FF2B5EF4-FFF2-40B4-BE49-F238E27FC236}">
                <a16:creationId xmlns:a16="http://schemas.microsoft.com/office/drawing/2014/main" id="{9B07C7AB-4B23-4C89-AA9D-0ED2D057BDEE}"/>
              </a:ext>
            </a:extLst>
          </p:cNvPr>
          <p:cNvSpPr txBox="1"/>
          <p:nvPr/>
        </p:nvSpPr>
        <p:spPr>
          <a:xfrm>
            <a:off x="7251203" y="4231020"/>
            <a:ext cx="1546034" cy="369332"/>
          </a:xfrm>
          <a:prstGeom prst="rect">
            <a:avLst/>
          </a:prstGeom>
          <a:noFill/>
        </p:spPr>
        <p:txBody>
          <a:bodyPr wrap="square" rtlCol="0">
            <a:spAutoFit/>
          </a:bodyPr>
          <a:lstStyle/>
          <a:p>
            <a:pPr algn="ctr"/>
            <a:r>
              <a:rPr lang="en-AU" dirty="0">
                <a:solidFill>
                  <a:schemeClr val="bg1"/>
                </a:solidFill>
              </a:rPr>
              <a:t>Harm occurs</a:t>
            </a:r>
          </a:p>
        </p:txBody>
      </p:sp>
      <p:sp>
        <p:nvSpPr>
          <p:cNvPr id="9" name="TextBox 8">
            <a:extLst>
              <a:ext uri="{FF2B5EF4-FFF2-40B4-BE49-F238E27FC236}">
                <a16:creationId xmlns:a16="http://schemas.microsoft.com/office/drawing/2014/main" id="{E159CBB7-0EB4-4D72-A020-63720A6B6DD4}"/>
              </a:ext>
            </a:extLst>
          </p:cNvPr>
          <p:cNvSpPr txBox="1"/>
          <p:nvPr/>
        </p:nvSpPr>
        <p:spPr>
          <a:xfrm>
            <a:off x="3320143" y="4027074"/>
            <a:ext cx="1842406" cy="646331"/>
          </a:xfrm>
          <a:prstGeom prst="rect">
            <a:avLst/>
          </a:prstGeom>
          <a:noFill/>
        </p:spPr>
        <p:txBody>
          <a:bodyPr wrap="square" rtlCol="0">
            <a:spAutoFit/>
          </a:bodyPr>
          <a:lstStyle/>
          <a:p>
            <a:pPr algn="ctr"/>
            <a:r>
              <a:rPr lang="en-AU" dirty="0">
                <a:solidFill>
                  <a:schemeClr val="bg1"/>
                </a:solidFill>
              </a:rPr>
              <a:t>Review practices to minimise risk</a:t>
            </a:r>
          </a:p>
        </p:txBody>
      </p:sp>
      <p:sp>
        <p:nvSpPr>
          <p:cNvPr id="10" name="TextBox 9">
            <a:extLst>
              <a:ext uri="{FF2B5EF4-FFF2-40B4-BE49-F238E27FC236}">
                <a16:creationId xmlns:a16="http://schemas.microsoft.com/office/drawing/2014/main" id="{B0ABBEF9-18FB-4A25-A679-C305493CD41C}"/>
              </a:ext>
            </a:extLst>
          </p:cNvPr>
          <p:cNvSpPr txBox="1"/>
          <p:nvPr/>
        </p:nvSpPr>
        <p:spPr>
          <a:xfrm>
            <a:off x="5083629" y="5046645"/>
            <a:ext cx="1872340" cy="646331"/>
          </a:xfrm>
          <a:prstGeom prst="rect">
            <a:avLst/>
          </a:prstGeom>
          <a:noFill/>
        </p:spPr>
        <p:txBody>
          <a:bodyPr wrap="square" rtlCol="0">
            <a:spAutoFit/>
          </a:bodyPr>
          <a:lstStyle/>
          <a:p>
            <a:pPr algn="ctr"/>
            <a:r>
              <a:rPr lang="en-AU" dirty="0">
                <a:solidFill>
                  <a:schemeClr val="bg1"/>
                </a:solidFill>
              </a:rPr>
              <a:t>Legal and ethical response</a:t>
            </a:r>
          </a:p>
        </p:txBody>
      </p:sp>
      <p:sp>
        <p:nvSpPr>
          <p:cNvPr id="11" name="TextBox 10">
            <a:extLst>
              <a:ext uri="{FF2B5EF4-FFF2-40B4-BE49-F238E27FC236}">
                <a16:creationId xmlns:a16="http://schemas.microsoft.com/office/drawing/2014/main" id="{C80C7FCD-4659-4FC3-AE38-B104B2FFF92F}"/>
              </a:ext>
            </a:extLst>
          </p:cNvPr>
          <p:cNvSpPr txBox="1"/>
          <p:nvPr/>
        </p:nvSpPr>
        <p:spPr>
          <a:xfrm>
            <a:off x="2836612" y="1895879"/>
            <a:ext cx="2708314" cy="369332"/>
          </a:xfrm>
          <a:prstGeom prst="rect">
            <a:avLst/>
          </a:prstGeom>
          <a:noFill/>
        </p:spPr>
        <p:txBody>
          <a:bodyPr wrap="square" rtlCol="0">
            <a:spAutoFit/>
          </a:bodyPr>
          <a:lstStyle/>
          <a:p>
            <a:pPr algn="ctr"/>
            <a:r>
              <a:rPr lang="en-AU" dirty="0">
                <a:solidFill>
                  <a:schemeClr val="bg1"/>
                </a:solidFill>
              </a:rPr>
              <a:t>Update practices</a:t>
            </a:r>
          </a:p>
        </p:txBody>
      </p:sp>
      <p:sp>
        <p:nvSpPr>
          <p:cNvPr id="12" name="Arc 11">
            <a:extLst>
              <a:ext uri="{FF2B5EF4-FFF2-40B4-BE49-F238E27FC236}">
                <a16:creationId xmlns:a16="http://schemas.microsoft.com/office/drawing/2014/main" id="{748E924A-CFDE-4525-AC43-40A1D540AE27}"/>
              </a:ext>
            </a:extLst>
          </p:cNvPr>
          <p:cNvSpPr/>
          <p:nvPr/>
        </p:nvSpPr>
        <p:spPr>
          <a:xfrm>
            <a:off x="3859799" y="1269000"/>
            <a:ext cx="4320000" cy="4320000"/>
          </a:xfrm>
          <a:prstGeom prst="arc">
            <a:avLst>
              <a:gd name="adj1" fmla="val 19741180"/>
              <a:gd name="adj2" fmla="val 1250046"/>
            </a:avLst>
          </a:prstGeom>
          <a:ln w="254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AU" dirty="0"/>
              <a:t>`</a:t>
            </a:r>
          </a:p>
        </p:txBody>
      </p:sp>
      <p:sp>
        <p:nvSpPr>
          <p:cNvPr id="13" name="Arc 12">
            <a:extLst>
              <a:ext uri="{FF2B5EF4-FFF2-40B4-BE49-F238E27FC236}">
                <a16:creationId xmlns:a16="http://schemas.microsoft.com/office/drawing/2014/main" id="{4CFC45F2-30AB-482E-AD4C-45E85D0BF5E0}"/>
              </a:ext>
            </a:extLst>
          </p:cNvPr>
          <p:cNvSpPr/>
          <p:nvPr/>
        </p:nvSpPr>
        <p:spPr>
          <a:xfrm>
            <a:off x="3859799" y="1269000"/>
            <a:ext cx="4320000" cy="4320000"/>
          </a:xfrm>
          <a:prstGeom prst="arc">
            <a:avLst>
              <a:gd name="adj1" fmla="val 1984479"/>
              <a:gd name="adj2" fmla="val 4232876"/>
            </a:avLst>
          </a:prstGeom>
          <a:ln w="254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AU" dirty="0"/>
              <a:t>`</a:t>
            </a:r>
          </a:p>
        </p:txBody>
      </p:sp>
      <p:sp>
        <p:nvSpPr>
          <p:cNvPr id="14" name="Arc 13">
            <a:extLst>
              <a:ext uri="{FF2B5EF4-FFF2-40B4-BE49-F238E27FC236}">
                <a16:creationId xmlns:a16="http://schemas.microsoft.com/office/drawing/2014/main" id="{8D5A7D84-D424-42B7-B98B-ED3F8940826E}"/>
              </a:ext>
            </a:extLst>
          </p:cNvPr>
          <p:cNvSpPr/>
          <p:nvPr/>
        </p:nvSpPr>
        <p:spPr>
          <a:xfrm>
            <a:off x="3859799" y="1269000"/>
            <a:ext cx="4320000" cy="4320000"/>
          </a:xfrm>
          <a:prstGeom prst="arc">
            <a:avLst>
              <a:gd name="adj1" fmla="val 6550233"/>
              <a:gd name="adj2" fmla="val 8737543"/>
            </a:avLst>
          </a:prstGeom>
          <a:ln w="254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AU" dirty="0"/>
              <a:t>`</a:t>
            </a:r>
          </a:p>
        </p:txBody>
      </p:sp>
      <p:sp>
        <p:nvSpPr>
          <p:cNvPr id="15" name="Arc 14">
            <a:extLst>
              <a:ext uri="{FF2B5EF4-FFF2-40B4-BE49-F238E27FC236}">
                <a16:creationId xmlns:a16="http://schemas.microsoft.com/office/drawing/2014/main" id="{58BFD9F5-1C75-4EA7-BB91-7B4A1C5B24AD}"/>
              </a:ext>
            </a:extLst>
          </p:cNvPr>
          <p:cNvSpPr/>
          <p:nvPr/>
        </p:nvSpPr>
        <p:spPr>
          <a:xfrm>
            <a:off x="3859799" y="1269000"/>
            <a:ext cx="4320000" cy="4320000"/>
          </a:xfrm>
          <a:prstGeom prst="arc">
            <a:avLst>
              <a:gd name="adj1" fmla="val 9810321"/>
              <a:gd name="adj2" fmla="val 12704927"/>
            </a:avLst>
          </a:prstGeom>
          <a:ln w="254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AU" dirty="0"/>
              <a:t>`</a:t>
            </a:r>
          </a:p>
        </p:txBody>
      </p:sp>
      <p:sp>
        <p:nvSpPr>
          <p:cNvPr id="16" name="Arc 15">
            <a:extLst>
              <a:ext uri="{FF2B5EF4-FFF2-40B4-BE49-F238E27FC236}">
                <a16:creationId xmlns:a16="http://schemas.microsoft.com/office/drawing/2014/main" id="{6DE3B9E8-A554-4A98-BD24-7A723A4EF913}"/>
              </a:ext>
            </a:extLst>
          </p:cNvPr>
          <p:cNvSpPr/>
          <p:nvPr/>
        </p:nvSpPr>
        <p:spPr>
          <a:xfrm>
            <a:off x="3859799" y="1269000"/>
            <a:ext cx="4320000" cy="4320000"/>
          </a:xfrm>
          <a:prstGeom prst="arc">
            <a:avLst>
              <a:gd name="adj1" fmla="val 13559101"/>
              <a:gd name="adj2" fmla="val 18753500"/>
            </a:avLst>
          </a:prstGeom>
          <a:ln w="254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AU" dirty="0"/>
              <a:t>`</a:t>
            </a:r>
          </a:p>
        </p:txBody>
      </p:sp>
      <p:sp>
        <p:nvSpPr>
          <p:cNvPr id="17" name="Arrow: Chevron 16">
            <a:extLst>
              <a:ext uri="{FF2B5EF4-FFF2-40B4-BE49-F238E27FC236}">
                <a16:creationId xmlns:a16="http://schemas.microsoft.com/office/drawing/2014/main" id="{FA8439B0-6A2C-41A5-8B45-5D5BE1395E25}"/>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
        <p:nvSpPr>
          <p:cNvPr id="20" name="Arc 19">
            <a:extLst>
              <a:ext uri="{FF2B5EF4-FFF2-40B4-BE49-F238E27FC236}">
                <a16:creationId xmlns:a16="http://schemas.microsoft.com/office/drawing/2014/main" id="{B17D5141-53C6-4D1D-B714-1C76EFEE1EEA}"/>
              </a:ext>
            </a:extLst>
          </p:cNvPr>
          <p:cNvSpPr/>
          <p:nvPr/>
        </p:nvSpPr>
        <p:spPr>
          <a:xfrm>
            <a:off x="794657" y="1146786"/>
            <a:ext cx="8196944" cy="4864648"/>
          </a:xfrm>
          <a:prstGeom prst="arc">
            <a:avLst>
              <a:gd name="adj1" fmla="val 4913645"/>
              <a:gd name="adj2" fmla="val 8235975"/>
            </a:avLst>
          </a:prstGeom>
          <a:ln w="25400">
            <a:solidFill>
              <a:srgbClr val="F8801C"/>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AU" dirty="0"/>
              <a:t>`</a:t>
            </a:r>
          </a:p>
        </p:txBody>
      </p:sp>
      <p:sp>
        <p:nvSpPr>
          <p:cNvPr id="21" name="TextBox 20">
            <a:extLst>
              <a:ext uri="{FF2B5EF4-FFF2-40B4-BE49-F238E27FC236}">
                <a16:creationId xmlns:a16="http://schemas.microsoft.com/office/drawing/2014/main" id="{26B5813B-38C2-4006-99B7-8431BF1E4531}"/>
              </a:ext>
            </a:extLst>
          </p:cNvPr>
          <p:cNvSpPr txBox="1"/>
          <p:nvPr/>
        </p:nvSpPr>
        <p:spPr>
          <a:xfrm>
            <a:off x="5089941" y="5774574"/>
            <a:ext cx="1872340" cy="923330"/>
          </a:xfrm>
          <a:prstGeom prst="rect">
            <a:avLst/>
          </a:prstGeom>
          <a:noFill/>
        </p:spPr>
        <p:txBody>
          <a:bodyPr wrap="square" rtlCol="0">
            <a:spAutoFit/>
          </a:bodyPr>
          <a:lstStyle/>
          <a:p>
            <a:pPr algn="ctr"/>
            <a:r>
              <a:rPr lang="en-AU" dirty="0">
                <a:solidFill>
                  <a:schemeClr val="bg1"/>
                </a:solidFill>
              </a:rPr>
              <a:t>Legal liability response</a:t>
            </a:r>
          </a:p>
          <a:p>
            <a:pPr algn="ctr"/>
            <a:endParaRPr lang="en-AU" dirty="0">
              <a:solidFill>
                <a:schemeClr val="bg1"/>
              </a:solidFill>
            </a:endParaRPr>
          </a:p>
        </p:txBody>
      </p:sp>
      <p:sp>
        <p:nvSpPr>
          <p:cNvPr id="22" name="TextBox 21">
            <a:extLst>
              <a:ext uri="{FF2B5EF4-FFF2-40B4-BE49-F238E27FC236}">
                <a16:creationId xmlns:a16="http://schemas.microsoft.com/office/drawing/2014/main" id="{CDFB9459-2840-4906-AEB6-3B15004EC607}"/>
              </a:ext>
            </a:extLst>
          </p:cNvPr>
          <p:cNvSpPr txBox="1"/>
          <p:nvPr/>
        </p:nvSpPr>
        <p:spPr>
          <a:xfrm>
            <a:off x="978891" y="4910011"/>
            <a:ext cx="2696674" cy="646331"/>
          </a:xfrm>
          <a:prstGeom prst="rect">
            <a:avLst/>
          </a:prstGeom>
          <a:noFill/>
        </p:spPr>
        <p:txBody>
          <a:bodyPr wrap="square" rtlCol="0">
            <a:spAutoFit/>
          </a:bodyPr>
          <a:lstStyle/>
          <a:p>
            <a:pPr algn="ctr"/>
            <a:r>
              <a:rPr lang="en-AU" dirty="0">
                <a:solidFill>
                  <a:schemeClr val="bg1"/>
                </a:solidFill>
              </a:rPr>
              <a:t>Review practices to meet minimum standards</a:t>
            </a:r>
          </a:p>
        </p:txBody>
      </p:sp>
      <p:sp>
        <p:nvSpPr>
          <p:cNvPr id="23" name="Arc 22">
            <a:extLst>
              <a:ext uri="{FF2B5EF4-FFF2-40B4-BE49-F238E27FC236}">
                <a16:creationId xmlns:a16="http://schemas.microsoft.com/office/drawing/2014/main" id="{31E50C5C-91C8-449A-A7FB-7E00EECCBB2F}"/>
              </a:ext>
            </a:extLst>
          </p:cNvPr>
          <p:cNvSpPr/>
          <p:nvPr/>
        </p:nvSpPr>
        <p:spPr>
          <a:xfrm>
            <a:off x="772887" y="1178994"/>
            <a:ext cx="8828314" cy="4821555"/>
          </a:xfrm>
          <a:prstGeom prst="arc">
            <a:avLst>
              <a:gd name="adj1" fmla="val 9640596"/>
              <a:gd name="adj2" fmla="val 11267821"/>
            </a:avLst>
          </a:prstGeom>
          <a:ln w="25400">
            <a:solidFill>
              <a:srgbClr val="F8801C"/>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AU" dirty="0"/>
              <a:t>`</a:t>
            </a:r>
          </a:p>
        </p:txBody>
      </p:sp>
      <p:sp>
        <p:nvSpPr>
          <p:cNvPr id="24" name="TextBox 23">
            <a:extLst>
              <a:ext uri="{FF2B5EF4-FFF2-40B4-BE49-F238E27FC236}">
                <a16:creationId xmlns:a16="http://schemas.microsoft.com/office/drawing/2014/main" id="{F119A0C8-F66B-46BC-984D-89D6CB6150A2}"/>
              </a:ext>
            </a:extLst>
          </p:cNvPr>
          <p:cNvSpPr txBox="1"/>
          <p:nvPr/>
        </p:nvSpPr>
        <p:spPr>
          <a:xfrm>
            <a:off x="550410" y="2574148"/>
            <a:ext cx="2012494" cy="369332"/>
          </a:xfrm>
          <a:prstGeom prst="rect">
            <a:avLst/>
          </a:prstGeom>
          <a:noFill/>
        </p:spPr>
        <p:txBody>
          <a:bodyPr wrap="square" rtlCol="0">
            <a:spAutoFit/>
          </a:bodyPr>
          <a:lstStyle/>
          <a:p>
            <a:pPr algn="ctr"/>
            <a:r>
              <a:rPr lang="en-AU" dirty="0">
                <a:solidFill>
                  <a:schemeClr val="bg1"/>
                </a:solidFill>
              </a:rPr>
              <a:t>Business as usual</a:t>
            </a:r>
          </a:p>
        </p:txBody>
      </p:sp>
      <p:sp>
        <p:nvSpPr>
          <p:cNvPr id="25" name="Arc 24">
            <a:extLst>
              <a:ext uri="{FF2B5EF4-FFF2-40B4-BE49-F238E27FC236}">
                <a16:creationId xmlns:a16="http://schemas.microsoft.com/office/drawing/2014/main" id="{AAE8B3EF-FF18-41E3-98B3-CB228BA689F8}"/>
              </a:ext>
            </a:extLst>
          </p:cNvPr>
          <p:cNvSpPr/>
          <p:nvPr/>
        </p:nvSpPr>
        <p:spPr>
          <a:xfrm>
            <a:off x="772888" y="1178997"/>
            <a:ext cx="8828314" cy="4832434"/>
          </a:xfrm>
          <a:prstGeom prst="arc">
            <a:avLst>
              <a:gd name="adj1" fmla="val 11692887"/>
              <a:gd name="adj2" fmla="val 15880663"/>
            </a:avLst>
          </a:prstGeom>
          <a:ln w="25400">
            <a:solidFill>
              <a:srgbClr val="F8801C"/>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AU" dirty="0"/>
              <a:t>`</a:t>
            </a:r>
          </a:p>
        </p:txBody>
      </p:sp>
      <p:sp>
        <p:nvSpPr>
          <p:cNvPr id="26" name="Arc 25">
            <a:extLst>
              <a:ext uri="{FF2B5EF4-FFF2-40B4-BE49-F238E27FC236}">
                <a16:creationId xmlns:a16="http://schemas.microsoft.com/office/drawing/2014/main" id="{46C0FF94-4E6F-4B16-8CDF-1BD29665D175}"/>
              </a:ext>
            </a:extLst>
          </p:cNvPr>
          <p:cNvSpPr/>
          <p:nvPr/>
        </p:nvSpPr>
        <p:spPr>
          <a:xfrm>
            <a:off x="751117" y="1135901"/>
            <a:ext cx="7428682" cy="5254014"/>
          </a:xfrm>
          <a:prstGeom prst="arc">
            <a:avLst>
              <a:gd name="adj1" fmla="val 888626"/>
              <a:gd name="adj2" fmla="val 2543541"/>
            </a:avLst>
          </a:prstGeom>
          <a:ln w="25400">
            <a:solidFill>
              <a:srgbClr val="F8801C"/>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AU" dirty="0"/>
              <a:t>`</a:t>
            </a:r>
          </a:p>
        </p:txBody>
      </p:sp>
      <p:pic>
        <p:nvPicPr>
          <p:cNvPr id="2" name="TAC_MOD4_SNIP5_SLIDE_06_PARA_A">
            <a:hlinkClick r:id="" action="ppaction://media"/>
            <a:extLst>
              <a:ext uri="{FF2B5EF4-FFF2-40B4-BE49-F238E27FC236}">
                <a16:creationId xmlns:a16="http://schemas.microsoft.com/office/drawing/2014/main" id="{57743982-CB69-4A2C-80D8-14B27AF4091D}"/>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75775" y="0"/>
            <a:ext cx="609600" cy="609600"/>
          </a:xfrm>
          <a:prstGeom prst="rect">
            <a:avLst/>
          </a:prstGeom>
        </p:spPr>
      </p:pic>
      <p:pic>
        <p:nvPicPr>
          <p:cNvPr id="18" name="TAC_MOD4_SNIP5_SLIDE_06_PARA_B">
            <a:hlinkClick r:id="" action="ppaction://media"/>
            <a:extLst>
              <a:ext uri="{FF2B5EF4-FFF2-40B4-BE49-F238E27FC236}">
                <a16:creationId xmlns:a16="http://schemas.microsoft.com/office/drawing/2014/main" id="{DFF5E6BD-F020-4FDA-8F0A-245D0F8B3509}"/>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377283" y="896951"/>
            <a:ext cx="609600" cy="609600"/>
          </a:xfrm>
          <a:prstGeom prst="rect">
            <a:avLst/>
          </a:prstGeom>
        </p:spPr>
      </p:pic>
      <p:pic>
        <p:nvPicPr>
          <p:cNvPr id="19" name="TAC_MOD4_SNIP5_SLIDE_06_PARA_C">
            <a:hlinkClick r:id="" action="ppaction://media"/>
            <a:extLst>
              <a:ext uri="{FF2B5EF4-FFF2-40B4-BE49-F238E27FC236}">
                <a16:creationId xmlns:a16="http://schemas.microsoft.com/office/drawing/2014/main" id="{D11DC307-CFF0-402C-ACCA-92D9DDE6E088}"/>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9375775" y="1793902"/>
            <a:ext cx="609600" cy="609600"/>
          </a:xfrm>
          <a:prstGeom prst="rect">
            <a:avLst/>
          </a:prstGeom>
        </p:spPr>
      </p:pic>
      <p:pic>
        <p:nvPicPr>
          <p:cNvPr id="28" name="TAC_MOD4_SNIP5_SLIDE_06_PARA_D">
            <a:hlinkClick r:id="" action="ppaction://media"/>
            <a:extLst>
              <a:ext uri="{FF2B5EF4-FFF2-40B4-BE49-F238E27FC236}">
                <a16:creationId xmlns:a16="http://schemas.microsoft.com/office/drawing/2014/main" id="{0E3FC07B-6C57-494C-BBD8-D220464D68BE}"/>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9377283" y="2690853"/>
            <a:ext cx="609600" cy="609600"/>
          </a:xfrm>
          <a:prstGeom prst="rect">
            <a:avLst/>
          </a:prstGeom>
        </p:spPr>
      </p:pic>
      <p:pic>
        <p:nvPicPr>
          <p:cNvPr id="29" name="TAC_MOD4_SNIP5_SLIDE_06_PARA_E">
            <a:hlinkClick r:id="" action="ppaction://media"/>
            <a:extLst>
              <a:ext uri="{FF2B5EF4-FFF2-40B4-BE49-F238E27FC236}">
                <a16:creationId xmlns:a16="http://schemas.microsoft.com/office/drawing/2014/main" id="{662692C0-EB60-4C8C-A680-6094F06A14BF}"/>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9383624" y="3587804"/>
            <a:ext cx="609600" cy="609600"/>
          </a:xfrm>
          <a:prstGeom prst="rect">
            <a:avLst/>
          </a:prstGeom>
        </p:spPr>
      </p:pic>
      <p:pic>
        <p:nvPicPr>
          <p:cNvPr id="30" name="TAC_MOD4_SNIP5_SLIDE_06_PARA_F">
            <a:hlinkClick r:id="" action="ppaction://media"/>
            <a:extLst>
              <a:ext uri="{FF2B5EF4-FFF2-40B4-BE49-F238E27FC236}">
                <a16:creationId xmlns:a16="http://schemas.microsoft.com/office/drawing/2014/main" id="{1707CE85-47A1-4E6E-BD31-E735703D1123}"/>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9377283" y="4484755"/>
            <a:ext cx="609600" cy="609600"/>
          </a:xfrm>
          <a:prstGeom prst="rect">
            <a:avLst/>
          </a:prstGeom>
        </p:spPr>
      </p:pic>
      <p:pic>
        <p:nvPicPr>
          <p:cNvPr id="31" name="TAC_MOD4_SNIP5_SLIDE_06_PARA_G">
            <a:hlinkClick r:id="" action="ppaction://media"/>
            <a:extLst>
              <a:ext uri="{FF2B5EF4-FFF2-40B4-BE49-F238E27FC236}">
                <a16:creationId xmlns:a16="http://schemas.microsoft.com/office/drawing/2014/main" id="{4FE27E74-0563-4310-96CF-7598352EA16F}"/>
              </a:ext>
            </a:extLst>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9383624" y="5381706"/>
            <a:ext cx="609600" cy="609600"/>
          </a:xfrm>
          <a:prstGeom prst="rect">
            <a:avLst/>
          </a:prstGeom>
        </p:spPr>
      </p:pic>
      <p:pic>
        <p:nvPicPr>
          <p:cNvPr id="32" name="TAC_MOD4_SNIP5_SLIDE_06_PARA_H">
            <a:hlinkClick r:id="" action="ppaction://media"/>
            <a:extLst>
              <a:ext uri="{FF2B5EF4-FFF2-40B4-BE49-F238E27FC236}">
                <a16:creationId xmlns:a16="http://schemas.microsoft.com/office/drawing/2014/main" id="{48D29379-68CD-4EF3-89B2-877AB4DA7D34}"/>
              </a:ext>
            </a:extLst>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9375775" y="6278659"/>
            <a:ext cx="609600" cy="609600"/>
          </a:xfrm>
          <a:prstGeom prst="rect">
            <a:avLst/>
          </a:prstGeom>
        </p:spPr>
      </p:pic>
    </p:spTree>
    <p:extLst>
      <p:ext uri="{BB962C8B-B14F-4D97-AF65-F5344CB8AC3E}">
        <p14:creationId xmlns:p14="http://schemas.microsoft.com/office/powerpoint/2010/main" val="369162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 presetClass="mediacall" presetSubtype="0" fill="hold" nodeType="withEffect">
                                  <p:stCondLst>
                                    <p:cond delay="500"/>
                                  </p:stCondLst>
                                  <p:childTnLst>
                                    <p:cmd type="call" cmd="playFrom(0.0)">
                                      <p:cBhvr>
                                        <p:cTn id="15" dur="41134" fill="hold"/>
                                        <p:tgtEl>
                                          <p:spTgt spid="2"/>
                                        </p:tgtEl>
                                      </p:cBhvr>
                                    </p:cmd>
                                  </p:childTnLst>
                                </p:cTn>
                              </p:par>
                            </p:childTnLst>
                          </p:cTn>
                        </p:par>
                        <p:par>
                          <p:cTn id="16" fill="hold">
                            <p:stCondLst>
                              <p:cond delay="41634"/>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4"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xit" presetSubtype="0" fill="hold" grpId="5"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 presetClass="mediacall" presetSubtype="0" fill="hold" nodeType="withEffect">
                                  <p:stCondLst>
                                    <p:cond delay="500"/>
                                  </p:stCondLst>
                                  <p:childTnLst>
                                    <p:cmd type="call" cmd="playFrom(0.0)">
                                      <p:cBhvr>
                                        <p:cTn id="34" dur="24137" fill="hold"/>
                                        <p:tgtEl>
                                          <p:spTgt spid="18"/>
                                        </p:tgtEl>
                                      </p:cBhvr>
                                    </p:cmd>
                                  </p:childTnLst>
                                </p:cTn>
                              </p:par>
                            </p:childTnLst>
                          </p:cTn>
                        </p:par>
                        <p:par>
                          <p:cTn id="35" fill="hold">
                            <p:stCondLst>
                              <p:cond delay="24637"/>
                            </p:stCondLst>
                            <p:childTnLst>
                              <p:par>
                                <p:cTn id="36" presetID="3" presetClass="mediacall" presetSubtype="0" fill="hold" nodeType="afterEffect">
                                  <p:stCondLst>
                                    <p:cond delay="500"/>
                                  </p:stCondLst>
                                  <p:childTnLst>
                                    <p:cmd type="call" cmd="stop">
                                      <p:cBhvr>
                                        <p:cTn id="37" dur="1" fill="hold"/>
                                        <p:tgtEl>
                                          <p:spTgt spid="18"/>
                                        </p:tgtEl>
                                      </p:cBhvr>
                                    </p:cmd>
                                  </p:childTnLst>
                                </p:cTn>
                              </p:par>
                              <p:par>
                                <p:cTn id="38" presetID="10" presetClass="entr" presetSubtype="0" fill="hold" grpId="6" nodeType="withEffect">
                                  <p:stCondLst>
                                    <p:cond delay="50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xit" presetSubtype="0" fill="hold" grpId="7" nodeType="with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ntr" presetSubtype="0" fill="hold" grpId="0" nodeType="withEffect">
                                  <p:stCondLst>
                                    <p:cond delay="50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 presetClass="mediacall" presetSubtype="0" fill="hold" nodeType="withEffect">
                                  <p:stCondLst>
                                    <p:cond delay="500"/>
                                  </p:stCondLst>
                                  <p:childTnLst>
                                    <p:cmd type="call" cmd="playFrom(0.0)">
                                      <p:cBhvr>
                                        <p:cTn id="53" dur="26412" fill="hold"/>
                                        <p:tgtEl>
                                          <p:spTgt spid="19"/>
                                        </p:tgtEl>
                                      </p:cBhvr>
                                    </p:cmd>
                                  </p:childTnLst>
                                </p:cTn>
                              </p:par>
                            </p:childTnLst>
                          </p:cTn>
                        </p:par>
                        <p:par>
                          <p:cTn id="54" fill="hold">
                            <p:stCondLst>
                              <p:cond delay="26912"/>
                            </p:stCondLst>
                            <p:childTnLst>
                              <p:par>
                                <p:cTn id="55" presetID="3" presetClass="mediacall" presetSubtype="0" fill="hold" nodeType="afterEffect">
                                  <p:stCondLst>
                                    <p:cond delay="500"/>
                                  </p:stCondLst>
                                  <p:childTnLst>
                                    <p:cmd type="call" cmd="stop">
                                      <p:cBhvr>
                                        <p:cTn id="56" dur="1" fill="hold"/>
                                        <p:tgtEl>
                                          <p:spTgt spid="19"/>
                                        </p:tgtEl>
                                      </p:cBhvr>
                                    </p:cmd>
                                  </p:childTnLst>
                                </p:cTn>
                              </p:par>
                              <p:par>
                                <p:cTn id="57" presetID="10" presetClass="entr" presetSubtype="0" fill="hold" grpId="8" nodeType="withEffect">
                                  <p:stCondLst>
                                    <p:cond delay="50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xit" presetSubtype="0" fill="hold" grpId="9" nodeType="with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10" presetClass="entr" presetSubtype="0" fill="hold" grpId="0" nodeType="withEffect">
                                  <p:stCondLst>
                                    <p:cond delay="5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par>
                                <p:cTn id="71" presetID="1" presetClass="mediacall" presetSubtype="0" fill="hold" nodeType="withEffect">
                                  <p:stCondLst>
                                    <p:cond delay="500"/>
                                  </p:stCondLst>
                                  <p:childTnLst>
                                    <p:cmd type="call" cmd="playFrom(0.0)">
                                      <p:cBhvr>
                                        <p:cTn id="72" dur="22813" fill="hold"/>
                                        <p:tgtEl>
                                          <p:spTgt spid="28"/>
                                        </p:tgtEl>
                                      </p:cBhvr>
                                    </p:cmd>
                                  </p:childTnLst>
                                </p:cTn>
                              </p:par>
                            </p:childTnLst>
                          </p:cTn>
                        </p:par>
                        <p:par>
                          <p:cTn id="73" fill="hold">
                            <p:stCondLst>
                              <p:cond delay="23313"/>
                            </p:stCondLst>
                            <p:childTnLst>
                              <p:par>
                                <p:cTn id="74" presetID="3" presetClass="mediacall" presetSubtype="0" fill="hold" nodeType="afterEffect">
                                  <p:stCondLst>
                                    <p:cond delay="500"/>
                                  </p:stCondLst>
                                  <p:childTnLst>
                                    <p:cmd type="call" cmd="stop">
                                      <p:cBhvr>
                                        <p:cTn id="75" dur="1" fill="hold"/>
                                        <p:tgtEl>
                                          <p:spTgt spid="28"/>
                                        </p:tgtEl>
                                      </p:cBhvr>
                                    </p:cmd>
                                  </p:childTnLst>
                                </p:cTn>
                              </p:par>
                              <p:par>
                                <p:cTn id="76" presetID="10" presetClass="entr" presetSubtype="0" fill="hold" grpId="0" nodeType="withEffect">
                                  <p:stCondLst>
                                    <p:cond delay="50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500"/>
                                        <p:tgtEl>
                                          <p:spTgt spid="14"/>
                                        </p:tgtEl>
                                      </p:cBhvr>
                                    </p:animEffect>
                                  </p:childTnLst>
                                </p:cTn>
                              </p:par>
                              <p:par>
                                <p:cTn id="84" presetID="10" presetClass="exit" presetSubtype="0" fill="hold" grpId="1" nodeType="withEffect">
                                  <p:stCondLst>
                                    <p:cond delay="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par>
                                <p:cTn id="87" presetID="10" presetClass="entr" presetSubtype="0" fill="hold" grpId="0" nodeType="withEffect">
                                  <p:stCondLst>
                                    <p:cond delay="500"/>
                                  </p:stCondLst>
                                  <p:childTnLst>
                                    <p:set>
                                      <p:cBhvr>
                                        <p:cTn id="88" dur="1" fill="hold">
                                          <p:stCondLst>
                                            <p:cond delay="0"/>
                                          </p:stCondLst>
                                        </p:cTn>
                                        <p:tgtEl>
                                          <p:spTgt spid="9"/>
                                        </p:tgtEl>
                                        <p:attrNameLst>
                                          <p:attrName>style.visibility</p:attrName>
                                        </p:attrNameLst>
                                      </p:cBhvr>
                                      <p:to>
                                        <p:strVal val="visible"/>
                                      </p:to>
                                    </p:set>
                                    <p:animEffect transition="in" filter="fade">
                                      <p:cBhvr>
                                        <p:cTn id="89" dur="500"/>
                                        <p:tgtEl>
                                          <p:spTgt spid="9"/>
                                        </p:tgtEl>
                                      </p:cBhvr>
                                    </p:animEffect>
                                  </p:childTnLst>
                                </p:cTn>
                              </p:par>
                              <p:par>
                                <p:cTn id="90" presetID="1" presetClass="mediacall" presetSubtype="0" fill="hold" nodeType="withEffect">
                                  <p:stCondLst>
                                    <p:cond delay="500"/>
                                  </p:stCondLst>
                                  <p:childTnLst>
                                    <p:cmd type="call" cmd="playFrom(0.0)">
                                      <p:cBhvr>
                                        <p:cTn id="91" dur="40971" fill="hold"/>
                                        <p:tgtEl>
                                          <p:spTgt spid="29"/>
                                        </p:tgtEl>
                                      </p:cBhvr>
                                    </p:cmd>
                                  </p:childTnLst>
                                </p:cTn>
                              </p:par>
                            </p:childTnLst>
                          </p:cTn>
                        </p:par>
                        <p:par>
                          <p:cTn id="92" fill="hold">
                            <p:stCondLst>
                              <p:cond delay="41471"/>
                            </p:stCondLst>
                            <p:childTnLst>
                              <p:par>
                                <p:cTn id="93" presetID="3" presetClass="mediacall" presetSubtype="0" fill="hold" nodeType="afterEffect">
                                  <p:stCondLst>
                                    <p:cond delay="500"/>
                                  </p:stCondLst>
                                  <p:childTnLst>
                                    <p:cmd type="call" cmd="stop">
                                      <p:cBhvr>
                                        <p:cTn id="94" dur="1" fill="hold"/>
                                        <p:tgtEl>
                                          <p:spTgt spid="29"/>
                                        </p:tgtEl>
                                      </p:cBhvr>
                                    </p:cmd>
                                  </p:childTnLst>
                                </p:cTn>
                              </p:par>
                              <p:par>
                                <p:cTn id="95" presetID="10" presetClass="entr" presetSubtype="0" fill="hold" grpId="2" nodeType="withEffect">
                                  <p:stCondLst>
                                    <p:cond delay="50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500"/>
                                        <p:tgtEl>
                                          <p:spTgt spid="1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fade">
                                      <p:cBhvr>
                                        <p:cTn id="102" dur="500"/>
                                        <p:tgtEl>
                                          <p:spTgt spid="20"/>
                                        </p:tgtEl>
                                      </p:cBhvr>
                                    </p:animEffect>
                                  </p:childTnLst>
                                </p:cTn>
                              </p:par>
                              <p:par>
                                <p:cTn id="103" presetID="10" presetClass="exit" presetSubtype="0" fill="hold" grpId="3" nodeType="withEffect">
                                  <p:stCondLst>
                                    <p:cond delay="0"/>
                                  </p:stCondLst>
                                  <p:childTnLst>
                                    <p:animEffect transition="out" filter="fade">
                                      <p:cBhvr>
                                        <p:cTn id="104" dur="500"/>
                                        <p:tgtEl>
                                          <p:spTgt spid="17"/>
                                        </p:tgtEl>
                                      </p:cBhvr>
                                    </p:animEffect>
                                    <p:set>
                                      <p:cBhvr>
                                        <p:cTn id="105" dur="1" fill="hold">
                                          <p:stCondLst>
                                            <p:cond delay="499"/>
                                          </p:stCondLst>
                                        </p:cTn>
                                        <p:tgtEl>
                                          <p:spTgt spid="17"/>
                                        </p:tgtEl>
                                        <p:attrNameLst>
                                          <p:attrName>style.visibility</p:attrName>
                                        </p:attrNameLst>
                                      </p:cBhvr>
                                      <p:to>
                                        <p:strVal val="hidden"/>
                                      </p:to>
                                    </p:set>
                                  </p:childTnLst>
                                </p:cTn>
                              </p:par>
                              <p:par>
                                <p:cTn id="106" presetID="10" presetClass="entr" presetSubtype="0" fill="hold" grpId="0" nodeType="withEffect">
                                  <p:stCondLst>
                                    <p:cond delay="50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1" presetClass="mediacall" presetSubtype="0" fill="hold" nodeType="withEffect">
                                  <p:stCondLst>
                                    <p:cond delay="500"/>
                                  </p:stCondLst>
                                  <p:childTnLst>
                                    <p:cmd type="call" cmd="playFrom(0.0)">
                                      <p:cBhvr>
                                        <p:cTn id="110" dur="32798" fill="hold"/>
                                        <p:tgtEl>
                                          <p:spTgt spid="30"/>
                                        </p:tgtEl>
                                      </p:cBhvr>
                                    </p:cmd>
                                  </p:childTnLst>
                                </p:cTn>
                              </p:par>
                            </p:childTnLst>
                          </p:cTn>
                        </p:par>
                        <p:par>
                          <p:cTn id="111" fill="hold">
                            <p:stCondLst>
                              <p:cond delay="33298"/>
                            </p:stCondLst>
                            <p:childTnLst>
                              <p:par>
                                <p:cTn id="112" presetID="3" presetClass="mediacall" presetSubtype="0" fill="hold" nodeType="afterEffect">
                                  <p:stCondLst>
                                    <p:cond delay="500"/>
                                  </p:stCondLst>
                                  <p:childTnLst>
                                    <p:cmd type="call" cmd="stop">
                                      <p:cBhvr>
                                        <p:cTn id="113" dur="1" fill="hold"/>
                                        <p:tgtEl>
                                          <p:spTgt spid="30"/>
                                        </p:tgtEl>
                                      </p:cBhvr>
                                    </p:cmd>
                                  </p:childTnLst>
                                </p:cTn>
                              </p:par>
                              <p:par>
                                <p:cTn id="114" presetID="10" presetClass="entr" presetSubtype="0" fill="hold" grpId="10" nodeType="withEffect">
                                  <p:stCondLst>
                                    <p:cond delay="50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500"/>
                                        <p:tgtEl>
                                          <p:spTgt spid="17"/>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5"/>
                                        </p:tgtEl>
                                        <p:attrNameLst>
                                          <p:attrName>style.visibility</p:attrName>
                                        </p:attrNameLst>
                                      </p:cBhvr>
                                      <p:to>
                                        <p:strVal val="visible"/>
                                      </p:to>
                                    </p:set>
                                    <p:animEffect transition="in" filter="fade">
                                      <p:cBhvr>
                                        <p:cTn id="121" dur="500"/>
                                        <p:tgtEl>
                                          <p:spTgt spid="15"/>
                                        </p:tgtEl>
                                      </p:cBhvr>
                                    </p:animEffect>
                                  </p:childTnLst>
                                </p:cTn>
                              </p:par>
                              <p:par>
                                <p:cTn id="122" presetID="10" presetClass="exit" presetSubtype="0" fill="hold" grpId="11" nodeType="withEffect">
                                  <p:stCondLst>
                                    <p:cond delay="0"/>
                                  </p:stCondLst>
                                  <p:childTnLst>
                                    <p:animEffect transition="out" filter="fade">
                                      <p:cBhvr>
                                        <p:cTn id="123" dur="500"/>
                                        <p:tgtEl>
                                          <p:spTgt spid="17"/>
                                        </p:tgtEl>
                                      </p:cBhvr>
                                    </p:animEffect>
                                    <p:set>
                                      <p:cBhvr>
                                        <p:cTn id="124" dur="1" fill="hold">
                                          <p:stCondLst>
                                            <p:cond delay="499"/>
                                          </p:stCondLst>
                                        </p:cTn>
                                        <p:tgtEl>
                                          <p:spTgt spid="17"/>
                                        </p:tgtEl>
                                        <p:attrNameLst>
                                          <p:attrName>style.visibility</p:attrName>
                                        </p:attrNameLst>
                                      </p:cBhvr>
                                      <p:to>
                                        <p:strVal val="hidden"/>
                                      </p:to>
                                    </p:set>
                                  </p:childTnLst>
                                </p:cTn>
                              </p:par>
                              <p:par>
                                <p:cTn id="125" presetID="10" presetClass="entr" presetSubtype="0" fill="hold" grpId="0" nodeType="withEffect">
                                  <p:stCondLst>
                                    <p:cond delay="500"/>
                                  </p:stCondLst>
                                  <p:childTnLst>
                                    <p:set>
                                      <p:cBhvr>
                                        <p:cTn id="126" dur="1" fill="hold">
                                          <p:stCondLst>
                                            <p:cond delay="0"/>
                                          </p:stCondLst>
                                        </p:cTn>
                                        <p:tgtEl>
                                          <p:spTgt spid="11"/>
                                        </p:tgtEl>
                                        <p:attrNameLst>
                                          <p:attrName>style.visibility</p:attrName>
                                        </p:attrNameLst>
                                      </p:cBhvr>
                                      <p:to>
                                        <p:strVal val="visible"/>
                                      </p:to>
                                    </p:set>
                                    <p:animEffect transition="in" filter="fade">
                                      <p:cBhvr>
                                        <p:cTn id="127" dur="500"/>
                                        <p:tgtEl>
                                          <p:spTgt spid="11"/>
                                        </p:tgtEl>
                                      </p:cBhvr>
                                    </p:animEffect>
                                  </p:childTnLst>
                                </p:cTn>
                              </p:par>
                              <p:par>
                                <p:cTn id="128" presetID="10" presetClass="entr" presetSubtype="0" fill="hold" grpId="0" nodeType="withEffect">
                                  <p:stCondLst>
                                    <p:cond delay="100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 presetClass="mediacall" presetSubtype="0" fill="hold" nodeType="withEffect">
                                  <p:stCondLst>
                                    <p:cond delay="500"/>
                                  </p:stCondLst>
                                  <p:childTnLst>
                                    <p:cmd type="call" cmd="playFrom(0.0)">
                                      <p:cBhvr>
                                        <p:cTn id="132" dur="56111" fill="hold"/>
                                        <p:tgtEl>
                                          <p:spTgt spid="31"/>
                                        </p:tgtEl>
                                      </p:cBhvr>
                                    </p:cmd>
                                  </p:childTnLst>
                                </p:cTn>
                              </p:par>
                            </p:childTnLst>
                          </p:cTn>
                        </p:par>
                        <p:par>
                          <p:cTn id="133" fill="hold">
                            <p:stCondLst>
                              <p:cond delay="56611"/>
                            </p:stCondLst>
                            <p:childTnLst>
                              <p:par>
                                <p:cTn id="134" presetID="3" presetClass="mediacall" presetSubtype="0" fill="hold" nodeType="afterEffect">
                                  <p:stCondLst>
                                    <p:cond delay="500"/>
                                  </p:stCondLst>
                                  <p:childTnLst>
                                    <p:cmd type="call" cmd="stop">
                                      <p:cBhvr>
                                        <p:cTn id="135" dur="1" fill="hold"/>
                                        <p:tgtEl>
                                          <p:spTgt spid="31"/>
                                        </p:tgtEl>
                                      </p:cBhvr>
                                    </p:cmd>
                                  </p:childTnLst>
                                </p:cTn>
                              </p:par>
                              <p:par>
                                <p:cTn id="136" presetID="10" presetClass="entr" presetSubtype="0" fill="hold" grpId="12" nodeType="withEffect">
                                  <p:stCondLst>
                                    <p:cond delay="500"/>
                                  </p:stCondLst>
                                  <p:childTnLst>
                                    <p:set>
                                      <p:cBhvr>
                                        <p:cTn id="137" dur="1" fill="hold">
                                          <p:stCondLst>
                                            <p:cond delay="0"/>
                                          </p:stCondLst>
                                        </p:cTn>
                                        <p:tgtEl>
                                          <p:spTgt spid="17"/>
                                        </p:tgtEl>
                                        <p:attrNameLst>
                                          <p:attrName>style.visibility</p:attrName>
                                        </p:attrNameLst>
                                      </p:cBhvr>
                                      <p:to>
                                        <p:strVal val="visible"/>
                                      </p:to>
                                    </p:set>
                                    <p:animEffect transition="in" filter="fade">
                                      <p:cBhvr>
                                        <p:cTn id="138" dur="500"/>
                                        <p:tgtEl>
                                          <p:spTgt spid="17"/>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fade">
                                      <p:cBhvr>
                                        <p:cTn id="143" dur="500"/>
                                        <p:tgtEl>
                                          <p:spTgt spid="23"/>
                                        </p:tgtEl>
                                      </p:cBhvr>
                                    </p:animEffect>
                                  </p:childTnLst>
                                </p:cTn>
                              </p:par>
                              <p:par>
                                <p:cTn id="144" presetID="10" presetClass="exit" presetSubtype="0" fill="hold" grpId="13" nodeType="withEffect">
                                  <p:stCondLst>
                                    <p:cond delay="0"/>
                                  </p:stCondLst>
                                  <p:childTnLst>
                                    <p:animEffect transition="out" filter="fade">
                                      <p:cBhvr>
                                        <p:cTn id="145" dur="500"/>
                                        <p:tgtEl>
                                          <p:spTgt spid="17"/>
                                        </p:tgtEl>
                                      </p:cBhvr>
                                    </p:animEffect>
                                    <p:set>
                                      <p:cBhvr>
                                        <p:cTn id="146" dur="1" fill="hold">
                                          <p:stCondLst>
                                            <p:cond delay="499"/>
                                          </p:stCondLst>
                                        </p:cTn>
                                        <p:tgtEl>
                                          <p:spTgt spid="17"/>
                                        </p:tgtEl>
                                        <p:attrNameLst>
                                          <p:attrName>style.visibility</p:attrName>
                                        </p:attrNameLst>
                                      </p:cBhvr>
                                      <p:to>
                                        <p:strVal val="hidden"/>
                                      </p:to>
                                    </p:set>
                                  </p:childTnLst>
                                </p:cTn>
                              </p:par>
                              <p:par>
                                <p:cTn id="147" presetID="10" presetClass="entr" presetSubtype="0" fill="hold" grpId="0" nodeType="withEffect">
                                  <p:stCondLst>
                                    <p:cond delay="500"/>
                                  </p:stCondLst>
                                  <p:childTnLst>
                                    <p:set>
                                      <p:cBhvr>
                                        <p:cTn id="148" dur="1" fill="hold">
                                          <p:stCondLst>
                                            <p:cond delay="0"/>
                                          </p:stCondLst>
                                        </p:cTn>
                                        <p:tgtEl>
                                          <p:spTgt spid="24"/>
                                        </p:tgtEl>
                                        <p:attrNameLst>
                                          <p:attrName>style.visibility</p:attrName>
                                        </p:attrNameLst>
                                      </p:cBhvr>
                                      <p:to>
                                        <p:strVal val="visible"/>
                                      </p:to>
                                    </p:set>
                                    <p:animEffect transition="in" filter="fade">
                                      <p:cBhvr>
                                        <p:cTn id="149" dur="500"/>
                                        <p:tgtEl>
                                          <p:spTgt spid="24"/>
                                        </p:tgtEl>
                                      </p:cBhvr>
                                    </p:animEffect>
                                  </p:childTnLst>
                                </p:cTn>
                              </p:par>
                              <p:par>
                                <p:cTn id="150" presetID="10" presetClass="entr" presetSubtype="0" fill="hold" grpId="0" nodeType="withEffect">
                                  <p:stCondLst>
                                    <p:cond delay="1000"/>
                                  </p:stCondLst>
                                  <p:childTnLst>
                                    <p:set>
                                      <p:cBhvr>
                                        <p:cTn id="151" dur="1" fill="hold">
                                          <p:stCondLst>
                                            <p:cond delay="0"/>
                                          </p:stCondLst>
                                        </p:cTn>
                                        <p:tgtEl>
                                          <p:spTgt spid="25"/>
                                        </p:tgtEl>
                                        <p:attrNameLst>
                                          <p:attrName>style.visibility</p:attrName>
                                        </p:attrNameLst>
                                      </p:cBhvr>
                                      <p:to>
                                        <p:strVal val="visible"/>
                                      </p:to>
                                    </p:set>
                                    <p:animEffect transition="in" filter="fade">
                                      <p:cBhvr>
                                        <p:cTn id="152" dur="500"/>
                                        <p:tgtEl>
                                          <p:spTgt spid="25"/>
                                        </p:tgtEl>
                                      </p:cBhvr>
                                    </p:animEffect>
                                  </p:childTnLst>
                                </p:cTn>
                              </p:par>
                              <p:par>
                                <p:cTn id="153" presetID="1" presetClass="mediacall" presetSubtype="0" fill="hold" nodeType="withEffect">
                                  <p:stCondLst>
                                    <p:cond delay="500"/>
                                  </p:stCondLst>
                                  <p:childTnLst>
                                    <p:cmd type="call" cmd="playFrom(0.0)">
                                      <p:cBhvr>
                                        <p:cTn id="154" dur="15220" fill="hold"/>
                                        <p:tgtEl>
                                          <p:spTgt spid="32"/>
                                        </p:tgtEl>
                                      </p:cBhvr>
                                    </p:cmd>
                                  </p:childTnLst>
                                </p:cTn>
                              </p:par>
                            </p:childTnLst>
                          </p:cTn>
                        </p:par>
                        <p:par>
                          <p:cTn id="155" fill="hold">
                            <p:stCondLst>
                              <p:cond delay="15720"/>
                            </p:stCondLst>
                            <p:childTnLst>
                              <p:par>
                                <p:cTn id="156" presetID="3" presetClass="mediacall" presetSubtype="0" fill="hold" nodeType="afterEffect">
                                  <p:stCondLst>
                                    <p:cond delay="500"/>
                                  </p:stCondLst>
                                  <p:childTnLst>
                                    <p:cmd type="call" cmd="stop">
                                      <p:cBhvr>
                                        <p:cTn id="157" dur="1" fill="hold"/>
                                        <p:tgtEl>
                                          <p:spTgt spid="32"/>
                                        </p:tgtEl>
                                      </p:cBhvr>
                                    </p:cmd>
                                  </p:childTnLst>
                                </p:cTn>
                              </p:par>
                              <p:par>
                                <p:cTn id="158" presetID="10" presetClass="entr" presetSubtype="0" fill="hold" grpId="14" nodeType="withEffect">
                                  <p:stCondLst>
                                    <p:cond delay="500"/>
                                  </p:stCondLst>
                                  <p:childTnLst>
                                    <p:set>
                                      <p:cBhvr>
                                        <p:cTn id="159" dur="1" fill="hold">
                                          <p:stCondLst>
                                            <p:cond delay="0"/>
                                          </p:stCondLst>
                                        </p:cTn>
                                        <p:tgtEl>
                                          <p:spTgt spid="17"/>
                                        </p:tgtEl>
                                        <p:attrNameLst>
                                          <p:attrName>style.visibility</p:attrName>
                                        </p:attrNameLst>
                                      </p:cBhvr>
                                      <p:to>
                                        <p:strVal val="visible"/>
                                      </p:to>
                                    </p:set>
                                    <p:animEffect transition="in" filter="fade">
                                      <p:cBhvr>
                                        <p:cTn id="1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1" fill="hold" display="0">
                  <p:stCondLst>
                    <p:cond delay="indefinite"/>
                  </p:stCondLst>
                  <p:endCondLst>
                    <p:cond evt="onStopAudio" delay="0">
                      <p:tgtEl>
                        <p:sldTgt/>
                      </p:tgtEl>
                    </p:cond>
                  </p:endCondLst>
                </p:cTn>
                <p:tgtEl>
                  <p:spTgt spid="2"/>
                </p:tgtEl>
              </p:cMediaNode>
            </p:audio>
            <p:audio>
              <p:cMediaNode vol="80000">
                <p:cTn id="162" fill="hold" display="0">
                  <p:stCondLst>
                    <p:cond delay="indefinite"/>
                  </p:stCondLst>
                  <p:endCondLst>
                    <p:cond evt="onStopAudio" delay="0">
                      <p:tgtEl>
                        <p:sldTgt/>
                      </p:tgtEl>
                    </p:cond>
                  </p:endCondLst>
                </p:cTn>
                <p:tgtEl>
                  <p:spTgt spid="18"/>
                </p:tgtEl>
              </p:cMediaNode>
            </p:audio>
            <p:audio>
              <p:cMediaNode vol="80000">
                <p:cTn id="163" fill="hold" display="0">
                  <p:stCondLst>
                    <p:cond delay="indefinite"/>
                  </p:stCondLst>
                  <p:endCondLst>
                    <p:cond evt="onStopAudio" delay="0">
                      <p:tgtEl>
                        <p:sldTgt/>
                      </p:tgtEl>
                    </p:cond>
                  </p:endCondLst>
                </p:cTn>
                <p:tgtEl>
                  <p:spTgt spid="19"/>
                </p:tgtEl>
              </p:cMediaNode>
            </p:audio>
            <p:audio>
              <p:cMediaNode vol="80000">
                <p:cTn id="164" fill="hold" display="0">
                  <p:stCondLst>
                    <p:cond delay="indefinite"/>
                  </p:stCondLst>
                  <p:endCondLst>
                    <p:cond evt="onStopAudio" delay="0">
                      <p:tgtEl>
                        <p:sldTgt/>
                      </p:tgtEl>
                    </p:cond>
                  </p:endCondLst>
                </p:cTn>
                <p:tgtEl>
                  <p:spTgt spid="28"/>
                </p:tgtEl>
              </p:cMediaNode>
            </p:audio>
            <p:audio>
              <p:cMediaNode vol="80000">
                <p:cTn id="165" fill="hold" display="0">
                  <p:stCondLst>
                    <p:cond delay="indefinite"/>
                  </p:stCondLst>
                  <p:endCondLst>
                    <p:cond evt="onStopAudio" delay="0">
                      <p:tgtEl>
                        <p:sldTgt/>
                      </p:tgtEl>
                    </p:cond>
                  </p:endCondLst>
                </p:cTn>
                <p:tgtEl>
                  <p:spTgt spid="29"/>
                </p:tgtEl>
              </p:cMediaNode>
            </p:audio>
            <p:audio>
              <p:cMediaNode vol="80000">
                <p:cTn id="166" fill="hold" display="0">
                  <p:stCondLst>
                    <p:cond delay="indefinite"/>
                  </p:stCondLst>
                  <p:endCondLst>
                    <p:cond evt="onStopAudio" delay="0">
                      <p:tgtEl>
                        <p:sldTgt/>
                      </p:tgtEl>
                    </p:cond>
                  </p:endCondLst>
                </p:cTn>
                <p:tgtEl>
                  <p:spTgt spid="30"/>
                </p:tgtEl>
              </p:cMediaNode>
            </p:audio>
            <p:audio>
              <p:cMediaNode vol="80000">
                <p:cTn id="167" fill="hold" display="0">
                  <p:stCondLst>
                    <p:cond delay="indefinite"/>
                  </p:stCondLst>
                  <p:endCondLst>
                    <p:cond evt="onStopAudio" delay="0">
                      <p:tgtEl>
                        <p:sldTgt/>
                      </p:tgtEl>
                    </p:cond>
                  </p:endCondLst>
                </p:cTn>
                <p:tgtEl>
                  <p:spTgt spid="31"/>
                </p:tgtEl>
              </p:cMediaNode>
            </p:audio>
            <p:audio>
              <p:cMediaNode vol="80000">
                <p:cTn id="168" fill="hold" display="0">
                  <p:stCondLst>
                    <p:cond delay="indefinite"/>
                  </p:stCondLst>
                  <p:endCondLst>
                    <p:cond evt="onStopAudio" delay="0">
                      <p:tgtEl>
                        <p:sldTgt/>
                      </p:tgtEl>
                    </p:cond>
                  </p:endCondLst>
                </p:cTn>
                <p:tgtEl>
                  <p:spTgt spid="32"/>
                </p:tgtEl>
              </p:cMediaNode>
            </p:audio>
          </p:childTnLst>
        </p:cTn>
      </p:par>
    </p:tnLst>
    <p:bldLst>
      <p:bldP spid="27" grpId="0" animBg="1"/>
      <p:bldP spid="6" grpId="0"/>
      <p:bldP spid="7" grpId="0" animBg="1"/>
      <p:bldP spid="8" grpId="0"/>
      <p:bldP spid="9" grpId="0"/>
      <p:bldP spid="10" grpId="0"/>
      <p:bldP spid="11" grpId="0"/>
      <p:bldP spid="12" grpId="0" animBg="1"/>
      <p:bldP spid="13" grpId="0" animBg="1"/>
      <p:bldP spid="14" grpId="0" animBg="1"/>
      <p:bldP spid="15" grpId="0" animBg="1"/>
      <p:bldP spid="16" grpId="0" animBg="1"/>
      <p:bldP spid="17" grpId="0" animBg="1"/>
      <p:bldP spid="17" grpId="1" animBg="1"/>
      <p:bldP spid="17" grpId="2" animBg="1"/>
      <p:bldP spid="17" grpId="3" animBg="1"/>
      <p:bldP spid="17" grpId="4" animBg="1"/>
      <p:bldP spid="17" grpId="5" animBg="1"/>
      <p:bldP spid="17" grpId="6" animBg="1"/>
      <p:bldP spid="17" grpId="7" animBg="1"/>
      <p:bldP spid="17" grpId="8" animBg="1"/>
      <p:bldP spid="17" grpId="9" animBg="1"/>
      <p:bldP spid="17" grpId="10" animBg="1"/>
      <p:bldP spid="17" grpId="11" animBg="1"/>
      <p:bldP spid="17" grpId="12" animBg="1"/>
      <p:bldP spid="17" grpId="13" animBg="1"/>
      <p:bldP spid="17" grpId="14" animBg="1"/>
      <p:bldP spid="20" grpId="0" animBg="1"/>
      <p:bldP spid="21" grpId="0"/>
      <p:bldP spid="22" grpId="0"/>
      <p:bldP spid="23" grpId="0" animBg="1"/>
      <p:bldP spid="24" grpId="0"/>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8CFDABF-8AEA-4036-B45E-1378071561C9}"/>
              </a:ext>
            </a:extLst>
          </p:cNvPr>
          <p:cNvSpPr>
            <a:spLocks noGrp="1"/>
          </p:cNvSpPr>
          <p:nvPr>
            <p:ph type="body" sz="quarter" idx="10"/>
          </p:nvPr>
        </p:nvSpPr>
        <p:spPr/>
        <p:txBody>
          <a:bodyPr/>
          <a:lstStyle/>
          <a:p>
            <a:r>
              <a:rPr lang="en-AU" dirty="0"/>
              <a:t>The role of standards and guidelines</a:t>
            </a:r>
          </a:p>
        </p:txBody>
      </p:sp>
      <p:sp>
        <p:nvSpPr>
          <p:cNvPr id="5" name="Slide Number Placeholder 4">
            <a:extLst>
              <a:ext uri="{FF2B5EF4-FFF2-40B4-BE49-F238E27FC236}">
                <a16:creationId xmlns:a16="http://schemas.microsoft.com/office/drawing/2014/main" id="{0DFCADDE-7449-4B54-8093-3B2C7EAD25E4}"/>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4" name="Footer Placeholder 3">
            <a:extLst>
              <a:ext uri="{FF2B5EF4-FFF2-40B4-BE49-F238E27FC236}">
                <a16:creationId xmlns:a16="http://schemas.microsoft.com/office/drawing/2014/main" id="{7D22DF8E-C93C-4931-99EE-19A0763762F3}"/>
              </a:ext>
            </a:extLst>
          </p:cNvPr>
          <p:cNvSpPr>
            <a:spLocks noGrp="1"/>
          </p:cNvSpPr>
          <p:nvPr>
            <p:ph type="ftr" sz="quarter" idx="12"/>
          </p:nvPr>
        </p:nvSpPr>
        <p:spPr/>
        <p:txBody>
          <a:bodyPr/>
          <a:lstStyle/>
          <a:p>
            <a:r>
              <a:rPr lang="en-US" dirty="0"/>
              <a:t>Module 4, Snippet 5</a:t>
            </a:r>
          </a:p>
        </p:txBody>
      </p:sp>
      <p:pic>
        <p:nvPicPr>
          <p:cNvPr id="2" name="TAC_MOD4_SNIP5_SLIDE_07_PARA_A">
            <a:hlinkClick r:id="" action="ppaction://media"/>
            <a:extLst>
              <a:ext uri="{FF2B5EF4-FFF2-40B4-BE49-F238E27FC236}">
                <a16:creationId xmlns:a16="http://schemas.microsoft.com/office/drawing/2014/main" id="{0DC0A845-EF8B-4163-A031-68BB60770F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8329" y="0"/>
            <a:ext cx="609600" cy="609600"/>
          </a:xfrm>
          <a:prstGeom prst="rect">
            <a:avLst/>
          </a:prstGeom>
        </p:spPr>
      </p:pic>
    </p:spTree>
    <p:extLst>
      <p:ext uri="{BB962C8B-B14F-4D97-AF65-F5344CB8AC3E}">
        <p14:creationId xmlns:p14="http://schemas.microsoft.com/office/powerpoint/2010/main" val="570401128"/>
      </p:ext>
    </p:extLst>
  </p:cSld>
  <p:clrMapOvr>
    <a:masterClrMapping/>
  </p:clrMapOvr>
  <mc:AlternateContent xmlns:mc="http://schemas.openxmlformats.org/markup-compatibility/2006" xmlns:p14="http://schemas.microsoft.com/office/powerpoint/2010/main">
    <mc:Choice Requires="p14">
      <p:transition spd="med" p14:dur="700" advTm="30190">
        <p:fade/>
      </p:transition>
    </mc:Choice>
    <mc:Fallback xmlns="">
      <p:transition spd="med" advTm="301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9245" fill="hold"/>
                                        <p:tgtEl>
                                          <p:spTgt spid="2"/>
                                        </p:tgtEl>
                                      </p:cBhvr>
                                    </p:cmd>
                                  </p:childTnLst>
                                </p:cTn>
                              </p:par>
                            </p:childTnLst>
                          </p:cTn>
                        </p:par>
                        <p:par>
                          <p:cTn id="7" fill="hold">
                            <p:stCondLst>
                              <p:cond delay="29745"/>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rapezoid 18">
            <a:extLst>
              <a:ext uri="{FF2B5EF4-FFF2-40B4-BE49-F238E27FC236}">
                <a16:creationId xmlns:a16="http://schemas.microsoft.com/office/drawing/2014/main" id="{03D3BBEF-8E8C-4705-B858-6B8814CAEA16}"/>
              </a:ext>
            </a:extLst>
          </p:cNvPr>
          <p:cNvSpPr/>
          <p:nvPr/>
        </p:nvSpPr>
        <p:spPr>
          <a:xfrm>
            <a:off x="564874" y="4251311"/>
            <a:ext cx="3003726" cy="816693"/>
          </a:xfrm>
          <a:prstGeom prst="trapezoid">
            <a:avLst>
              <a:gd name="adj" fmla="val 78723"/>
            </a:avLst>
          </a:prstGeom>
          <a:pattFill prst="openDmnd">
            <a:fgClr>
              <a:schemeClr val="bg1"/>
            </a:fgClr>
            <a:bgClr>
              <a:srgbClr val="0E1429"/>
            </a:bgClr>
          </a:patt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196E6B49-77BA-42A5-A14C-3FA69CC9ED6F}"/>
              </a:ext>
            </a:extLst>
          </p:cNvPr>
          <p:cNvSpPr>
            <a:spLocks noGrp="1"/>
          </p:cNvSpPr>
          <p:nvPr>
            <p:ph type="title"/>
          </p:nvPr>
        </p:nvSpPr>
        <p:spPr/>
        <p:txBody>
          <a:bodyPr/>
          <a:lstStyle/>
          <a:p>
            <a:r>
              <a:rPr lang="en-AU" dirty="0"/>
              <a:t>Bounding safety outcomes</a:t>
            </a:r>
          </a:p>
        </p:txBody>
      </p:sp>
      <p:sp>
        <p:nvSpPr>
          <p:cNvPr id="4" name="Footer Placeholder 3">
            <a:extLst>
              <a:ext uri="{FF2B5EF4-FFF2-40B4-BE49-F238E27FC236}">
                <a16:creationId xmlns:a16="http://schemas.microsoft.com/office/drawing/2014/main" id="{111CA246-39DC-4464-AEA4-22896C80F780}"/>
              </a:ext>
            </a:extLst>
          </p:cNvPr>
          <p:cNvSpPr>
            <a:spLocks noGrp="1"/>
          </p:cNvSpPr>
          <p:nvPr>
            <p:ph type="ftr" sz="quarter" idx="10"/>
          </p:nvPr>
        </p:nvSpPr>
        <p:spPr/>
        <p:txBody>
          <a:bodyPr/>
          <a:lstStyle/>
          <a:p>
            <a:r>
              <a:rPr lang="en-US" dirty="0"/>
              <a:t>Module 4, Snippet 5</a:t>
            </a:r>
          </a:p>
        </p:txBody>
      </p:sp>
      <p:sp>
        <p:nvSpPr>
          <p:cNvPr id="5" name="Slide Number Placeholder 4">
            <a:extLst>
              <a:ext uri="{FF2B5EF4-FFF2-40B4-BE49-F238E27FC236}">
                <a16:creationId xmlns:a16="http://schemas.microsoft.com/office/drawing/2014/main" id="{EFB44A2B-5AE5-48C3-94F4-F924B76117BB}"/>
              </a:ext>
            </a:extLst>
          </p:cNvPr>
          <p:cNvSpPr>
            <a:spLocks noGrp="1"/>
          </p:cNvSpPr>
          <p:nvPr>
            <p:ph type="sldNum" sz="quarter" idx="11"/>
          </p:nvPr>
        </p:nvSpPr>
        <p:spPr/>
        <p:txBody>
          <a:bodyPr/>
          <a:lstStyle/>
          <a:p>
            <a:fld id="{A9D36E53-D99A-0F41-B3E8-EF235B9A2E23}" type="slidenum">
              <a:rPr lang="en-US" smtClean="0"/>
              <a:pPr/>
              <a:t>8</a:t>
            </a:fld>
            <a:endParaRPr lang="en-US" dirty="0"/>
          </a:p>
        </p:txBody>
      </p:sp>
      <p:grpSp>
        <p:nvGrpSpPr>
          <p:cNvPr id="2" name="Group 1">
            <a:extLst>
              <a:ext uri="{FF2B5EF4-FFF2-40B4-BE49-F238E27FC236}">
                <a16:creationId xmlns:a16="http://schemas.microsoft.com/office/drawing/2014/main" id="{E08B3122-8C83-400D-A721-53468148B7EB}"/>
              </a:ext>
            </a:extLst>
          </p:cNvPr>
          <p:cNvGrpSpPr/>
          <p:nvPr/>
        </p:nvGrpSpPr>
        <p:grpSpPr>
          <a:xfrm>
            <a:off x="1456529" y="2019278"/>
            <a:ext cx="1188000" cy="1149852"/>
            <a:chOff x="1456529" y="2986840"/>
            <a:chExt cx="1188000" cy="1149852"/>
          </a:xfrm>
        </p:grpSpPr>
        <p:sp>
          <p:nvSpPr>
            <p:cNvPr id="9" name="Oval 8">
              <a:extLst>
                <a:ext uri="{FF2B5EF4-FFF2-40B4-BE49-F238E27FC236}">
                  <a16:creationId xmlns:a16="http://schemas.microsoft.com/office/drawing/2014/main" id="{10FB4CA8-702E-4A6E-ACC3-A07E42D8B536}"/>
                </a:ext>
              </a:extLst>
            </p:cNvPr>
            <p:cNvSpPr/>
            <p:nvPr/>
          </p:nvSpPr>
          <p:spPr>
            <a:xfrm>
              <a:off x="1711382" y="3168828"/>
              <a:ext cx="225553" cy="2255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Rounded Corners 11">
              <a:extLst>
                <a:ext uri="{FF2B5EF4-FFF2-40B4-BE49-F238E27FC236}">
                  <a16:creationId xmlns:a16="http://schemas.microsoft.com/office/drawing/2014/main" id="{654C9AE1-24FA-4F21-A4C6-DDB5E9CD1022}"/>
                </a:ext>
              </a:extLst>
            </p:cNvPr>
            <p:cNvSpPr/>
            <p:nvPr/>
          </p:nvSpPr>
          <p:spPr>
            <a:xfrm rot="3257242">
              <a:off x="1789835" y="3489172"/>
              <a:ext cx="360885" cy="225553"/>
            </a:xfrm>
            <a:prstGeom prst="roundRect">
              <a:avLst>
                <a:gd name="adj" fmla="val 28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Rounded Corners 9">
              <a:extLst>
                <a:ext uri="{FF2B5EF4-FFF2-40B4-BE49-F238E27FC236}">
                  <a16:creationId xmlns:a16="http://schemas.microsoft.com/office/drawing/2014/main" id="{F6918E28-C6A4-4205-A367-E9D3C0C59401}"/>
                </a:ext>
              </a:extLst>
            </p:cNvPr>
            <p:cNvSpPr/>
            <p:nvPr/>
          </p:nvSpPr>
          <p:spPr>
            <a:xfrm rot="21216556">
              <a:off x="1530939" y="3510884"/>
              <a:ext cx="360885" cy="90221"/>
            </a:xfrm>
            <a:prstGeom prst="roundRect">
              <a:avLst>
                <a:gd name="adj" fmla="val 50000"/>
              </a:avLst>
            </a:prstGeom>
            <a:solidFill>
              <a:schemeClr val="bg1"/>
            </a:solidFill>
            <a:ln w="25400">
              <a:solidFill>
                <a:srgbClr val="0E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9F178FD0-387D-4EB0-9250-1AD27B4B9809}"/>
                </a:ext>
              </a:extLst>
            </p:cNvPr>
            <p:cNvSpPr/>
            <p:nvPr/>
          </p:nvSpPr>
          <p:spPr>
            <a:xfrm rot="3356652">
              <a:off x="1332475" y="3406682"/>
              <a:ext cx="338330"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Rounded Corners 12">
              <a:extLst>
                <a:ext uri="{FF2B5EF4-FFF2-40B4-BE49-F238E27FC236}">
                  <a16:creationId xmlns:a16="http://schemas.microsoft.com/office/drawing/2014/main" id="{6162B118-7483-4D57-A855-3396F33E5FFF}"/>
                </a:ext>
              </a:extLst>
            </p:cNvPr>
            <p:cNvSpPr/>
            <p:nvPr/>
          </p:nvSpPr>
          <p:spPr>
            <a:xfrm rot="1037726">
              <a:off x="1947138" y="3739857"/>
              <a:ext cx="360885"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Rounded Corners 13">
              <a:extLst>
                <a:ext uri="{FF2B5EF4-FFF2-40B4-BE49-F238E27FC236}">
                  <a16:creationId xmlns:a16="http://schemas.microsoft.com/office/drawing/2014/main" id="{12268298-1870-4C2C-BD67-C4B6035E1FA9}"/>
                </a:ext>
              </a:extLst>
            </p:cNvPr>
            <p:cNvSpPr/>
            <p:nvPr/>
          </p:nvSpPr>
          <p:spPr>
            <a:xfrm rot="3745671">
              <a:off x="2145690" y="3911139"/>
              <a:ext cx="360885"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Rounded Corners 14">
              <a:extLst>
                <a:ext uri="{FF2B5EF4-FFF2-40B4-BE49-F238E27FC236}">
                  <a16:creationId xmlns:a16="http://schemas.microsoft.com/office/drawing/2014/main" id="{2DAAAF5B-09E9-49A6-B728-465BB704C2F6}"/>
                </a:ext>
              </a:extLst>
            </p:cNvPr>
            <p:cNvSpPr/>
            <p:nvPr/>
          </p:nvSpPr>
          <p:spPr>
            <a:xfrm rot="20046955">
              <a:off x="2035912" y="3576082"/>
              <a:ext cx="360885"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Rounded Corners 15">
              <a:extLst>
                <a:ext uri="{FF2B5EF4-FFF2-40B4-BE49-F238E27FC236}">
                  <a16:creationId xmlns:a16="http://schemas.microsoft.com/office/drawing/2014/main" id="{52DEE28B-8E0E-4628-8124-BA189D541C58}"/>
                </a:ext>
              </a:extLst>
            </p:cNvPr>
            <p:cNvSpPr/>
            <p:nvPr/>
          </p:nvSpPr>
          <p:spPr>
            <a:xfrm rot="1837022">
              <a:off x="2283644" y="3586859"/>
              <a:ext cx="360885"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Rounded Corners 16">
              <a:extLst>
                <a:ext uri="{FF2B5EF4-FFF2-40B4-BE49-F238E27FC236}">
                  <a16:creationId xmlns:a16="http://schemas.microsoft.com/office/drawing/2014/main" id="{449DC96D-156B-4673-8139-A6BEE2B33903}"/>
                </a:ext>
              </a:extLst>
            </p:cNvPr>
            <p:cNvSpPr/>
            <p:nvPr/>
          </p:nvSpPr>
          <p:spPr>
            <a:xfrm rot="19058765">
              <a:off x="1892663" y="3325450"/>
              <a:ext cx="360885"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Rounded Corners 17">
              <a:extLst>
                <a:ext uri="{FF2B5EF4-FFF2-40B4-BE49-F238E27FC236}">
                  <a16:creationId xmlns:a16="http://schemas.microsoft.com/office/drawing/2014/main" id="{92A21A79-3452-42D4-A032-0A0F16CDBC20}"/>
                </a:ext>
              </a:extLst>
            </p:cNvPr>
            <p:cNvSpPr/>
            <p:nvPr/>
          </p:nvSpPr>
          <p:spPr>
            <a:xfrm rot="15177053">
              <a:off x="1965701" y="3110894"/>
              <a:ext cx="338330"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72" name="Group 71">
            <a:extLst>
              <a:ext uri="{FF2B5EF4-FFF2-40B4-BE49-F238E27FC236}">
                <a16:creationId xmlns:a16="http://schemas.microsoft.com/office/drawing/2014/main" id="{F3842C49-91A7-4E73-A4A1-C723BBBD9C07}"/>
              </a:ext>
            </a:extLst>
          </p:cNvPr>
          <p:cNvGrpSpPr/>
          <p:nvPr/>
        </p:nvGrpSpPr>
        <p:grpSpPr>
          <a:xfrm>
            <a:off x="5994900" y="3412583"/>
            <a:ext cx="2611358" cy="2052000"/>
            <a:chOff x="2608911" y="1819180"/>
            <a:chExt cx="2611358" cy="2052000"/>
          </a:xfrm>
        </p:grpSpPr>
        <p:cxnSp>
          <p:nvCxnSpPr>
            <p:cNvPr id="33" name="Straight Connector 32">
              <a:extLst>
                <a:ext uri="{FF2B5EF4-FFF2-40B4-BE49-F238E27FC236}">
                  <a16:creationId xmlns:a16="http://schemas.microsoft.com/office/drawing/2014/main" id="{B6DCA8F1-528C-443A-82DF-2A9816F12C8F}"/>
                </a:ext>
              </a:extLst>
            </p:cNvPr>
            <p:cNvCxnSpPr/>
            <p:nvPr/>
          </p:nvCxnSpPr>
          <p:spPr>
            <a:xfrm>
              <a:off x="4447632" y="1819180"/>
              <a:ext cx="0" cy="205200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86D543F-3056-446A-A8B2-F06D95DBCD3B}"/>
                </a:ext>
              </a:extLst>
            </p:cNvPr>
            <p:cNvCxnSpPr/>
            <p:nvPr/>
          </p:nvCxnSpPr>
          <p:spPr>
            <a:xfrm>
              <a:off x="4839913" y="1819180"/>
              <a:ext cx="0" cy="205200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FEE1C28-68D9-47E8-B0F6-B282AE08073E}"/>
                </a:ext>
              </a:extLst>
            </p:cNvPr>
            <p:cNvCxnSpPr>
              <a:cxnSpLocks/>
            </p:cNvCxnSpPr>
            <p:nvPr/>
          </p:nvCxnSpPr>
          <p:spPr>
            <a:xfrm>
              <a:off x="4442549" y="2434110"/>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27B44A7-5B2A-46BD-86D9-4C6D1B6DD5AD}"/>
                </a:ext>
              </a:extLst>
            </p:cNvPr>
            <p:cNvCxnSpPr>
              <a:cxnSpLocks/>
            </p:cNvCxnSpPr>
            <p:nvPr/>
          </p:nvCxnSpPr>
          <p:spPr>
            <a:xfrm>
              <a:off x="4442549" y="2163514"/>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70110DA-BA2D-4475-A7CB-8C9C4404FE04}"/>
                </a:ext>
              </a:extLst>
            </p:cNvPr>
            <p:cNvCxnSpPr>
              <a:cxnSpLocks/>
            </p:cNvCxnSpPr>
            <p:nvPr/>
          </p:nvCxnSpPr>
          <p:spPr>
            <a:xfrm>
              <a:off x="4442549" y="2704706"/>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A72A2CB-580C-45E7-8C93-680C3407D515}"/>
                </a:ext>
              </a:extLst>
            </p:cNvPr>
            <p:cNvCxnSpPr>
              <a:cxnSpLocks/>
            </p:cNvCxnSpPr>
            <p:nvPr/>
          </p:nvCxnSpPr>
          <p:spPr>
            <a:xfrm>
              <a:off x="4442549" y="2975302"/>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BBDBDE6-CD69-4053-9A60-B090DB5BBDA1}"/>
                </a:ext>
              </a:extLst>
            </p:cNvPr>
            <p:cNvCxnSpPr>
              <a:cxnSpLocks/>
            </p:cNvCxnSpPr>
            <p:nvPr/>
          </p:nvCxnSpPr>
          <p:spPr>
            <a:xfrm>
              <a:off x="4442549" y="3245898"/>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12E05F3-328E-4AA4-9CF5-EFCE6F8012B0}"/>
                </a:ext>
              </a:extLst>
            </p:cNvPr>
            <p:cNvCxnSpPr>
              <a:cxnSpLocks/>
            </p:cNvCxnSpPr>
            <p:nvPr/>
          </p:nvCxnSpPr>
          <p:spPr>
            <a:xfrm>
              <a:off x="4442549" y="3787090"/>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AA5A82A-6C3C-4850-893E-D89BCE6B4C86}"/>
                </a:ext>
              </a:extLst>
            </p:cNvPr>
            <p:cNvCxnSpPr>
              <a:cxnSpLocks/>
            </p:cNvCxnSpPr>
            <p:nvPr/>
          </p:nvCxnSpPr>
          <p:spPr>
            <a:xfrm>
              <a:off x="4442549" y="3516494"/>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8C4B42BB-50F6-4021-9233-4B24E6B37C79}"/>
                </a:ext>
              </a:extLst>
            </p:cNvPr>
            <p:cNvGrpSpPr/>
            <p:nvPr/>
          </p:nvGrpSpPr>
          <p:grpSpPr>
            <a:xfrm>
              <a:off x="4387475" y="2012019"/>
              <a:ext cx="655891" cy="1490489"/>
              <a:chOff x="5413081" y="1907082"/>
              <a:chExt cx="655891" cy="1490489"/>
            </a:xfrm>
          </p:grpSpPr>
          <p:grpSp>
            <p:nvGrpSpPr>
              <p:cNvPr id="56" name="Group 55">
                <a:extLst>
                  <a:ext uri="{FF2B5EF4-FFF2-40B4-BE49-F238E27FC236}">
                    <a16:creationId xmlns:a16="http://schemas.microsoft.com/office/drawing/2014/main" id="{D2E3A637-F4B1-4E70-A17D-7041EC45F99E}"/>
                  </a:ext>
                </a:extLst>
              </p:cNvPr>
              <p:cNvGrpSpPr/>
              <p:nvPr/>
            </p:nvGrpSpPr>
            <p:grpSpPr>
              <a:xfrm>
                <a:off x="5413081" y="1907082"/>
                <a:ext cx="655891" cy="1490489"/>
                <a:chOff x="4305210" y="1897775"/>
                <a:chExt cx="655891" cy="1490489"/>
              </a:xfrm>
              <a:solidFill>
                <a:srgbClr val="0E1429"/>
              </a:solidFill>
            </p:grpSpPr>
            <p:sp>
              <p:nvSpPr>
                <p:cNvPr id="54" name="Oval 53">
                  <a:extLst>
                    <a:ext uri="{FF2B5EF4-FFF2-40B4-BE49-F238E27FC236}">
                      <a16:creationId xmlns:a16="http://schemas.microsoft.com/office/drawing/2014/main" id="{1172A3F6-4961-422F-8B2E-CE9F2013A79E}"/>
                    </a:ext>
                  </a:extLst>
                </p:cNvPr>
                <p:cNvSpPr/>
                <p:nvPr/>
              </p:nvSpPr>
              <p:spPr>
                <a:xfrm>
                  <a:off x="4477794" y="2142893"/>
                  <a:ext cx="252000" cy="252000"/>
                </a:xfrm>
                <a:prstGeom prst="ellipse">
                  <a:avLst/>
                </a:prstGeom>
                <a:grpFill/>
                <a:ln>
                  <a:solidFill>
                    <a:srgbClr val="0E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Rectangle: Rounded Corners 52">
                  <a:extLst>
                    <a:ext uri="{FF2B5EF4-FFF2-40B4-BE49-F238E27FC236}">
                      <a16:creationId xmlns:a16="http://schemas.microsoft.com/office/drawing/2014/main" id="{5FBA82EB-4433-4199-ABC4-0437C55BBF5E}"/>
                    </a:ext>
                  </a:extLst>
                </p:cNvPr>
                <p:cNvSpPr/>
                <p:nvPr/>
              </p:nvSpPr>
              <p:spPr>
                <a:xfrm rot="5400000">
                  <a:off x="4570218" y="2945740"/>
                  <a:ext cx="216000" cy="108000"/>
                </a:xfrm>
                <a:prstGeom prst="roundRect">
                  <a:avLst>
                    <a:gd name="adj" fmla="val 50000"/>
                  </a:avLst>
                </a:prstGeom>
                <a:grpFill/>
                <a:ln>
                  <a:solidFill>
                    <a:srgbClr val="0E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Rectangle: Rounded Corners 51">
                  <a:extLst>
                    <a:ext uri="{FF2B5EF4-FFF2-40B4-BE49-F238E27FC236}">
                      <a16:creationId xmlns:a16="http://schemas.microsoft.com/office/drawing/2014/main" id="{6919B04B-304E-4ED0-82DA-ED17449C6C66}"/>
                    </a:ext>
                  </a:extLst>
                </p:cNvPr>
                <p:cNvSpPr/>
                <p:nvPr/>
              </p:nvSpPr>
              <p:spPr>
                <a:xfrm rot="4779255">
                  <a:off x="4497584" y="2796230"/>
                  <a:ext cx="324000" cy="108000"/>
                </a:xfrm>
                <a:prstGeom prst="roundRect">
                  <a:avLst>
                    <a:gd name="adj" fmla="val 50000"/>
                  </a:avLst>
                </a:prstGeom>
                <a:grpFill/>
                <a:ln>
                  <a:solidFill>
                    <a:srgbClr val="0E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Rounded Corners 45">
                  <a:extLst>
                    <a:ext uri="{FF2B5EF4-FFF2-40B4-BE49-F238E27FC236}">
                      <a16:creationId xmlns:a16="http://schemas.microsoft.com/office/drawing/2014/main" id="{34E47AFC-ECCF-42ED-983D-41AB273D9A84}"/>
                    </a:ext>
                  </a:extLst>
                </p:cNvPr>
                <p:cNvSpPr>
                  <a:spLocks/>
                </p:cNvSpPr>
                <p:nvPr/>
              </p:nvSpPr>
              <p:spPr>
                <a:xfrm rot="3942173">
                  <a:off x="4229433" y="2324547"/>
                  <a:ext cx="396000" cy="108000"/>
                </a:xfrm>
                <a:prstGeom prst="roundRect">
                  <a:avLst>
                    <a:gd name="adj" fmla="val 50000"/>
                  </a:avLst>
                </a:prstGeom>
                <a:grpFill/>
                <a:ln>
                  <a:solidFill>
                    <a:srgbClr val="0E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Rectangle: Rounded Corners 44">
                  <a:extLst>
                    <a:ext uri="{FF2B5EF4-FFF2-40B4-BE49-F238E27FC236}">
                      <a16:creationId xmlns:a16="http://schemas.microsoft.com/office/drawing/2014/main" id="{D25ED81C-82C7-4A1C-A5CA-6E2913A8E04D}"/>
                    </a:ext>
                  </a:extLst>
                </p:cNvPr>
                <p:cNvSpPr>
                  <a:spLocks/>
                </p:cNvSpPr>
                <p:nvPr/>
              </p:nvSpPr>
              <p:spPr>
                <a:xfrm rot="5400000">
                  <a:off x="4161210" y="2041775"/>
                  <a:ext cx="396000" cy="108000"/>
                </a:xfrm>
                <a:prstGeom prst="roundRect">
                  <a:avLst>
                    <a:gd name="adj" fmla="val 50000"/>
                  </a:avLst>
                </a:prstGeom>
                <a:grpFill/>
                <a:ln>
                  <a:solidFill>
                    <a:srgbClr val="0E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Rounded Corners 46">
                  <a:extLst>
                    <a:ext uri="{FF2B5EF4-FFF2-40B4-BE49-F238E27FC236}">
                      <a16:creationId xmlns:a16="http://schemas.microsoft.com/office/drawing/2014/main" id="{8B24200F-D9E1-47B1-B401-37F89A8A1AE1}"/>
                    </a:ext>
                  </a:extLst>
                </p:cNvPr>
                <p:cNvSpPr/>
                <p:nvPr/>
              </p:nvSpPr>
              <p:spPr>
                <a:xfrm rot="5400000">
                  <a:off x="4375061" y="2503349"/>
                  <a:ext cx="396000" cy="252000"/>
                </a:xfrm>
                <a:prstGeom prst="roundRect">
                  <a:avLst>
                    <a:gd name="adj" fmla="val 28568"/>
                  </a:avLst>
                </a:prstGeom>
                <a:grpFill/>
                <a:ln>
                  <a:solidFill>
                    <a:srgbClr val="0E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Rounded Corners 47">
                  <a:extLst>
                    <a:ext uri="{FF2B5EF4-FFF2-40B4-BE49-F238E27FC236}">
                      <a16:creationId xmlns:a16="http://schemas.microsoft.com/office/drawing/2014/main" id="{81829697-5C14-4423-BFFF-4E74E2F59F16}"/>
                    </a:ext>
                  </a:extLst>
                </p:cNvPr>
                <p:cNvSpPr/>
                <p:nvPr/>
              </p:nvSpPr>
              <p:spPr>
                <a:xfrm rot="19058765">
                  <a:off x="4565101" y="2360737"/>
                  <a:ext cx="396000" cy="108000"/>
                </a:xfrm>
                <a:prstGeom prst="roundRect">
                  <a:avLst>
                    <a:gd name="adj" fmla="val 50000"/>
                  </a:avLst>
                </a:prstGeom>
                <a:grpFill/>
                <a:ln>
                  <a:solidFill>
                    <a:srgbClr val="0E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Rounded Corners 49">
                  <a:extLst>
                    <a:ext uri="{FF2B5EF4-FFF2-40B4-BE49-F238E27FC236}">
                      <a16:creationId xmlns:a16="http://schemas.microsoft.com/office/drawing/2014/main" id="{EAACD158-395C-4210-BA6B-EC5546B7F7DF}"/>
                    </a:ext>
                  </a:extLst>
                </p:cNvPr>
                <p:cNvSpPr/>
                <p:nvPr/>
              </p:nvSpPr>
              <p:spPr>
                <a:xfrm rot="6064382">
                  <a:off x="4287747" y="2875371"/>
                  <a:ext cx="396000" cy="108000"/>
                </a:xfrm>
                <a:prstGeom prst="roundRect">
                  <a:avLst>
                    <a:gd name="adj" fmla="val 50000"/>
                  </a:avLst>
                </a:prstGeom>
                <a:grpFill/>
                <a:ln>
                  <a:solidFill>
                    <a:srgbClr val="0E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Rounded Corners 48">
                  <a:extLst>
                    <a:ext uri="{FF2B5EF4-FFF2-40B4-BE49-F238E27FC236}">
                      <a16:creationId xmlns:a16="http://schemas.microsoft.com/office/drawing/2014/main" id="{77385FC9-A48F-42F2-B127-6645617BB6AE}"/>
                    </a:ext>
                  </a:extLst>
                </p:cNvPr>
                <p:cNvSpPr/>
                <p:nvPr/>
              </p:nvSpPr>
              <p:spPr>
                <a:xfrm rot="15177053">
                  <a:off x="4650263" y="2138477"/>
                  <a:ext cx="360000" cy="108000"/>
                </a:xfrm>
                <a:prstGeom prst="roundRect">
                  <a:avLst>
                    <a:gd name="adj" fmla="val 50000"/>
                  </a:avLst>
                </a:prstGeom>
                <a:grpFill/>
                <a:ln>
                  <a:solidFill>
                    <a:srgbClr val="0E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Rounded Corners 50">
                  <a:extLst>
                    <a:ext uri="{FF2B5EF4-FFF2-40B4-BE49-F238E27FC236}">
                      <a16:creationId xmlns:a16="http://schemas.microsoft.com/office/drawing/2014/main" id="{E390811F-E3CD-4AB4-97DB-0073B5241146}"/>
                    </a:ext>
                  </a:extLst>
                </p:cNvPr>
                <p:cNvSpPr/>
                <p:nvPr/>
              </p:nvSpPr>
              <p:spPr>
                <a:xfrm rot="5797019">
                  <a:off x="4247030" y="3136264"/>
                  <a:ext cx="396000" cy="108000"/>
                </a:xfrm>
                <a:prstGeom prst="roundRect">
                  <a:avLst>
                    <a:gd name="adj" fmla="val 50000"/>
                  </a:avLst>
                </a:prstGeom>
                <a:grpFill/>
                <a:ln>
                  <a:solidFill>
                    <a:srgbClr val="0E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5" name="Group 54">
                <a:extLst>
                  <a:ext uri="{FF2B5EF4-FFF2-40B4-BE49-F238E27FC236}">
                    <a16:creationId xmlns:a16="http://schemas.microsoft.com/office/drawing/2014/main" id="{D7B1FB47-C2A5-4AF3-9D4B-4D0BC509233B}"/>
                  </a:ext>
                </a:extLst>
              </p:cNvPr>
              <p:cNvGrpSpPr/>
              <p:nvPr/>
            </p:nvGrpSpPr>
            <p:grpSpPr>
              <a:xfrm>
                <a:off x="5417844" y="1919676"/>
                <a:ext cx="636361" cy="1467424"/>
                <a:chOff x="4312030" y="1908294"/>
                <a:chExt cx="636361" cy="1467424"/>
              </a:xfrm>
            </p:grpSpPr>
            <p:sp>
              <p:nvSpPr>
                <p:cNvPr id="21" name="Oval 20">
                  <a:extLst>
                    <a:ext uri="{FF2B5EF4-FFF2-40B4-BE49-F238E27FC236}">
                      <a16:creationId xmlns:a16="http://schemas.microsoft.com/office/drawing/2014/main" id="{209C0AD6-77C0-42A4-B944-461D4D69BC00}"/>
                    </a:ext>
                  </a:extLst>
                </p:cNvPr>
                <p:cNvSpPr/>
                <p:nvPr/>
              </p:nvSpPr>
              <p:spPr>
                <a:xfrm>
                  <a:off x="4489703" y="2154803"/>
                  <a:ext cx="225553" cy="2255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Rounded Corners 21">
                  <a:extLst>
                    <a:ext uri="{FF2B5EF4-FFF2-40B4-BE49-F238E27FC236}">
                      <a16:creationId xmlns:a16="http://schemas.microsoft.com/office/drawing/2014/main" id="{47B2B1BD-F30D-454F-909C-B0A1FD60488D}"/>
                    </a:ext>
                  </a:extLst>
                </p:cNvPr>
                <p:cNvSpPr/>
                <p:nvPr/>
              </p:nvSpPr>
              <p:spPr>
                <a:xfrm rot="3942173">
                  <a:off x="4235965" y="2306632"/>
                  <a:ext cx="360885" cy="9022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Rounded Corners 22">
                  <a:extLst>
                    <a:ext uri="{FF2B5EF4-FFF2-40B4-BE49-F238E27FC236}">
                      <a16:creationId xmlns:a16="http://schemas.microsoft.com/office/drawing/2014/main" id="{889BCDCD-D160-455B-8FDC-D9FBFB0299D4}"/>
                    </a:ext>
                  </a:extLst>
                </p:cNvPr>
                <p:cNvSpPr/>
                <p:nvPr/>
              </p:nvSpPr>
              <p:spPr>
                <a:xfrm rot="5400000">
                  <a:off x="4391556" y="2515687"/>
                  <a:ext cx="360885" cy="225553"/>
                </a:xfrm>
                <a:prstGeom prst="roundRect">
                  <a:avLst>
                    <a:gd name="adj" fmla="val 2856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Rounded Corners 23">
                  <a:extLst>
                    <a:ext uri="{FF2B5EF4-FFF2-40B4-BE49-F238E27FC236}">
                      <a16:creationId xmlns:a16="http://schemas.microsoft.com/office/drawing/2014/main" id="{2E9689E8-300F-4ED0-BA91-F4A006587782}"/>
                    </a:ext>
                  </a:extLst>
                </p:cNvPr>
                <p:cNvSpPr/>
                <p:nvPr/>
              </p:nvSpPr>
              <p:spPr>
                <a:xfrm rot="5400000">
                  <a:off x="4187976" y="2032348"/>
                  <a:ext cx="338330" cy="9022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Rounded Corners 24">
                  <a:extLst>
                    <a:ext uri="{FF2B5EF4-FFF2-40B4-BE49-F238E27FC236}">
                      <a16:creationId xmlns:a16="http://schemas.microsoft.com/office/drawing/2014/main" id="{217B00CA-367D-45B5-8521-BD58894D7E2C}"/>
                    </a:ext>
                  </a:extLst>
                </p:cNvPr>
                <p:cNvSpPr/>
                <p:nvPr/>
              </p:nvSpPr>
              <p:spPr>
                <a:xfrm rot="19058765">
                  <a:off x="4587506" y="2362983"/>
                  <a:ext cx="360885" cy="9022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Rounded Corners 25">
                  <a:extLst>
                    <a:ext uri="{FF2B5EF4-FFF2-40B4-BE49-F238E27FC236}">
                      <a16:creationId xmlns:a16="http://schemas.microsoft.com/office/drawing/2014/main" id="{08886730-0B93-41C9-A1C6-5F79B0E064B5}"/>
                    </a:ext>
                  </a:extLst>
                </p:cNvPr>
                <p:cNvSpPr/>
                <p:nvPr/>
              </p:nvSpPr>
              <p:spPr>
                <a:xfrm rot="15177053">
                  <a:off x="4660544" y="2148427"/>
                  <a:ext cx="338330" cy="9022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Rounded Corners 26">
                  <a:extLst>
                    <a:ext uri="{FF2B5EF4-FFF2-40B4-BE49-F238E27FC236}">
                      <a16:creationId xmlns:a16="http://schemas.microsoft.com/office/drawing/2014/main" id="{D9F1DE0E-0543-4EE4-A18C-AD5410445FAB}"/>
                    </a:ext>
                  </a:extLst>
                </p:cNvPr>
                <p:cNvSpPr/>
                <p:nvPr/>
              </p:nvSpPr>
              <p:spPr>
                <a:xfrm rot="6064382">
                  <a:off x="4305498" y="2875881"/>
                  <a:ext cx="360885" cy="9022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Rounded Corners 27">
                  <a:extLst>
                    <a:ext uri="{FF2B5EF4-FFF2-40B4-BE49-F238E27FC236}">
                      <a16:creationId xmlns:a16="http://schemas.microsoft.com/office/drawing/2014/main" id="{B070F187-DC4F-4279-AA2E-474DD7C49417}"/>
                    </a:ext>
                  </a:extLst>
                </p:cNvPr>
                <p:cNvSpPr/>
                <p:nvPr/>
              </p:nvSpPr>
              <p:spPr>
                <a:xfrm rot="5797019">
                  <a:off x="4263540" y="3150165"/>
                  <a:ext cx="360885" cy="9022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Rounded Corners 28">
                  <a:extLst>
                    <a:ext uri="{FF2B5EF4-FFF2-40B4-BE49-F238E27FC236}">
                      <a16:creationId xmlns:a16="http://schemas.microsoft.com/office/drawing/2014/main" id="{399B0F16-1A78-4F1A-80BC-EA6B481CD913}"/>
                    </a:ext>
                  </a:extLst>
                </p:cNvPr>
                <p:cNvSpPr/>
                <p:nvPr/>
              </p:nvSpPr>
              <p:spPr>
                <a:xfrm rot="4779255">
                  <a:off x="4535864" y="2808593"/>
                  <a:ext cx="252000" cy="9022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Rounded Corners 29">
                  <a:extLst>
                    <a:ext uri="{FF2B5EF4-FFF2-40B4-BE49-F238E27FC236}">
                      <a16:creationId xmlns:a16="http://schemas.microsoft.com/office/drawing/2014/main" id="{A87973F1-4A13-4AAA-B937-FFAEF7D5ECC4}"/>
                    </a:ext>
                  </a:extLst>
                </p:cNvPr>
                <p:cNvSpPr/>
                <p:nvPr/>
              </p:nvSpPr>
              <p:spPr>
                <a:xfrm rot="5400000">
                  <a:off x="4589963" y="2958064"/>
                  <a:ext cx="180000" cy="9022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cxnSp>
          <p:nvCxnSpPr>
            <p:cNvPr id="69" name="Straight Connector 68">
              <a:extLst>
                <a:ext uri="{FF2B5EF4-FFF2-40B4-BE49-F238E27FC236}">
                  <a16:creationId xmlns:a16="http://schemas.microsoft.com/office/drawing/2014/main" id="{B4EFF4BB-4377-4424-B125-0D00300ECBF6}"/>
                </a:ext>
              </a:extLst>
            </p:cNvPr>
            <p:cNvCxnSpPr/>
            <p:nvPr/>
          </p:nvCxnSpPr>
          <p:spPr>
            <a:xfrm>
              <a:off x="2608911" y="1863630"/>
              <a:ext cx="261135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3" name="Arrow: Up-Down 72">
            <a:extLst>
              <a:ext uri="{FF2B5EF4-FFF2-40B4-BE49-F238E27FC236}">
                <a16:creationId xmlns:a16="http://schemas.microsoft.com/office/drawing/2014/main" id="{ED29E718-C375-4BC9-A752-477C96CB6812}"/>
              </a:ext>
            </a:extLst>
          </p:cNvPr>
          <p:cNvSpPr/>
          <p:nvPr/>
        </p:nvSpPr>
        <p:spPr>
          <a:xfrm>
            <a:off x="4083880" y="1330859"/>
            <a:ext cx="976241" cy="4689694"/>
          </a:xfrm>
          <a:prstGeom prst="up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a:extLst>
              <a:ext uri="{FF2B5EF4-FFF2-40B4-BE49-F238E27FC236}">
                <a16:creationId xmlns:a16="http://schemas.microsoft.com/office/drawing/2014/main" id="{9EAFD227-6A7A-4B2F-AF9D-C232FB29645F}"/>
              </a:ext>
            </a:extLst>
          </p:cNvPr>
          <p:cNvSpPr/>
          <p:nvPr/>
        </p:nvSpPr>
        <p:spPr>
          <a:xfrm>
            <a:off x="3726000" y="3469038"/>
            <a:ext cx="1692000" cy="959762"/>
          </a:xfrm>
          <a:prstGeom prst="rect">
            <a:avLst/>
          </a:prstGeom>
          <a:solidFill>
            <a:srgbClr val="0E1429"/>
          </a:solidFill>
          <a:ln w="38100">
            <a:solidFill>
              <a:schemeClr val="bg1"/>
            </a:solidFill>
            <a:prstDash val="dash"/>
            <a:extLst>
              <a:ext uri="{C807C97D-BFC1-408E-A445-0C87EB9F89A2}">
                <ask:lineSketchStyleProps xmlns:ask="http://schemas.microsoft.com/office/drawing/2018/sketchyshapes" xmlns="" sd="1219033472">
                  <a:custGeom>
                    <a:avLst/>
                    <a:gdLst>
                      <a:gd name="connsiteX0" fmla="*/ 0 w 1695688"/>
                      <a:gd name="connsiteY0" fmla="*/ 0 h 1863399"/>
                      <a:gd name="connsiteX1" fmla="*/ 1695688 w 1695688"/>
                      <a:gd name="connsiteY1" fmla="*/ 0 h 1863399"/>
                      <a:gd name="connsiteX2" fmla="*/ 1695688 w 1695688"/>
                      <a:gd name="connsiteY2" fmla="*/ 1863399 h 1863399"/>
                      <a:gd name="connsiteX3" fmla="*/ 0 w 1695688"/>
                      <a:gd name="connsiteY3" fmla="*/ 1863399 h 1863399"/>
                      <a:gd name="connsiteX4" fmla="*/ 0 w 1695688"/>
                      <a:gd name="connsiteY4" fmla="*/ 0 h 1863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688" h="1863399" fill="none" extrusionOk="0">
                        <a:moveTo>
                          <a:pt x="0" y="0"/>
                        </a:moveTo>
                        <a:cubicBezTo>
                          <a:pt x="361448" y="103822"/>
                          <a:pt x="1021800" y="730"/>
                          <a:pt x="1695688" y="0"/>
                        </a:cubicBezTo>
                        <a:cubicBezTo>
                          <a:pt x="1802236" y="489155"/>
                          <a:pt x="1677202" y="1604370"/>
                          <a:pt x="1695688" y="1863399"/>
                        </a:cubicBezTo>
                        <a:cubicBezTo>
                          <a:pt x="988514" y="1975088"/>
                          <a:pt x="726163" y="1985216"/>
                          <a:pt x="0" y="1863399"/>
                        </a:cubicBezTo>
                        <a:cubicBezTo>
                          <a:pt x="-122357" y="1236948"/>
                          <a:pt x="-63631" y="911097"/>
                          <a:pt x="0" y="0"/>
                        </a:cubicBezTo>
                        <a:close/>
                      </a:path>
                      <a:path w="1695688" h="1863399" stroke="0" extrusionOk="0">
                        <a:moveTo>
                          <a:pt x="0" y="0"/>
                        </a:moveTo>
                        <a:cubicBezTo>
                          <a:pt x="795007" y="146199"/>
                          <a:pt x="1074915" y="-103400"/>
                          <a:pt x="1695688" y="0"/>
                        </a:cubicBezTo>
                        <a:cubicBezTo>
                          <a:pt x="1600702" y="904981"/>
                          <a:pt x="1806353" y="1216826"/>
                          <a:pt x="1695688" y="1863399"/>
                        </a:cubicBezTo>
                        <a:cubicBezTo>
                          <a:pt x="1115114" y="1998169"/>
                          <a:pt x="659804" y="1990623"/>
                          <a:pt x="0" y="1863399"/>
                        </a:cubicBezTo>
                        <a:cubicBezTo>
                          <a:pt x="124341" y="1558574"/>
                          <a:pt x="-119178" y="44483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Standards </a:t>
            </a:r>
            <a:br>
              <a:rPr lang="en-AU" sz="2000" dirty="0"/>
            </a:br>
            <a:r>
              <a:rPr lang="en-AU" sz="2000" dirty="0"/>
              <a:t>and </a:t>
            </a:r>
            <a:br>
              <a:rPr lang="en-AU" sz="2000" dirty="0"/>
            </a:br>
            <a:r>
              <a:rPr lang="en-AU" sz="2000" dirty="0"/>
              <a:t>guidelines</a:t>
            </a:r>
          </a:p>
        </p:txBody>
      </p:sp>
      <p:sp>
        <p:nvSpPr>
          <p:cNvPr id="77" name="TextBox 76">
            <a:extLst>
              <a:ext uri="{FF2B5EF4-FFF2-40B4-BE49-F238E27FC236}">
                <a16:creationId xmlns:a16="http://schemas.microsoft.com/office/drawing/2014/main" id="{0D19CBA2-8E06-4439-8086-6A9902A882FB}"/>
              </a:ext>
            </a:extLst>
          </p:cNvPr>
          <p:cNvSpPr txBox="1"/>
          <p:nvPr/>
        </p:nvSpPr>
        <p:spPr>
          <a:xfrm>
            <a:off x="4816574" y="5800261"/>
            <a:ext cx="2212401" cy="369332"/>
          </a:xfrm>
          <a:prstGeom prst="rect">
            <a:avLst/>
          </a:prstGeom>
          <a:noFill/>
        </p:spPr>
        <p:txBody>
          <a:bodyPr wrap="none" rtlCol="0">
            <a:spAutoFit/>
          </a:bodyPr>
          <a:lstStyle/>
          <a:p>
            <a:r>
              <a:rPr lang="en-AU" dirty="0">
                <a:solidFill>
                  <a:schemeClr val="bg1"/>
                </a:solidFill>
              </a:rPr>
              <a:t>Poor safety outcomes</a:t>
            </a:r>
          </a:p>
        </p:txBody>
      </p:sp>
      <p:sp>
        <p:nvSpPr>
          <p:cNvPr id="78" name="TextBox 77">
            <a:extLst>
              <a:ext uri="{FF2B5EF4-FFF2-40B4-BE49-F238E27FC236}">
                <a16:creationId xmlns:a16="http://schemas.microsoft.com/office/drawing/2014/main" id="{241FBBF4-277F-47D7-BB04-A342B82FE0EA}"/>
              </a:ext>
            </a:extLst>
          </p:cNvPr>
          <p:cNvSpPr txBox="1"/>
          <p:nvPr/>
        </p:nvSpPr>
        <p:spPr>
          <a:xfrm>
            <a:off x="1909383" y="1126914"/>
            <a:ext cx="2503955" cy="369332"/>
          </a:xfrm>
          <a:prstGeom prst="rect">
            <a:avLst/>
          </a:prstGeom>
          <a:noFill/>
        </p:spPr>
        <p:txBody>
          <a:bodyPr wrap="none" rtlCol="0">
            <a:spAutoFit/>
          </a:bodyPr>
          <a:lstStyle/>
          <a:p>
            <a:r>
              <a:rPr lang="en-AU" dirty="0">
                <a:solidFill>
                  <a:schemeClr val="bg1"/>
                </a:solidFill>
              </a:rPr>
              <a:t>Leading safety outcomes</a:t>
            </a:r>
          </a:p>
        </p:txBody>
      </p:sp>
      <p:sp>
        <p:nvSpPr>
          <p:cNvPr id="58" name="Arrow: Chevron 57">
            <a:extLst>
              <a:ext uri="{FF2B5EF4-FFF2-40B4-BE49-F238E27FC236}">
                <a16:creationId xmlns:a16="http://schemas.microsoft.com/office/drawing/2014/main" id="{BA1D1E57-E3CB-4BEA-A166-C5ADAEA20BC2}"/>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6" name="TAC_MOD4_SNIP5_SLIDE_08_PARA_A">
            <a:hlinkClick r:id="" action="ppaction://media"/>
            <a:extLst>
              <a:ext uri="{FF2B5EF4-FFF2-40B4-BE49-F238E27FC236}">
                <a16:creationId xmlns:a16="http://schemas.microsoft.com/office/drawing/2014/main" id="{E0BBA2D2-2FF9-4EF7-91AF-91A76F20BE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79503" y="0"/>
            <a:ext cx="609600" cy="609600"/>
          </a:xfrm>
          <a:prstGeom prst="rect">
            <a:avLst/>
          </a:prstGeom>
        </p:spPr>
      </p:pic>
      <p:pic>
        <p:nvPicPr>
          <p:cNvPr id="7" name="TAC_MOD4_SNIP5_SLIDE_08_PARA_B">
            <a:hlinkClick r:id="" action="ppaction://media"/>
            <a:extLst>
              <a:ext uri="{FF2B5EF4-FFF2-40B4-BE49-F238E27FC236}">
                <a16:creationId xmlns:a16="http://schemas.microsoft.com/office/drawing/2014/main" id="{C7D82340-CEF6-4857-AA61-D633372C241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379503" y="877019"/>
            <a:ext cx="609600" cy="609600"/>
          </a:xfrm>
          <a:prstGeom prst="rect">
            <a:avLst/>
          </a:prstGeom>
        </p:spPr>
      </p:pic>
    </p:spTree>
    <p:extLst>
      <p:ext uri="{BB962C8B-B14F-4D97-AF65-F5344CB8AC3E}">
        <p14:creationId xmlns:p14="http://schemas.microsoft.com/office/powerpoint/2010/main" val="22394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fill="hold" nodeType="withEffect">
                                  <p:stCondLst>
                                    <p:cond delay="500"/>
                                  </p:stCondLst>
                                  <p:childTnLst>
                                    <p:animMotion origin="layout" path="M -1.94444E-6 -7.40741E-7 L 0.00295 0.22523 " pathEditMode="relative" rAng="0" ptsTypes="AA">
                                      <p:cBhvr>
                                        <p:cTn id="9" dur="2000" fill="hold"/>
                                        <p:tgtEl>
                                          <p:spTgt spid="2"/>
                                        </p:tgtEl>
                                        <p:attrNameLst>
                                          <p:attrName>ppt_x</p:attrName>
                                          <p:attrName>ppt_y</p:attrName>
                                        </p:attrNameLst>
                                      </p:cBhvr>
                                      <p:rCtr x="139" y="11250"/>
                                    </p:animMotion>
                                  </p:childTnLst>
                                </p:cTn>
                              </p:par>
                              <p:par>
                                <p:cTn id="10" presetID="10" presetClass="entr" presetSubtype="0" fill="hold" grpId="0" nodeType="withEffect">
                                  <p:stCondLst>
                                    <p:cond delay="10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 presetClass="mediacall" presetSubtype="0" fill="hold" nodeType="withEffect">
                                  <p:stCondLst>
                                    <p:cond delay="500"/>
                                  </p:stCondLst>
                                  <p:childTnLst>
                                    <p:cmd type="call" cmd="playFrom(0.0)">
                                      <p:cBhvr>
                                        <p:cTn id="14" dur="27527" fill="hold"/>
                                        <p:tgtEl>
                                          <p:spTgt spid="6"/>
                                        </p:tgtEl>
                                      </p:cBhvr>
                                    </p:cmd>
                                  </p:childTnLst>
                                </p:cTn>
                              </p:par>
                            </p:childTnLst>
                          </p:cTn>
                        </p:par>
                        <p:par>
                          <p:cTn id="15" fill="hold">
                            <p:stCondLst>
                              <p:cond delay="28027"/>
                            </p:stCondLst>
                            <p:childTnLst>
                              <p:par>
                                <p:cTn id="16" presetID="3" presetClass="mediacall" presetSubtype="0" fill="hold" nodeType="afterEffect">
                                  <p:stCondLst>
                                    <p:cond delay="500"/>
                                  </p:stCondLst>
                                  <p:childTnLst>
                                    <p:cmd type="call" cmd="stop">
                                      <p:cBhvr>
                                        <p:cTn id="17" dur="1" fill="hold"/>
                                        <p:tgtEl>
                                          <p:spTgt spid="6"/>
                                        </p:tgtEl>
                                      </p:cBhvr>
                                    </p:cmd>
                                  </p:childTnLst>
                                </p:cTn>
                              </p:par>
                              <p:par>
                                <p:cTn id="18" presetID="10" presetClass="entr" presetSubtype="0" fill="hold" grpId="0" nodeType="withEffect">
                                  <p:stCondLst>
                                    <p:cond delay="50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500"/>
                                        <p:tgtEl>
                                          <p:spTgt spid="72"/>
                                        </p:tgtEl>
                                      </p:cBhvr>
                                    </p:animEffect>
                                  </p:childTnLst>
                                </p:cTn>
                              </p:par>
                              <p:par>
                                <p:cTn id="26" presetID="10" presetClass="exit" presetSubtype="0" fill="hold" grpId="1" nodeType="withEffect">
                                  <p:stCondLst>
                                    <p:cond delay="0"/>
                                  </p:stCondLst>
                                  <p:childTnLst>
                                    <p:animEffect transition="out" filter="fade">
                                      <p:cBhvr>
                                        <p:cTn id="27" dur="500"/>
                                        <p:tgtEl>
                                          <p:spTgt spid="58"/>
                                        </p:tgtEl>
                                      </p:cBhvr>
                                    </p:animEffect>
                                    <p:set>
                                      <p:cBhvr>
                                        <p:cTn id="28" dur="1" fill="hold">
                                          <p:stCondLst>
                                            <p:cond delay="499"/>
                                          </p:stCondLst>
                                        </p:cTn>
                                        <p:tgtEl>
                                          <p:spTgt spid="58"/>
                                        </p:tgtEl>
                                        <p:attrNameLst>
                                          <p:attrName>style.visibility</p:attrName>
                                        </p:attrNameLst>
                                      </p:cBhvr>
                                      <p:to>
                                        <p:strVal val="hidden"/>
                                      </p:to>
                                    </p:set>
                                  </p:childTnLst>
                                </p:cTn>
                              </p:par>
                              <p:par>
                                <p:cTn id="29" presetID="1" presetClass="mediacall" presetSubtype="0" fill="hold" nodeType="withEffect">
                                  <p:stCondLst>
                                    <p:cond delay="500"/>
                                  </p:stCondLst>
                                  <p:childTnLst>
                                    <p:cmd type="call" cmd="playFrom(0.0)">
                                      <p:cBhvr>
                                        <p:cTn id="30" dur="43247" fill="hold"/>
                                        <p:tgtEl>
                                          <p:spTgt spid="7"/>
                                        </p:tgtEl>
                                      </p:cBhvr>
                                    </p:cmd>
                                  </p:childTnLst>
                                </p:cTn>
                              </p:par>
                            </p:childTnLst>
                          </p:cTn>
                        </p:par>
                        <p:par>
                          <p:cTn id="31" fill="hold">
                            <p:stCondLst>
                              <p:cond delay="43747"/>
                            </p:stCondLst>
                            <p:childTnLst>
                              <p:par>
                                <p:cTn id="32" presetID="3" presetClass="mediacall" presetSubtype="0" fill="hold" nodeType="afterEffect">
                                  <p:stCondLst>
                                    <p:cond delay="500"/>
                                  </p:stCondLst>
                                  <p:childTnLst>
                                    <p:cmd type="call" cmd="stop">
                                      <p:cBhvr>
                                        <p:cTn id="33" dur="1" fill="hold"/>
                                        <p:tgtEl>
                                          <p:spTgt spid="7"/>
                                        </p:tgtEl>
                                      </p:cBhvr>
                                    </p:cmd>
                                  </p:childTnLst>
                                </p:cTn>
                              </p:par>
                              <p:par>
                                <p:cTn id="34" presetID="10" presetClass="entr" presetSubtype="0" fill="hold" grpId="2" nodeType="withEffect">
                                  <p:stCondLst>
                                    <p:cond delay="50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6"/>
                </p:tgtEl>
              </p:cMediaNode>
            </p:audio>
            <p:audio>
              <p:cMediaNode vol="80000">
                <p:cTn id="38" fill="hold" display="0">
                  <p:stCondLst>
                    <p:cond delay="indefinite"/>
                  </p:stCondLst>
                  <p:endCondLst>
                    <p:cond evt="onStopAudio" delay="0">
                      <p:tgtEl>
                        <p:sldTgt/>
                      </p:tgtEl>
                    </p:cond>
                  </p:endCondLst>
                </p:cTn>
                <p:tgtEl>
                  <p:spTgt spid="7"/>
                </p:tgtEl>
              </p:cMediaNode>
            </p:audio>
          </p:childTnLst>
        </p:cTn>
      </p:par>
    </p:tnLst>
    <p:bldLst>
      <p:bldP spid="19" grpId="0" animBg="1"/>
      <p:bldP spid="58" grpId="0" animBg="1"/>
      <p:bldP spid="58" grpId="1" animBg="1"/>
      <p:bldP spid="58"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rapezoid 18">
            <a:extLst>
              <a:ext uri="{FF2B5EF4-FFF2-40B4-BE49-F238E27FC236}">
                <a16:creationId xmlns:a16="http://schemas.microsoft.com/office/drawing/2014/main" id="{03D3BBEF-8E8C-4705-B858-6B8814CAEA16}"/>
              </a:ext>
            </a:extLst>
          </p:cNvPr>
          <p:cNvSpPr/>
          <p:nvPr/>
        </p:nvSpPr>
        <p:spPr>
          <a:xfrm>
            <a:off x="564874" y="4251311"/>
            <a:ext cx="3003726" cy="816693"/>
          </a:xfrm>
          <a:prstGeom prst="trapezoid">
            <a:avLst>
              <a:gd name="adj" fmla="val 78723"/>
            </a:avLst>
          </a:prstGeom>
          <a:pattFill prst="openDmnd">
            <a:fgClr>
              <a:schemeClr val="bg1"/>
            </a:fgClr>
            <a:bgClr>
              <a:srgbClr val="0E1429"/>
            </a:bgClr>
          </a:patt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57A5C40B-FDAA-4BCD-891F-03FC37CE925A}"/>
              </a:ext>
            </a:extLst>
          </p:cNvPr>
          <p:cNvGrpSpPr/>
          <p:nvPr/>
        </p:nvGrpSpPr>
        <p:grpSpPr>
          <a:xfrm>
            <a:off x="1477795" y="3561003"/>
            <a:ext cx="1188000" cy="1149852"/>
            <a:chOff x="1456529" y="2986840"/>
            <a:chExt cx="1188000" cy="1149852"/>
          </a:xfrm>
        </p:grpSpPr>
        <p:sp>
          <p:nvSpPr>
            <p:cNvPr id="9" name="Oval 8">
              <a:extLst>
                <a:ext uri="{FF2B5EF4-FFF2-40B4-BE49-F238E27FC236}">
                  <a16:creationId xmlns:a16="http://schemas.microsoft.com/office/drawing/2014/main" id="{10FB4CA8-702E-4A6E-ACC3-A07E42D8B536}"/>
                </a:ext>
              </a:extLst>
            </p:cNvPr>
            <p:cNvSpPr/>
            <p:nvPr/>
          </p:nvSpPr>
          <p:spPr>
            <a:xfrm>
              <a:off x="1711382" y="3168828"/>
              <a:ext cx="225553" cy="2255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Rounded Corners 11">
              <a:extLst>
                <a:ext uri="{FF2B5EF4-FFF2-40B4-BE49-F238E27FC236}">
                  <a16:creationId xmlns:a16="http://schemas.microsoft.com/office/drawing/2014/main" id="{654C9AE1-24FA-4F21-A4C6-DDB5E9CD1022}"/>
                </a:ext>
              </a:extLst>
            </p:cNvPr>
            <p:cNvSpPr/>
            <p:nvPr/>
          </p:nvSpPr>
          <p:spPr>
            <a:xfrm rot="3257242">
              <a:off x="1789835" y="3489172"/>
              <a:ext cx="360885" cy="225553"/>
            </a:xfrm>
            <a:prstGeom prst="roundRect">
              <a:avLst>
                <a:gd name="adj" fmla="val 28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Rounded Corners 9">
              <a:extLst>
                <a:ext uri="{FF2B5EF4-FFF2-40B4-BE49-F238E27FC236}">
                  <a16:creationId xmlns:a16="http://schemas.microsoft.com/office/drawing/2014/main" id="{F6918E28-C6A4-4205-A367-E9D3C0C59401}"/>
                </a:ext>
              </a:extLst>
            </p:cNvPr>
            <p:cNvSpPr/>
            <p:nvPr/>
          </p:nvSpPr>
          <p:spPr>
            <a:xfrm rot="21216556">
              <a:off x="1530939" y="3510884"/>
              <a:ext cx="360885" cy="90221"/>
            </a:xfrm>
            <a:prstGeom prst="roundRect">
              <a:avLst>
                <a:gd name="adj" fmla="val 50000"/>
              </a:avLst>
            </a:prstGeom>
            <a:solidFill>
              <a:schemeClr val="bg1"/>
            </a:solidFill>
            <a:ln w="25400">
              <a:solidFill>
                <a:srgbClr val="0E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9F178FD0-387D-4EB0-9250-1AD27B4B9809}"/>
                </a:ext>
              </a:extLst>
            </p:cNvPr>
            <p:cNvSpPr/>
            <p:nvPr/>
          </p:nvSpPr>
          <p:spPr>
            <a:xfrm rot="3356652">
              <a:off x="1332475" y="3406682"/>
              <a:ext cx="338330"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Rounded Corners 12">
              <a:extLst>
                <a:ext uri="{FF2B5EF4-FFF2-40B4-BE49-F238E27FC236}">
                  <a16:creationId xmlns:a16="http://schemas.microsoft.com/office/drawing/2014/main" id="{6162B118-7483-4D57-A855-3396F33E5FFF}"/>
                </a:ext>
              </a:extLst>
            </p:cNvPr>
            <p:cNvSpPr/>
            <p:nvPr/>
          </p:nvSpPr>
          <p:spPr>
            <a:xfrm rot="1037726">
              <a:off x="1947138" y="3739857"/>
              <a:ext cx="360885"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Rounded Corners 13">
              <a:extLst>
                <a:ext uri="{FF2B5EF4-FFF2-40B4-BE49-F238E27FC236}">
                  <a16:creationId xmlns:a16="http://schemas.microsoft.com/office/drawing/2014/main" id="{12268298-1870-4C2C-BD67-C4B6035E1FA9}"/>
                </a:ext>
              </a:extLst>
            </p:cNvPr>
            <p:cNvSpPr/>
            <p:nvPr/>
          </p:nvSpPr>
          <p:spPr>
            <a:xfrm rot="3745671">
              <a:off x="2145690" y="3911139"/>
              <a:ext cx="360885"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Rounded Corners 14">
              <a:extLst>
                <a:ext uri="{FF2B5EF4-FFF2-40B4-BE49-F238E27FC236}">
                  <a16:creationId xmlns:a16="http://schemas.microsoft.com/office/drawing/2014/main" id="{2DAAAF5B-09E9-49A6-B728-465BB704C2F6}"/>
                </a:ext>
              </a:extLst>
            </p:cNvPr>
            <p:cNvSpPr/>
            <p:nvPr/>
          </p:nvSpPr>
          <p:spPr>
            <a:xfrm rot="20046955">
              <a:off x="2035912" y="3576082"/>
              <a:ext cx="360885"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Rounded Corners 15">
              <a:extLst>
                <a:ext uri="{FF2B5EF4-FFF2-40B4-BE49-F238E27FC236}">
                  <a16:creationId xmlns:a16="http://schemas.microsoft.com/office/drawing/2014/main" id="{52DEE28B-8E0E-4628-8124-BA189D541C58}"/>
                </a:ext>
              </a:extLst>
            </p:cNvPr>
            <p:cNvSpPr/>
            <p:nvPr/>
          </p:nvSpPr>
          <p:spPr>
            <a:xfrm rot="1837022">
              <a:off x="2283644" y="3586859"/>
              <a:ext cx="360885"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Rounded Corners 16">
              <a:extLst>
                <a:ext uri="{FF2B5EF4-FFF2-40B4-BE49-F238E27FC236}">
                  <a16:creationId xmlns:a16="http://schemas.microsoft.com/office/drawing/2014/main" id="{449DC96D-156B-4673-8139-A6BEE2B33903}"/>
                </a:ext>
              </a:extLst>
            </p:cNvPr>
            <p:cNvSpPr/>
            <p:nvPr/>
          </p:nvSpPr>
          <p:spPr>
            <a:xfrm rot="19058765">
              <a:off x="1892663" y="3325450"/>
              <a:ext cx="360885"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Rounded Corners 17">
              <a:extLst>
                <a:ext uri="{FF2B5EF4-FFF2-40B4-BE49-F238E27FC236}">
                  <a16:creationId xmlns:a16="http://schemas.microsoft.com/office/drawing/2014/main" id="{92A21A79-3452-42D4-A032-0A0F16CDBC20}"/>
                </a:ext>
              </a:extLst>
            </p:cNvPr>
            <p:cNvSpPr/>
            <p:nvPr/>
          </p:nvSpPr>
          <p:spPr>
            <a:xfrm rot="15177053">
              <a:off x="1965701" y="3110894"/>
              <a:ext cx="338330"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 name="Title 2">
            <a:extLst>
              <a:ext uri="{FF2B5EF4-FFF2-40B4-BE49-F238E27FC236}">
                <a16:creationId xmlns:a16="http://schemas.microsoft.com/office/drawing/2014/main" id="{196E6B49-77BA-42A5-A14C-3FA69CC9ED6F}"/>
              </a:ext>
            </a:extLst>
          </p:cNvPr>
          <p:cNvSpPr>
            <a:spLocks noGrp="1"/>
          </p:cNvSpPr>
          <p:nvPr>
            <p:ph type="title"/>
          </p:nvPr>
        </p:nvSpPr>
        <p:spPr/>
        <p:txBody>
          <a:bodyPr/>
          <a:lstStyle/>
          <a:p>
            <a:r>
              <a:rPr lang="en-AU" dirty="0"/>
              <a:t>Bounding safety outcomes</a:t>
            </a:r>
          </a:p>
        </p:txBody>
      </p:sp>
      <p:sp>
        <p:nvSpPr>
          <p:cNvPr id="4" name="Footer Placeholder 3">
            <a:extLst>
              <a:ext uri="{FF2B5EF4-FFF2-40B4-BE49-F238E27FC236}">
                <a16:creationId xmlns:a16="http://schemas.microsoft.com/office/drawing/2014/main" id="{111CA246-39DC-4464-AEA4-22896C80F780}"/>
              </a:ext>
            </a:extLst>
          </p:cNvPr>
          <p:cNvSpPr>
            <a:spLocks noGrp="1"/>
          </p:cNvSpPr>
          <p:nvPr>
            <p:ph type="ftr" sz="quarter" idx="10"/>
          </p:nvPr>
        </p:nvSpPr>
        <p:spPr/>
        <p:txBody>
          <a:bodyPr/>
          <a:lstStyle/>
          <a:p>
            <a:r>
              <a:rPr lang="en-US" dirty="0"/>
              <a:t>Module 4, Snippet 5</a:t>
            </a:r>
          </a:p>
        </p:txBody>
      </p:sp>
      <p:sp>
        <p:nvSpPr>
          <p:cNvPr id="5" name="Slide Number Placeholder 4">
            <a:extLst>
              <a:ext uri="{FF2B5EF4-FFF2-40B4-BE49-F238E27FC236}">
                <a16:creationId xmlns:a16="http://schemas.microsoft.com/office/drawing/2014/main" id="{EFB44A2B-5AE5-48C3-94F4-F924B76117BB}"/>
              </a:ext>
            </a:extLst>
          </p:cNvPr>
          <p:cNvSpPr>
            <a:spLocks noGrp="1"/>
          </p:cNvSpPr>
          <p:nvPr>
            <p:ph type="sldNum" sz="quarter" idx="11"/>
          </p:nvPr>
        </p:nvSpPr>
        <p:spPr/>
        <p:txBody>
          <a:bodyPr/>
          <a:lstStyle/>
          <a:p>
            <a:fld id="{A9D36E53-D99A-0F41-B3E8-EF235B9A2E23}" type="slidenum">
              <a:rPr lang="en-US" smtClean="0"/>
              <a:pPr/>
              <a:t>9</a:t>
            </a:fld>
            <a:endParaRPr lang="en-US" dirty="0"/>
          </a:p>
        </p:txBody>
      </p:sp>
      <p:grpSp>
        <p:nvGrpSpPr>
          <p:cNvPr id="7" name="Group 6">
            <a:extLst>
              <a:ext uri="{FF2B5EF4-FFF2-40B4-BE49-F238E27FC236}">
                <a16:creationId xmlns:a16="http://schemas.microsoft.com/office/drawing/2014/main" id="{38025704-362C-499F-B2C3-3B05C793AB03}"/>
              </a:ext>
            </a:extLst>
          </p:cNvPr>
          <p:cNvGrpSpPr/>
          <p:nvPr/>
        </p:nvGrpSpPr>
        <p:grpSpPr>
          <a:xfrm>
            <a:off x="5994892" y="3411075"/>
            <a:ext cx="2611358" cy="2052000"/>
            <a:chOff x="5994892" y="3411075"/>
            <a:chExt cx="2611358" cy="2052000"/>
          </a:xfrm>
        </p:grpSpPr>
        <p:cxnSp>
          <p:nvCxnSpPr>
            <p:cNvPr id="59" name="Straight Connector 58">
              <a:extLst>
                <a:ext uri="{FF2B5EF4-FFF2-40B4-BE49-F238E27FC236}">
                  <a16:creationId xmlns:a16="http://schemas.microsoft.com/office/drawing/2014/main" id="{5221FF33-653D-4E9E-8012-D1405612991C}"/>
                </a:ext>
              </a:extLst>
            </p:cNvPr>
            <p:cNvCxnSpPr/>
            <p:nvPr/>
          </p:nvCxnSpPr>
          <p:spPr>
            <a:xfrm>
              <a:off x="7841160" y="3411075"/>
              <a:ext cx="0" cy="205200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8CD3921-B615-4E52-B184-5DB510355C77}"/>
                </a:ext>
              </a:extLst>
            </p:cNvPr>
            <p:cNvCxnSpPr/>
            <p:nvPr/>
          </p:nvCxnSpPr>
          <p:spPr>
            <a:xfrm>
              <a:off x="8233441" y="3411075"/>
              <a:ext cx="0" cy="205200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2117B42-C4FD-4BA8-9E61-6180CB3ABC6E}"/>
                </a:ext>
              </a:extLst>
            </p:cNvPr>
            <p:cNvCxnSpPr>
              <a:cxnSpLocks/>
            </p:cNvCxnSpPr>
            <p:nvPr/>
          </p:nvCxnSpPr>
          <p:spPr>
            <a:xfrm>
              <a:off x="7836077" y="4026005"/>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1CDDA46-35A7-4901-933B-BA67B7FD5946}"/>
                </a:ext>
              </a:extLst>
            </p:cNvPr>
            <p:cNvCxnSpPr>
              <a:cxnSpLocks/>
            </p:cNvCxnSpPr>
            <p:nvPr/>
          </p:nvCxnSpPr>
          <p:spPr>
            <a:xfrm>
              <a:off x="7836077" y="3755409"/>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4958C95-CE6E-49D3-AD33-F440B5C9A0A8}"/>
                </a:ext>
              </a:extLst>
            </p:cNvPr>
            <p:cNvCxnSpPr>
              <a:cxnSpLocks/>
            </p:cNvCxnSpPr>
            <p:nvPr/>
          </p:nvCxnSpPr>
          <p:spPr>
            <a:xfrm>
              <a:off x="7836077" y="4296601"/>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163FCCB-4B8D-4F32-B9BF-4E8D07CF66DF}"/>
                </a:ext>
              </a:extLst>
            </p:cNvPr>
            <p:cNvCxnSpPr>
              <a:cxnSpLocks/>
            </p:cNvCxnSpPr>
            <p:nvPr/>
          </p:nvCxnSpPr>
          <p:spPr>
            <a:xfrm>
              <a:off x="7836077" y="4567197"/>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18A842F-95A4-4C15-8B9D-57861C69BF6D}"/>
                </a:ext>
              </a:extLst>
            </p:cNvPr>
            <p:cNvCxnSpPr>
              <a:cxnSpLocks/>
            </p:cNvCxnSpPr>
            <p:nvPr/>
          </p:nvCxnSpPr>
          <p:spPr>
            <a:xfrm>
              <a:off x="7836077" y="4837793"/>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538EF51-33F7-446F-8226-83C972D84DE8}"/>
                </a:ext>
              </a:extLst>
            </p:cNvPr>
            <p:cNvCxnSpPr>
              <a:cxnSpLocks/>
            </p:cNvCxnSpPr>
            <p:nvPr/>
          </p:nvCxnSpPr>
          <p:spPr>
            <a:xfrm>
              <a:off x="7836077" y="5378985"/>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68B96A0-C1DC-4864-A792-E071B2BDEF75}"/>
                </a:ext>
              </a:extLst>
            </p:cNvPr>
            <p:cNvCxnSpPr>
              <a:cxnSpLocks/>
            </p:cNvCxnSpPr>
            <p:nvPr/>
          </p:nvCxnSpPr>
          <p:spPr>
            <a:xfrm>
              <a:off x="7836077" y="5108389"/>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B7702D8-933B-47AC-BB5C-368F43CE84E5}"/>
                </a:ext>
              </a:extLst>
            </p:cNvPr>
            <p:cNvCxnSpPr/>
            <p:nvPr/>
          </p:nvCxnSpPr>
          <p:spPr>
            <a:xfrm>
              <a:off x="5994892" y="3455525"/>
              <a:ext cx="261135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4" name="Arrow: Up-Down 93">
            <a:extLst>
              <a:ext uri="{FF2B5EF4-FFF2-40B4-BE49-F238E27FC236}">
                <a16:creationId xmlns:a16="http://schemas.microsoft.com/office/drawing/2014/main" id="{3D37C46D-8642-484C-A60C-71075E19E61D}"/>
              </a:ext>
            </a:extLst>
          </p:cNvPr>
          <p:cNvSpPr/>
          <p:nvPr/>
        </p:nvSpPr>
        <p:spPr>
          <a:xfrm>
            <a:off x="4083880" y="1330859"/>
            <a:ext cx="976241" cy="4689694"/>
          </a:xfrm>
          <a:prstGeom prst="up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Rectangle 94">
            <a:extLst>
              <a:ext uri="{FF2B5EF4-FFF2-40B4-BE49-F238E27FC236}">
                <a16:creationId xmlns:a16="http://schemas.microsoft.com/office/drawing/2014/main" id="{4AE05F6B-E967-4A25-A97A-8B24709CF913}"/>
              </a:ext>
            </a:extLst>
          </p:cNvPr>
          <p:cNvSpPr/>
          <p:nvPr/>
        </p:nvSpPr>
        <p:spPr>
          <a:xfrm>
            <a:off x="3726000" y="3469038"/>
            <a:ext cx="1692000" cy="959762"/>
          </a:xfrm>
          <a:prstGeom prst="rect">
            <a:avLst/>
          </a:prstGeom>
          <a:solidFill>
            <a:srgbClr val="0E1429"/>
          </a:solidFill>
          <a:ln w="38100">
            <a:solidFill>
              <a:schemeClr val="bg1"/>
            </a:solidFill>
            <a:prstDash val="dash"/>
            <a:extLst>
              <a:ext uri="{C807C97D-BFC1-408E-A445-0C87EB9F89A2}">
                <ask:lineSketchStyleProps xmlns:ask="http://schemas.microsoft.com/office/drawing/2018/sketchyshapes" xmlns="" sd="1219033472">
                  <a:custGeom>
                    <a:avLst/>
                    <a:gdLst>
                      <a:gd name="connsiteX0" fmla="*/ 0 w 1695688"/>
                      <a:gd name="connsiteY0" fmla="*/ 0 h 1863399"/>
                      <a:gd name="connsiteX1" fmla="*/ 1695688 w 1695688"/>
                      <a:gd name="connsiteY1" fmla="*/ 0 h 1863399"/>
                      <a:gd name="connsiteX2" fmla="*/ 1695688 w 1695688"/>
                      <a:gd name="connsiteY2" fmla="*/ 1863399 h 1863399"/>
                      <a:gd name="connsiteX3" fmla="*/ 0 w 1695688"/>
                      <a:gd name="connsiteY3" fmla="*/ 1863399 h 1863399"/>
                      <a:gd name="connsiteX4" fmla="*/ 0 w 1695688"/>
                      <a:gd name="connsiteY4" fmla="*/ 0 h 1863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688" h="1863399" fill="none" extrusionOk="0">
                        <a:moveTo>
                          <a:pt x="0" y="0"/>
                        </a:moveTo>
                        <a:cubicBezTo>
                          <a:pt x="361448" y="103822"/>
                          <a:pt x="1021800" y="730"/>
                          <a:pt x="1695688" y="0"/>
                        </a:cubicBezTo>
                        <a:cubicBezTo>
                          <a:pt x="1802236" y="489155"/>
                          <a:pt x="1677202" y="1604370"/>
                          <a:pt x="1695688" y="1863399"/>
                        </a:cubicBezTo>
                        <a:cubicBezTo>
                          <a:pt x="988514" y="1975088"/>
                          <a:pt x="726163" y="1985216"/>
                          <a:pt x="0" y="1863399"/>
                        </a:cubicBezTo>
                        <a:cubicBezTo>
                          <a:pt x="-122357" y="1236948"/>
                          <a:pt x="-63631" y="911097"/>
                          <a:pt x="0" y="0"/>
                        </a:cubicBezTo>
                        <a:close/>
                      </a:path>
                      <a:path w="1695688" h="1863399" stroke="0" extrusionOk="0">
                        <a:moveTo>
                          <a:pt x="0" y="0"/>
                        </a:moveTo>
                        <a:cubicBezTo>
                          <a:pt x="795007" y="146199"/>
                          <a:pt x="1074915" y="-103400"/>
                          <a:pt x="1695688" y="0"/>
                        </a:cubicBezTo>
                        <a:cubicBezTo>
                          <a:pt x="1600702" y="904981"/>
                          <a:pt x="1806353" y="1216826"/>
                          <a:pt x="1695688" y="1863399"/>
                        </a:cubicBezTo>
                        <a:cubicBezTo>
                          <a:pt x="1115114" y="1998169"/>
                          <a:pt x="659804" y="1990623"/>
                          <a:pt x="0" y="1863399"/>
                        </a:cubicBezTo>
                        <a:cubicBezTo>
                          <a:pt x="124341" y="1558574"/>
                          <a:pt x="-119178" y="44483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Standards </a:t>
            </a:r>
            <a:br>
              <a:rPr lang="en-AU" dirty="0"/>
            </a:br>
            <a:r>
              <a:rPr lang="en-AU" dirty="0"/>
              <a:t>and guidelines as safety net</a:t>
            </a:r>
          </a:p>
        </p:txBody>
      </p:sp>
      <p:sp>
        <p:nvSpPr>
          <p:cNvPr id="96" name="TextBox 95">
            <a:extLst>
              <a:ext uri="{FF2B5EF4-FFF2-40B4-BE49-F238E27FC236}">
                <a16:creationId xmlns:a16="http://schemas.microsoft.com/office/drawing/2014/main" id="{097512A1-1D6A-4D34-9BCA-2D7CC99D31A0}"/>
              </a:ext>
            </a:extLst>
          </p:cNvPr>
          <p:cNvSpPr txBox="1"/>
          <p:nvPr/>
        </p:nvSpPr>
        <p:spPr>
          <a:xfrm>
            <a:off x="4816574" y="5800261"/>
            <a:ext cx="2212401" cy="369332"/>
          </a:xfrm>
          <a:prstGeom prst="rect">
            <a:avLst/>
          </a:prstGeom>
          <a:noFill/>
        </p:spPr>
        <p:txBody>
          <a:bodyPr wrap="none" rtlCol="0">
            <a:spAutoFit/>
          </a:bodyPr>
          <a:lstStyle/>
          <a:p>
            <a:r>
              <a:rPr lang="en-AU" dirty="0">
                <a:solidFill>
                  <a:schemeClr val="bg1"/>
                </a:solidFill>
              </a:rPr>
              <a:t>Poor safety outcomes</a:t>
            </a:r>
          </a:p>
        </p:txBody>
      </p:sp>
      <p:sp>
        <p:nvSpPr>
          <p:cNvPr id="97" name="TextBox 96">
            <a:extLst>
              <a:ext uri="{FF2B5EF4-FFF2-40B4-BE49-F238E27FC236}">
                <a16:creationId xmlns:a16="http://schemas.microsoft.com/office/drawing/2014/main" id="{029FA80D-5A88-4335-9748-DE21594C81F8}"/>
              </a:ext>
            </a:extLst>
          </p:cNvPr>
          <p:cNvSpPr txBox="1"/>
          <p:nvPr/>
        </p:nvSpPr>
        <p:spPr>
          <a:xfrm>
            <a:off x="1909383" y="1126914"/>
            <a:ext cx="2503955" cy="369332"/>
          </a:xfrm>
          <a:prstGeom prst="rect">
            <a:avLst/>
          </a:prstGeom>
          <a:noFill/>
        </p:spPr>
        <p:txBody>
          <a:bodyPr wrap="none" rtlCol="0">
            <a:spAutoFit/>
          </a:bodyPr>
          <a:lstStyle/>
          <a:p>
            <a:r>
              <a:rPr lang="en-AU" dirty="0">
                <a:solidFill>
                  <a:schemeClr val="bg1"/>
                </a:solidFill>
              </a:rPr>
              <a:t>Leading safety outcomes</a:t>
            </a:r>
          </a:p>
        </p:txBody>
      </p:sp>
      <p:sp>
        <p:nvSpPr>
          <p:cNvPr id="98" name="Rectangle 97">
            <a:extLst>
              <a:ext uri="{FF2B5EF4-FFF2-40B4-BE49-F238E27FC236}">
                <a16:creationId xmlns:a16="http://schemas.microsoft.com/office/drawing/2014/main" id="{86F07689-94B5-4670-9DF4-137DD47855E6}"/>
              </a:ext>
            </a:extLst>
          </p:cNvPr>
          <p:cNvSpPr/>
          <p:nvPr/>
        </p:nvSpPr>
        <p:spPr>
          <a:xfrm>
            <a:off x="3727422" y="1730829"/>
            <a:ext cx="1692000" cy="1760769"/>
          </a:xfrm>
          <a:prstGeom prst="rect">
            <a:avLst/>
          </a:prstGeom>
          <a:gradFill>
            <a:gsLst>
              <a:gs pos="19000">
                <a:srgbClr val="0E1429"/>
              </a:gs>
              <a:gs pos="0">
                <a:srgbClr val="0E1429">
                  <a:alpha val="0"/>
                </a:srgbClr>
              </a:gs>
              <a:gs pos="100000">
                <a:srgbClr val="0E1429"/>
              </a:gs>
            </a:gsLst>
            <a:lin ang="5400000" scaled="1"/>
          </a:gradFill>
          <a:ln w="38100">
            <a:gradFill>
              <a:gsLst>
                <a:gs pos="0">
                  <a:srgbClr val="0E1429">
                    <a:alpha val="0"/>
                  </a:srgbClr>
                </a:gs>
                <a:gs pos="19000">
                  <a:schemeClr val="bg1"/>
                </a:gs>
                <a:gs pos="100000">
                  <a:schemeClr val="bg1"/>
                </a:gs>
              </a:gsLst>
              <a:lin ang="5400000" scaled="1"/>
            </a:gradFill>
            <a:prstDash val="dash"/>
            <a:extLst>
              <a:ext uri="{C807C97D-BFC1-408E-A445-0C87EB9F89A2}">
                <ask:lineSketchStyleProps xmlns:ask="http://schemas.microsoft.com/office/drawing/2018/sketchyshapes" xmlns="" sd="1219033472">
                  <a:custGeom>
                    <a:avLst/>
                    <a:gdLst>
                      <a:gd name="connsiteX0" fmla="*/ 0 w 1695688"/>
                      <a:gd name="connsiteY0" fmla="*/ 0 h 1863399"/>
                      <a:gd name="connsiteX1" fmla="*/ 1695688 w 1695688"/>
                      <a:gd name="connsiteY1" fmla="*/ 0 h 1863399"/>
                      <a:gd name="connsiteX2" fmla="*/ 1695688 w 1695688"/>
                      <a:gd name="connsiteY2" fmla="*/ 1863399 h 1863399"/>
                      <a:gd name="connsiteX3" fmla="*/ 0 w 1695688"/>
                      <a:gd name="connsiteY3" fmla="*/ 1863399 h 1863399"/>
                      <a:gd name="connsiteX4" fmla="*/ 0 w 1695688"/>
                      <a:gd name="connsiteY4" fmla="*/ 0 h 1863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688" h="1863399" fill="none" extrusionOk="0">
                        <a:moveTo>
                          <a:pt x="0" y="0"/>
                        </a:moveTo>
                        <a:cubicBezTo>
                          <a:pt x="361448" y="103822"/>
                          <a:pt x="1021800" y="730"/>
                          <a:pt x="1695688" y="0"/>
                        </a:cubicBezTo>
                        <a:cubicBezTo>
                          <a:pt x="1802236" y="489155"/>
                          <a:pt x="1677202" y="1604370"/>
                          <a:pt x="1695688" y="1863399"/>
                        </a:cubicBezTo>
                        <a:cubicBezTo>
                          <a:pt x="988514" y="1975088"/>
                          <a:pt x="726163" y="1985216"/>
                          <a:pt x="0" y="1863399"/>
                        </a:cubicBezTo>
                        <a:cubicBezTo>
                          <a:pt x="-122357" y="1236948"/>
                          <a:pt x="-63631" y="911097"/>
                          <a:pt x="0" y="0"/>
                        </a:cubicBezTo>
                        <a:close/>
                      </a:path>
                      <a:path w="1695688" h="1863399" stroke="0" extrusionOk="0">
                        <a:moveTo>
                          <a:pt x="0" y="0"/>
                        </a:moveTo>
                        <a:cubicBezTo>
                          <a:pt x="795007" y="146199"/>
                          <a:pt x="1074915" y="-103400"/>
                          <a:pt x="1695688" y="0"/>
                        </a:cubicBezTo>
                        <a:cubicBezTo>
                          <a:pt x="1600702" y="904981"/>
                          <a:pt x="1806353" y="1216826"/>
                          <a:pt x="1695688" y="1863399"/>
                        </a:cubicBezTo>
                        <a:cubicBezTo>
                          <a:pt x="1115114" y="1998169"/>
                          <a:pt x="659804" y="1990623"/>
                          <a:pt x="0" y="1863399"/>
                        </a:cubicBezTo>
                        <a:cubicBezTo>
                          <a:pt x="124341" y="1558574"/>
                          <a:pt x="-119178" y="44483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Design needs to be sensitive to a </a:t>
            </a:r>
            <a:br>
              <a:rPr lang="en-AU" sz="2000" dirty="0"/>
            </a:br>
            <a:r>
              <a:rPr lang="en-AU" sz="2000" dirty="0"/>
              <a:t>Safe System context</a:t>
            </a:r>
          </a:p>
        </p:txBody>
      </p:sp>
      <p:grpSp>
        <p:nvGrpSpPr>
          <p:cNvPr id="6" name="Group 5">
            <a:extLst>
              <a:ext uri="{FF2B5EF4-FFF2-40B4-BE49-F238E27FC236}">
                <a16:creationId xmlns:a16="http://schemas.microsoft.com/office/drawing/2014/main" id="{D7B21578-7FA4-4245-A03A-BD85EBCA0A3A}"/>
              </a:ext>
            </a:extLst>
          </p:cNvPr>
          <p:cNvGrpSpPr/>
          <p:nvPr/>
        </p:nvGrpSpPr>
        <p:grpSpPr>
          <a:xfrm>
            <a:off x="5994892" y="814112"/>
            <a:ext cx="1944000" cy="2599946"/>
            <a:chOff x="5994892" y="814112"/>
            <a:chExt cx="1944000" cy="2599946"/>
          </a:xfrm>
        </p:grpSpPr>
        <p:cxnSp>
          <p:nvCxnSpPr>
            <p:cNvPr id="107" name="Straight Connector 106">
              <a:extLst>
                <a:ext uri="{FF2B5EF4-FFF2-40B4-BE49-F238E27FC236}">
                  <a16:creationId xmlns:a16="http://schemas.microsoft.com/office/drawing/2014/main" id="{9F139FC6-5CCA-4C67-9CCF-C2596B201B80}"/>
                </a:ext>
              </a:extLst>
            </p:cNvPr>
            <p:cNvCxnSpPr/>
            <p:nvPr/>
          </p:nvCxnSpPr>
          <p:spPr>
            <a:xfrm>
              <a:off x="6391096" y="1866058"/>
              <a:ext cx="0" cy="154800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46E20EB-F210-4710-94C0-26DDBEE5C732}"/>
                </a:ext>
              </a:extLst>
            </p:cNvPr>
            <p:cNvCxnSpPr/>
            <p:nvPr/>
          </p:nvCxnSpPr>
          <p:spPr>
            <a:xfrm>
              <a:off x="6783377" y="1866058"/>
              <a:ext cx="0" cy="154800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7E49B1A-1D8E-4773-A3F7-BC4BA2C66607}"/>
                </a:ext>
              </a:extLst>
            </p:cNvPr>
            <p:cNvCxnSpPr>
              <a:cxnSpLocks/>
            </p:cNvCxnSpPr>
            <p:nvPr/>
          </p:nvCxnSpPr>
          <p:spPr>
            <a:xfrm>
              <a:off x="6380734" y="2170161"/>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F5E4CED-62D9-498F-9EC6-B51D12B40720}"/>
                </a:ext>
              </a:extLst>
            </p:cNvPr>
            <p:cNvCxnSpPr>
              <a:cxnSpLocks/>
            </p:cNvCxnSpPr>
            <p:nvPr/>
          </p:nvCxnSpPr>
          <p:spPr>
            <a:xfrm>
              <a:off x="6380734" y="2671703"/>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D01B8BE-49FF-4A86-86A7-A3D8B94E6C1D}"/>
                </a:ext>
              </a:extLst>
            </p:cNvPr>
            <p:cNvCxnSpPr>
              <a:cxnSpLocks/>
            </p:cNvCxnSpPr>
            <p:nvPr/>
          </p:nvCxnSpPr>
          <p:spPr>
            <a:xfrm>
              <a:off x="6380734" y="2420932"/>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5FB8549-EBE6-4401-87D0-E6530D1CD59A}"/>
                </a:ext>
              </a:extLst>
            </p:cNvPr>
            <p:cNvCxnSpPr/>
            <p:nvPr/>
          </p:nvCxnSpPr>
          <p:spPr>
            <a:xfrm>
              <a:off x="5994892" y="1920389"/>
              <a:ext cx="19440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17" name="Oval 116">
              <a:extLst>
                <a:ext uri="{FF2B5EF4-FFF2-40B4-BE49-F238E27FC236}">
                  <a16:creationId xmlns:a16="http://schemas.microsoft.com/office/drawing/2014/main" id="{88E15CCA-ED4B-4CB9-A2ED-FC5EA0794C2F}"/>
                </a:ext>
              </a:extLst>
            </p:cNvPr>
            <p:cNvSpPr/>
            <p:nvPr/>
          </p:nvSpPr>
          <p:spPr>
            <a:xfrm>
              <a:off x="6956772" y="814112"/>
              <a:ext cx="225553" cy="2255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Rectangle: Rounded Corners 117">
              <a:extLst>
                <a:ext uri="{FF2B5EF4-FFF2-40B4-BE49-F238E27FC236}">
                  <a16:creationId xmlns:a16="http://schemas.microsoft.com/office/drawing/2014/main" id="{FC0319E8-E535-4C18-A279-96A2066740E4}"/>
                </a:ext>
              </a:extLst>
            </p:cNvPr>
            <p:cNvSpPr/>
            <p:nvPr/>
          </p:nvSpPr>
          <p:spPr>
            <a:xfrm rot="5400000">
              <a:off x="6889106" y="1146546"/>
              <a:ext cx="360885" cy="225553"/>
            </a:xfrm>
            <a:prstGeom prst="roundRect">
              <a:avLst>
                <a:gd name="adj" fmla="val 28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Rectangle: Rounded Corners 119">
              <a:extLst>
                <a:ext uri="{FF2B5EF4-FFF2-40B4-BE49-F238E27FC236}">
                  <a16:creationId xmlns:a16="http://schemas.microsoft.com/office/drawing/2014/main" id="{17D5D459-FC56-42D5-B4B3-5B9D3F6C5C8D}"/>
                </a:ext>
              </a:extLst>
            </p:cNvPr>
            <p:cNvSpPr/>
            <p:nvPr/>
          </p:nvSpPr>
          <p:spPr>
            <a:xfrm rot="19414690">
              <a:off x="6737478" y="1157923"/>
              <a:ext cx="338330"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Rectangle: Rounded Corners 121">
              <a:extLst>
                <a:ext uri="{FF2B5EF4-FFF2-40B4-BE49-F238E27FC236}">
                  <a16:creationId xmlns:a16="http://schemas.microsoft.com/office/drawing/2014/main" id="{FB0DE80B-5B57-40AA-9C35-772C92A8A799}"/>
                </a:ext>
              </a:extLst>
            </p:cNvPr>
            <p:cNvSpPr/>
            <p:nvPr/>
          </p:nvSpPr>
          <p:spPr>
            <a:xfrm rot="5553841">
              <a:off x="6701467" y="1599304"/>
              <a:ext cx="558847"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Rectangle: Rounded Corners 122">
              <a:extLst>
                <a:ext uri="{FF2B5EF4-FFF2-40B4-BE49-F238E27FC236}">
                  <a16:creationId xmlns:a16="http://schemas.microsoft.com/office/drawing/2014/main" id="{B412B0DC-4D42-4ABA-A13D-DB0924F463E9}"/>
                </a:ext>
              </a:extLst>
            </p:cNvPr>
            <p:cNvSpPr/>
            <p:nvPr/>
          </p:nvSpPr>
          <p:spPr>
            <a:xfrm rot="5130618">
              <a:off x="6895053" y="1599037"/>
              <a:ext cx="556182"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Rectangle: Rounded Corners 123">
              <a:extLst>
                <a:ext uri="{FF2B5EF4-FFF2-40B4-BE49-F238E27FC236}">
                  <a16:creationId xmlns:a16="http://schemas.microsoft.com/office/drawing/2014/main" id="{56D36A2B-36F5-44DD-AAFD-B56E41846380}"/>
                </a:ext>
              </a:extLst>
            </p:cNvPr>
            <p:cNvSpPr/>
            <p:nvPr/>
          </p:nvSpPr>
          <p:spPr>
            <a:xfrm rot="12793425">
              <a:off x="7070719" y="1147305"/>
              <a:ext cx="338330" cy="902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Rectangle: Rounded Corners 126">
              <a:extLst>
                <a:ext uri="{FF2B5EF4-FFF2-40B4-BE49-F238E27FC236}">
                  <a16:creationId xmlns:a16="http://schemas.microsoft.com/office/drawing/2014/main" id="{15A9F2BA-0E7A-4C2A-8DA9-2363A028DD99}"/>
                </a:ext>
              </a:extLst>
            </p:cNvPr>
            <p:cNvSpPr/>
            <p:nvPr/>
          </p:nvSpPr>
          <p:spPr>
            <a:xfrm rot="20063644">
              <a:off x="7082466" y="1280934"/>
              <a:ext cx="324000" cy="7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Rectangle: Rounded Corners 127">
              <a:extLst>
                <a:ext uri="{FF2B5EF4-FFF2-40B4-BE49-F238E27FC236}">
                  <a16:creationId xmlns:a16="http://schemas.microsoft.com/office/drawing/2014/main" id="{60D9031F-2F5C-49DC-8096-AA4BDDBB4D9E}"/>
                </a:ext>
              </a:extLst>
            </p:cNvPr>
            <p:cNvSpPr/>
            <p:nvPr/>
          </p:nvSpPr>
          <p:spPr>
            <a:xfrm rot="1882248">
              <a:off x="6558690" y="1187669"/>
              <a:ext cx="288000" cy="7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6" name="Straight Connector 45">
              <a:extLst>
                <a:ext uri="{FF2B5EF4-FFF2-40B4-BE49-F238E27FC236}">
                  <a16:creationId xmlns:a16="http://schemas.microsoft.com/office/drawing/2014/main" id="{F8CE78AA-A24C-4890-8847-5FB2E34825BD}"/>
                </a:ext>
              </a:extLst>
            </p:cNvPr>
            <p:cNvCxnSpPr>
              <a:cxnSpLocks/>
            </p:cNvCxnSpPr>
            <p:nvPr/>
          </p:nvCxnSpPr>
          <p:spPr>
            <a:xfrm>
              <a:off x="6380734" y="2922475"/>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1F7305B-4B25-48BA-B374-74789D03CA34}"/>
                </a:ext>
              </a:extLst>
            </p:cNvPr>
            <p:cNvCxnSpPr>
              <a:cxnSpLocks/>
            </p:cNvCxnSpPr>
            <p:nvPr/>
          </p:nvCxnSpPr>
          <p:spPr>
            <a:xfrm>
              <a:off x="6380734" y="3173247"/>
              <a:ext cx="396000" cy="0"/>
            </a:xfrm>
            <a:prstGeom prst="line">
              <a:avLst/>
            </a:prstGeom>
            <a:ln w="38100" cap="flat">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50" name="Arrow: Chevron 49">
            <a:extLst>
              <a:ext uri="{FF2B5EF4-FFF2-40B4-BE49-F238E27FC236}">
                <a16:creationId xmlns:a16="http://schemas.microsoft.com/office/drawing/2014/main" id="{67B0926D-3BB0-4CBD-BBBA-78415D39814B}"/>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8" name="TAC_MOD4_SNIP5_SLIDE_09_PARA_A">
            <a:hlinkClick r:id="" action="ppaction://media"/>
            <a:extLst>
              <a:ext uri="{FF2B5EF4-FFF2-40B4-BE49-F238E27FC236}">
                <a16:creationId xmlns:a16="http://schemas.microsoft.com/office/drawing/2014/main" id="{8ED4BDAB-02F1-4895-BDBF-13783D9529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38639" y="0"/>
            <a:ext cx="609600" cy="609600"/>
          </a:xfrm>
          <a:prstGeom prst="rect">
            <a:avLst/>
          </a:prstGeom>
        </p:spPr>
      </p:pic>
      <p:pic>
        <p:nvPicPr>
          <p:cNvPr id="20" name="TAC_MOD4_SNIP5_SLIDE_09_PARA_B">
            <a:hlinkClick r:id="" action="ppaction://media"/>
            <a:extLst>
              <a:ext uri="{FF2B5EF4-FFF2-40B4-BE49-F238E27FC236}">
                <a16:creationId xmlns:a16="http://schemas.microsoft.com/office/drawing/2014/main" id="{679B6764-121D-45FE-9E7E-EA212CE4AB4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338639" y="1006780"/>
            <a:ext cx="609600" cy="609600"/>
          </a:xfrm>
          <a:prstGeom prst="rect">
            <a:avLst/>
          </a:prstGeom>
        </p:spPr>
      </p:pic>
    </p:spTree>
    <p:extLst>
      <p:ext uri="{BB962C8B-B14F-4D97-AF65-F5344CB8AC3E}">
        <p14:creationId xmlns:p14="http://schemas.microsoft.com/office/powerpoint/2010/main" val="73791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par>
                                <p:cTn id="8" presetID="1" presetClass="mediacall" presetSubtype="0" fill="hold" nodeType="withEffect">
                                  <p:stCondLst>
                                    <p:cond delay="500"/>
                                  </p:stCondLst>
                                  <p:childTnLst>
                                    <p:cmd type="call" cmd="playFrom(0.0)">
                                      <p:cBhvr>
                                        <p:cTn id="9" dur="40948" fill="hold"/>
                                        <p:tgtEl>
                                          <p:spTgt spid="8"/>
                                        </p:tgtEl>
                                      </p:cBhvr>
                                    </p:cmd>
                                  </p:childTnLst>
                                </p:cTn>
                              </p:par>
                            </p:childTnLst>
                          </p:cTn>
                        </p:par>
                        <p:par>
                          <p:cTn id="10" fill="hold">
                            <p:stCondLst>
                              <p:cond delay="41448"/>
                            </p:stCondLst>
                            <p:childTnLst>
                              <p:par>
                                <p:cTn id="11" presetID="3" presetClass="mediacall" presetSubtype="0" fill="hold" nodeType="afterEffect">
                                  <p:stCondLst>
                                    <p:cond delay="500"/>
                                  </p:stCondLst>
                                  <p:childTnLst>
                                    <p:cmd type="call" cmd="stop">
                                      <p:cBhvr>
                                        <p:cTn id="12" dur="1" fill="hold"/>
                                        <p:tgtEl>
                                          <p:spTgt spid="8"/>
                                        </p:tgtEl>
                                      </p:cBhvr>
                                    </p:cmd>
                                  </p:childTnLst>
                                </p:cTn>
                              </p:par>
                              <p:par>
                                <p:cTn id="13" presetID="10" presetClass="entr" presetSubtype="0" fill="hold" grpId="0" nodeType="withEffect">
                                  <p:stCondLst>
                                    <p:cond delay="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xit" presetSubtype="0" fill="hold" grpId="1" nodeType="withEffect">
                                  <p:stCondLst>
                                    <p:cond delay="0"/>
                                  </p:stCondLst>
                                  <p:childTnLst>
                                    <p:animEffect transition="out" filter="fade">
                                      <p:cBhvr>
                                        <p:cTn id="22" dur="500"/>
                                        <p:tgtEl>
                                          <p:spTgt spid="50"/>
                                        </p:tgtEl>
                                      </p:cBhvr>
                                    </p:animEffect>
                                    <p:set>
                                      <p:cBhvr>
                                        <p:cTn id="23" dur="1" fill="hold">
                                          <p:stCondLst>
                                            <p:cond delay="499"/>
                                          </p:stCondLst>
                                        </p:cTn>
                                        <p:tgtEl>
                                          <p:spTgt spid="50"/>
                                        </p:tgtEl>
                                        <p:attrNameLst>
                                          <p:attrName>style.visibility</p:attrName>
                                        </p:attrNameLst>
                                      </p:cBhvr>
                                      <p:to>
                                        <p:strVal val="hidden"/>
                                      </p:to>
                                    </p:set>
                                  </p:childTnLst>
                                </p:cTn>
                              </p:par>
                              <p:par>
                                <p:cTn id="24" presetID="1" presetClass="mediacall" presetSubtype="0" fill="hold" nodeType="withEffect">
                                  <p:stCondLst>
                                    <p:cond delay="500"/>
                                  </p:stCondLst>
                                  <p:childTnLst>
                                    <p:cmd type="call" cmd="playFrom(0.0)">
                                      <p:cBhvr>
                                        <p:cTn id="25" dur="40971" fill="hold"/>
                                        <p:tgtEl>
                                          <p:spTgt spid="20"/>
                                        </p:tgtEl>
                                      </p:cBhvr>
                                    </p:cmd>
                                  </p:childTnLst>
                                </p:cTn>
                              </p:par>
                            </p:childTnLst>
                          </p:cTn>
                        </p:par>
                        <p:par>
                          <p:cTn id="26" fill="hold">
                            <p:stCondLst>
                              <p:cond delay="41471"/>
                            </p:stCondLst>
                            <p:childTnLst>
                              <p:par>
                                <p:cTn id="27" presetID="3" presetClass="mediacall" presetSubtype="0" fill="hold" nodeType="afterEffect">
                                  <p:stCondLst>
                                    <p:cond delay="500"/>
                                  </p:stCondLst>
                                  <p:childTnLst>
                                    <p:cmd type="call" cmd="stop">
                                      <p:cBhvr>
                                        <p:cTn id="28" dur="1" fill="hold"/>
                                        <p:tgtEl>
                                          <p:spTgt spid="20"/>
                                        </p:tgtEl>
                                      </p:cBhvr>
                                    </p:cmd>
                                  </p:childTnLst>
                                </p:cTn>
                              </p:par>
                              <p:par>
                                <p:cTn id="29" presetID="10" presetClass="entr" presetSubtype="0" fill="hold" grpId="2" nodeType="withEffect">
                                  <p:stCondLst>
                                    <p:cond delay="50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8"/>
                </p:tgtEl>
              </p:cMediaNode>
            </p:audio>
            <p:audio>
              <p:cMediaNode vol="80000">
                <p:cTn id="33" fill="hold" display="0">
                  <p:stCondLst>
                    <p:cond delay="indefinite"/>
                  </p:stCondLst>
                  <p:endCondLst>
                    <p:cond evt="onStopAudio" delay="0">
                      <p:tgtEl>
                        <p:sldTgt/>
                      </p:tgtEl>
                    </p:cond>
                  </p:endCondLst>
                </p:cTn>
                <p:tgtEl>
                  <p:spTgt spid="20"/>
                </p:tgtEl>
              </p:cMediaNode>
            </p:audio>
          </p:childTnLst>
        </p:cTn>
      </p:par>
    </p:tnLst>
    <p:bldLst>
      <p:bldP spid="98" grpId="0" animBg="1"/>
      <p:bldP spid="50" grpId="0" animBg="1"/>
      <p:bldP spid="50" grpId="1" animBg="1"/>
      <p:bldP spid="50" grpId="2"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16316</TotalTime>
  <Words>4258</Words>
  <Application>Microsoft Office PowerPoint</Application>
  <PresentationFormat>On-screen Show (4:3)</PresentationFormat>
  <Paragraphs>228</Paragraphs>
  <Slides>18</Slides>
  <Notes>16</Notes>
  <HiddenSlides>0</HiddenSlides>
  <MMClips>37</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18</vt:i4>
      </vt:variant>
      <vt:variant>
        <vt:lpstr>Custom Shows</vt:lpstr>
      </vt:variant>
      <vt:variant>
        <vt:i4>5</vt:i4>
      </vt:variant>
    </vt:vector>
  </HeadingPairs>
  <TitlesOfParts>
    <vt:vector size="29" baseType="lpstr">
      <vt:lpstr>Arial</vt:lpstr>
      <vt:lpstr>Arial Narrow</vt:lpstr>
      <vt:lpstr>Calibri</vt:lpstr>
      <vt:lpstr>Calibri Light</vt:lpstr>
      <vt:lpstr>Wingdings</vt:lpstr>
      <vt:lpstr>Office Theme</vt:lpstr>
      <vt:lpstr>PowerPoint Presentation</vt:lpstr>
      <vt:lpstr>PowerPoint Presentation</vt:lpstr>
      <vt:lpstr>About this snippet</vt:lpstr>
      <vt:lpstr>PowerPoint Presentation</vt:lpstr>
      <vt:lpstr>A response to harm</vt:lpstr>
      <vt:lpstr>Risk management</vt:lpstr>
      <vt:lpstr>PowerPoint Presentation</vt:lpstr>
      <vt:lpstr>Bounding safety outcomes</vt:lpstr>
      <vt:lpstr>Bounding safety outcomes</vt:lpstr>
      <vt:lpstr>PowerPoint Presentation</vt:lpstr>
      <vt:lpstr>The design domain</vt:lpstr>
      <vt:lpstr>Safe System design</vt:lpstr>
      <vt:lpstr>A transformative design domain</vt:lpstr>
      <vt:lpstr>The normal design domain</vt:lpstr>
      <vt:lpstr>Safe System design</vt:lpstr>
      <vt:lpstr>PowerPoint Presentation</vt:lpstr>
      <vt:lpstr>Moving forward</vt:lpstr>
      <vt:lpstr>PowerPoint Presentation</vt:lpstr>
      <vt:lpstr>Opening sequence</vt:lpstr>
      <vt:lpstr>The response to harm</vt:lpstr>
      <vt:lpstr>The role of standards and guidelinesCustom Show 1</vt:lpstr>
      <vt:lpstr>The design domain</vt:lpstr>
      <vt:lpstr>Liability in a Safe System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Christine Albien (TAC)</cp:lastModifiedBy>
  <cp:revision>524</cp:revision>
  <dcterms:created xsi:type="dcterms:W3CDTF">2018-02-23T04:31:11Z</dcterms:created>
  <dcterms:modified xsi:type="dcterms:W3CDTF">2020-09-09T10:32:43Z</dcterms:modified>
</cp:coreProperties>
</file>