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1" r:id="rId1"/>
  </p:sldMasterIdLst>
  <p:notesMasterIdLst>
    <p:notesMasterId r:id="rId23"/>
  </p:notesMasterIdLst>
  <p:handoutMasterIdLst>
    <p:handoutMasterId r:id="rId24"/>
  </p:handoutMasterIdLst>
  <p:sldIdLst>
    <p:sldId id="256" r:id="rId2"/>
    <p:sldId id="264" r:id="rId3"/>
    <p:sldId id="284" r:id="rId4"/>
    <p:sldId id="260" r:id="rId5"/>
    <p:sldId id="435" r:id="rId6"/>
    <p:sldId id="436" r:id="rId7"/>
    <p:sldId id="437" r:id="rId8"/>
    <p:sldId id="454" r:id="rId9"/>
    <p:sldId id="438" r:id="rId10"/>
    <p:sldId id="439" r:id="rId11"/>
    <p:sldId id="440" r:id="rId12"/>
    <p:sldId id="441" r:id="rId13"/>
    <p:sldId id="442" r:id="rId14"/>
    <p:sldId id="443" r:id="rId15"/>
    <p:sldId id="455" r:id="rId16"/>
    <p:sldId id="453" r:id="rId17"/>
    <p:sldId id="452" r:id="rId18"/>
    <p:sldId id="451" r:id="rId19"/>
    <p:sldId id="450" r:id="rId20"/>
    <p:sldId id="449" r:id="rId21"/>
    <p:sldId id="445" r:id="rId22"/>
  </p:sldIdLst>
  <p:sldSz cx="9144000" cy="6858000" type="screen4x3"/>
  <p:notesSz cx="6807200" cy="9939338"/>
  <p:custShowLst>
    <p:custShow name="Opening sequence" id="0">
      <p:sldLst>
        <p:sld r:id="rId2"/>
        <p:sld r:id="rId3"/>
        <p:sld r:id="rId4"/>
        <p:sld r:id="rId22"/>
      </p:sldLst>
    </p:custShow>
    <p:custShow name="Introduction of the Safe System" id="1">
      <p:sldLst>
        <p:sld r:id="rId5"/>
        <p:sld r:id="rId6"/>
        <p:sld r:id="rId7"/>
        <p:sld r:id="rId8"/>
        <p:sld r:id="rId4"/>
        <p:sld r:id="rId22"/>
      </p:sldLst>
    </p:custShow>
    <p:custShow name="What we have achieved" id="2">
      <p:sldLst>
        <p:sld r:id="rId9"/>
        <p:sld r:id="rId10"/>
        <p:sld r:id="rId11"/>
        <p:sld r:id="rId12"/>
        <p:sld r:id="rId13"/>
        <p:sld r:id="rId14"/>
        <p:sld r:id="rId15"/>
        <p:sld r:id="rId4"/>
        <p:sld r:id="rId22"/>
      </p:sldLst>
    </p:custShow>
    <p:custShow name="What is still required" id="3">
      <p:sldLst>
        <p:sld r:id="rId16"/>
        <p:sld r:id="rId17"/>
        <p:sld r:id="rId18"/>
        <p:sld r:id="rId19"/>
        <p:sld r:id="rId20"/>
        <p:sld r:id="rId21"/>
        <p:sld r:id="rId4"/>
        <p:sld r:id="rId22"/>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guide id="3" pos="214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pher Sean Stokes" initials="CSS" lastIdx="3" clrIdx="0">
    <p:extLst>
      <p:ext uri="{19B8F6BF-5375-455C-9EA6-DF929625EA0E}">
        <p15:presenceInfo xmlns:p15="http://schemas.microsoft.com/office/powerpoint/2012/main" userId="Christopher Sean Stokes" providerId="None"/>
      </p:ext>
    </p:extLst>
  </p:cmAuthor>
  <p:cmAuthor id="2" name="Marleen Sommariva" initials="MS" lastIdx="3" clrIdx="1">
    <p:extLst>
      <p:ext uri="{19B8F6BF-5375-455C-9EA6-DF929625EA0E}">
        <p15:presenceInfo xmlns:p15="http://schemas.microsoft.com/office/powerpoint/2012/main" userId="S::a1067456@adelaide.edu.au::d8446ec7-f7d1-4959-99b1-db62f04d85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1D24"/>
    <a:srgbClr val="292829"/>
    <a:srgbClr val="6C737C"/>
    <a:srgbClr val="20A8FC"/>
    <a:srgbClr val="0E1429"/>
    <a:srgbClr val="F7A600"/>
    <a:srgbClr val="394B55"/>
    <a:srgbClr val="734B7D"/>
    <a:srgbClr val="001B53"/>
    <a:srgbClr val="0089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5" autoAdjust="0"/>
    <p:restoredTop sz="75911" autoAdjust="0"/>
  </p:normalViewPr>
  <p:slideViewPr>
    <p:cSldViewPr>
      <p:cViewPr varScale="1">
        <p:scale>
          <a:sx n="53" d="100"/>
          <a:sy n="53" d="100"/>
        </p:scale>
        <p:origin x="1584"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668"/>
    </p:cViewPr>
  </p:sorterViewPr>
  <p:notesViewPr>
    <p:cSldViewPr>
      <p:cViewPr varScale="1">
        <p:scale>
          <a:sx n="49" d="100"/>
          <a:sy n="49" d="100"/>
        </p:scale>
        <p:origin x="-2952" y="-108"/>
      </p:cViewPr>
      <p:guideLst>
        <p:guide orient="horz" pos="3131"/>
        <p:guide pos="2144"/>
        <p:guide pos="2145"/>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1178822-DF1D-4B67-8092-1DBE982023EF}" type="datetimeFigureOut">
              <a:rPr lang="en-AU" smtClean="0"/>
              <a:pPr/>
              <a:t>9/09/2020</a:t>
            </a:fld>
            <a:endParaRPr lang="en-AU"/>
          </a:p>
        </p:txBody>
      </p:sp>
      <p:sp>
        <p:nvSpPr>
          <p:cNvPr id="4" name="Footer Placeholder 3"/>
          <p:cNvSpPr>
            <a:spLocks noGrp="1"/>
          </p:cNvSpPr>
          <p:nvPr>
            <p:ph type="ftr" sz="quarter" idx="2"/>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5838" y="9440647"/>
            <a:ext cx="2949787" cy="496967"/>
          </a:xfrm>
          <a:prstGeom prst="rect">
            <a:avLst/>
          </a:prstGeom>
        </p:spPr>
        <p:txBody>
          <a:bodyPr vert="horz" lIns="91440" tIns="45720" rIns="91440" bIns="45720" rtlCol="0" anchor="b"/>
          <a:lstStyle>
            <a:lvl1pPr algn="r">
              <a:defRPr sz="1200"/>
            </a:lvl1pPr>
          </a:lstStyle>
          <a:p>
            <a:fld id="{00B1BBFC-78B9-448C-A2E8-CF73E4FCA8DF}" type="slidenum">
              <a:rPr lang="en-AU" smtClean="0"/>
              <a:pPr/>
              <a:t>‹#›</a:t>
            </a:fld>
            <a:endParaRPr lang="en-AU"/>
          </a:p>
        </p:txBody>
      </p:sp>
    </p:spTree>
    <p:extLst>
      <p:ext uri="{BB962C8B-B14F-4D97-AF65-F5344CB8AC3E}">
        <p14:creationId xmlns:p14="http://schemas.microsoft.com/office/powerpoint/2010/main" val="29355220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D2A2A720-91A4-495E-80DB-AD82356366F5}" type="datetimeFigureOut">
              <a:rPr lang="en-AU" smtClean="0"/>
              <a:pPr/>
              <a:t>9/09/2020</a:t>
            </a:fld>
            <a:endParaRPr lang="en-AU"/>
          </a:p>
        </p:txBody>
      </p:sp>
      <p:sp>
        <p:nvSpPr>
          <p:cNvPr id="4" name="Slide Image Placeholder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6967"/>
          </a:xfrm>
          <a:prstGeom prst="rect">
            <a:avLst/>
          </a:prstGeom>
        </p:spPr>
        <p:txBody>
          <a:bodyPr vert="horz" lIns="91440" tIns="45720" rIns="91440" bIns="45720" rtlCol="0" anchor="b"/>
          <a:lstStyle>
            <a:lvl1pPr algn="r">
              <a:defRPr sz="1200"/>
            </a:lvl1pPr>
          </a:lstStyle>
          <a:p>
            <a:fld id="{CC0A9B5D-FD0E-43AE-9DA6-48D6DA1B065F}" type="slidenum">
              <a:rPr lang="en-AU" smtClean="0"/>
              <a:pPr/>
              <a:t>‹#›</a:t>
            </a:fld>
            <a:endParaRPr lang="en-AU"/>
          </a:p>
        </p:txBody>
      </p:sp>
    </p:spTree>
    <p:extLst>
      <p:ext uri="{BB962C8B-B14F-4D97-AF65-F5344CB8AC3E}">
        <p14:creationId xmlns:p14="http://schemas.microsoft.com/office/powerpoint/2010/main" val="281495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2, Snippet 4 of Safe System for Universities. In this snippet, we will take a look at Australia’s and New Zealand’s Safe System journey, what has been achieved so far, and what needs to be done as we navigate the path to zero harm.</a:t>
            </a:r>
          </a:p>
        </p:txBody>
      </p:sp>
      <p:sp>
        <p:nvSpPr>
          <p:cNvPr id="4" name="Slide Number Placeholder 3"/>
          <p:cNvSpPr>
            <a:spLocks noGrp="1"/>
          </p:cNvSpPr>
          <p:nvPr>
            <p:ph type="sldNum" sz="quarter" idx="5"/>
          </p:nvPr>
        </p:nvSpPr>
        <p:spPr/>
        <p:txBody>
          <a:bodyPr/>
          <a:lstStyle/>
          <a:p>
            <a:fld id="{CC0A9B5D-FD0E-43AE-9DA6-48D6DA1B065F}" type="slidenum">
              <a:rPr lang="en-AU" smtClean="0"/>
              <a:pPr/>
              <a:t>1</a:t>
            </a:fld>
            <a:endParaRPr lang="en-AU"/>
          </a:p>
        </p:txBody>
      </p:sp>
    </p:spTree>
    <p:extLst>
      <p:ext uri="{BB962C8B-B14F-4D97-AF65-F5344CB8AC3E}">
        <p14:creationId xmlns:p14="http://schemas.microsoft.com/office/powerpoint/2010/main" val="1366799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An increasing number of showcase and demonstration projects have been completed across Australia and New Zealand. Many of these projects highlight design and operational solutions that can achieve near Safe System levels of performance. Further to these projects, some works have been implemented on a scale that has made a perceivable impact. Such examples include the Princes Highway through the eastern region of Victoria, the Bruce Highway in Queensland and the Waikato Expressway in New Zealand.</a:t>
            </a:r>
          </a:p>
        </p:txBody>
      </p:sp>
      <p:sp>
        <p:nvSpPr>
          <p:cNvPr id="4" name="Slide Number Placeholder 3"/>
          <p:cNvSpPr>
            <a:spLocks noGrp="1"/>
          </p:cNvSpPr>
          <p:nvPr>
            <p:ph type="sldNum" sz="quarter" idx="5"/>
          </p:nvPr>
        </p:nvSpPr>
        <p:spPr/>
        <p:txBody>
          <a:bodyPr/>
          <a:lstStyle/>
          <a:p>
            <a:fld id="{CC0A9B5D-FD0E-43AE-9DA6-48D6DA1B065F}" type="slidenum">
              <a:rPr lang="en-AU" smtClean="0"/>
              <a:pPr/>
              <a:t>11</a:t>
            </a:fld>
            <a:endParaRPr lang="en-AU"/>
          </a:p>
        </p:txBody>
      </p:sp>
    </p:spTree>
    <p:extLst>
      <p:ext uri="{BB962C8B-B14F-4D97-AF65-F5344CB8AC3E}">
        <p14:creationId xmlns:p14="http://schemas.microsoft.com/office/powerpoint/2010/main" val="33973125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number of road safety programs have sought alignment to the Safe System. A key example is the Towards Zero safe system road infrastructure program in Victoria, which has a dedicated one point four billion dollar funding over ten years to implement wide-scale road safety improvements, including Safe System aligned demonstration and targeted projects.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12</a:t>
            </a:fld>
            <a:endParaRPr lang="en-AU"/>
          </a:p>
        </p:txBody>
      </p:sp>
    </p:spTree>
    <p:extLst>
      <p:ext uri="{BB962C8B-B14F-4D97-AF65-F5344CB8AC3E}">
        <p14:creationId xmlns:p14="http://schemas.microsoft.com/office/powerpoint/2010/main" val="1286191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Australia and New Zealand contain a number of university-based road safety research centres. These centres, along with other road safety organisations, have contributed a sizeable amount of literature to the road safety field. Key outcomes of this research include demonstrating the clear link between speed and the risk of fatal and serious injuries, identifying the superior performance of road safety barriers over clear zones, and the creation of Safe System tools aimed towards enabling road safety practitioners.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13</a:t>
            </a:fld>
            <a:endParaRPr lang="en-AU"/>
          </a:p>
        </p:txBody>
      </p:sp>
    </p:spTree>
    <p:extLst>
      <p:ext uri="{BB962C8B-B14F-4D97-AF65-F5344CB8AC3E}">
        <p14:creationId xmlns:p14="http://schemas.microsoft.com/office/powerpoint/2010/main" val="1802580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Australia has arguably led the way in terms of public road safety campaigns. Historically, these have targeted the traditional road user-oriented problem areas such the fatal-five of speeding, drink-driving, seatbelt use, distraction and fatigue. More recently, such public campaigns have started to educate the public on the goal of attaining zero harm and the need for a system-based response to the road safety problem.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14</a:t>
            </a:fld>
            <a:endParaRPr lang="en-AU"/>
          </a:p>
        </p:txBody>
      </p:sp>
    </p:spTree>
    <p:extLst>
      <p:ext uri="{BB962C8B-B14F-4D97-AF65-F5344CB8AC3E}">
        <p14:creationId xmlns:p14="http://schemas.microsoft.com/office/powerpoint/2010/main" val="1446584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Moving forward into the future, there is still a sizable amount of work that needs to be done if we are to realise the Safe System ideal of zero harm. We will finish this snippet by discussing some work that will be required going forward.</a:t>
            </a:r>
          </a:p>
        </p:txBody>
      </p:sp>
      <p:sp>
        <p:nvSpPr>
          <p:cNvPr id="4" name="Slide Number Placeholder 3"/>
          <p:cNvSpPr>
            <a:spLocks noGrp="1"/>
          </p:cNvSpPr>
          <p:nvPr>
            <p:ph type="sldNum" sz="quarter" idx="5"/>
          </p:nvPr>
        </p:nvSpPr>
        <p:spPr/>
        <p:txBody>
          <a:bodyPr/>
          <a:lstStyle/>
          <a:p>
            <a:fld id="{CC0A9B5D-FD0E-43AE-9DA6-48D6DA1B065F}" type="slidenum">
              <a:rPr lang="en-AU" smtClean="0"/>
              <a:pPr/>
              <a:t>15</a:t>
            </a:fld>
            <a:endParaRPr lang="en-AU"/>
          </a:p>
        </p:txBody>
      </p:sp>
    </p:spTree>
    <p:extLst>
      <p:ext uri="{BB962C8B-B14F-4D97-AF65-F5344CB8AC3E}">
        <p14:creationId xmlns:p14="http://schemas.microsoft.com/office/powerpoint/2010/main" val="41589725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Recently, a number of practical guidance publications and tools have been released for use by road safety practitioners. These include the likes of the Austroads’ compendium of current knowledge and safe system assessment framework, and New Zealand’s infrastructure risk rating tool. This guidance is aimed as supplementing the current Austroads’ and other guides and provides Safe System-aligned information at a level that is still largely missing in the traditional guidelines.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16</a:t>
            </a:fld>
            <a:endParaRPr lang="en-AU"/>
          </a:p>
        </p:txBody>
      </p:sp>
    </p:spTree>
    <p:extLst>
      <p:ext uri="{BB962C8B-B14F-4D97-AF65-F5344CB8AC3E}">
        <p14:creationId xmlns:p14="http://schemas.microsoft.com/office/powerpoint/2010/main" val="3099339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showcase and demonstration projects have highlighted a need for innovation in the way we approach the design and operation of our road network, such innovation is largely missing in mainstream works. Both road safety specific and more general road projects will need to incorporate innovative solutions, backed by suitable guidance and tools that enable innovation to be used.</a:t>
            </a:r>
          </a:p>
        </p:txBody>
      </p:sp>
      <p:sp>
        <p:nvSpPr>
          <p:cNvPr id="4" name="Slide Number Placeholder 3"/>
          <p:cNvSpPr>
            <a:spLocks noGrp="1"/>
          </p:cNvSpPr>
          <p:nvPr>
            <p:ph type="sldNum" sz="quarter" idx="5"/>
          </p:nvPr>
        </p:nvSpPr>
        <p:spPr/>
        <p:txBody>
          <a:bodyPr/>
          <a:lstStyle/>
          <a:p>
            <a:fld id="{CC0A9B5D-FD0E-43AE-9DA6-48D6DA1B065F}" type="slidenum">
              <a:rPr lang="en-AU" smtClean="0"/>
              <a:pPr/>
              <a:t>17</a:t>
            </a:fld>
            <a:endParaRPr lang="en-AU"/>
          </a:p>
        </p:txBody>
      </p:sp>
    </p:spTree>
    <p:extLst>
      <p:ext uri="{BB962C8B-B14F-4D97-AF65-F5344CB8AC3E}">
        <p14:creationId xmlns:p14="http://schemas.microsoft.com/office/powerpoint/2010/main" val="26211546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Professional education is a key enabler of road safety as without knowledge of the Safe System and how to implement its principles as practical solutions, achieving Safe System-alignment will be all but impossible. Some tertiary and professional education is currently available but its availability is sporadic and the quality of content is arguably inconsistent.</a:t>
            </a:r>
          </a:p>
        </p:txBody>
      </p:sp>
      <p:sp>
        <p:nvSpPr>
          <p:cNvPr id="4" name="Slide Number Placeholder 3"/>
          <p:cNvSpPr>
            <a:spLocks noGrp="1"/>
          </p:cNvSpPr>
          <p:nvPr>
            <p:ph type="sldNum" sz="quarter" idx="5"/>
          </p:nvPr>
        </p:nvSpPr>
        <p:spPr/>
        <p:txBody>
          <a:bodyPr/>
          <a:lstStyle/>
          <a:p>
            <a:fld id="{CC0A9B5D-FD0E-43AE-9DA6-48D6DA1B065F}" type="slidenum">
              <a:rPr lang="en-AU" smtClean="0"/>
              <a:pPr/>
              <a:t>18</a:t>
            </a:fld>
            <a:endParaRPr lang="en-AU"/>
          </a:p>
        </p:txBody>
      </p:sp>
    </p:spTree>
    <p:extLst>
      <p:ext uri="{BB962C8B-B14F-4D97-AF65-F5344CB8AC3E}">
        <p14:creationId xmlns:p14="http://schemas.microsoft.com/office/powerpoint/2010/main" val="14724806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Science-based practice is largely missing from the practical implementation of road safety solutions. While a large body of evidence is available, much value is placed on empirical evidence and waiting until practices become mainstream before engaging in them. Unfortunately, this is incompatible with the scale and pace of change that is required. To overcome this, more weighting will need to be placed on theoretical evidence to compensate for where empirical evidence is lacking.</a:t>
            </a:r>
          </a:p>
        </p:txBody>
      </p:sp>
      <p:sp>
        <p:nvSpPr>
          <p:cNvPr id="4" name="Slide Number Placeholder 3"/>
          <p:cNvSpPr>
            <a:spLocks noGrp="1"/>
          </p:cNvSpPr>
          <p:nvPr>
            <p:ph type="sldNum" sz="quarter" idx="5"/>
          </p:nvPr>
        </p:nvSpPr>
        <p:spPr/>
        <p:txBody>
          <a:bodyPr/>
          <a:lstStyle/>
          <a:p>
            <a:fld id="{CC0A9B5D-FD0E-43AE-9DA6-48D6DA1B065F}" type="slidenum">
              <a:rPr lang="en-AU" smtClean="0"/>
              <a:pPr/>
              <a:t>19</a:t>
            </a:fld>
            <a:endParaRPr lang="en-AU"/>
          </a:p>
        </p:txBody>
      </p:sp>
    </p:spTree>
    <p:extLst>
      <p:ext uri="{BB962C8B-B14F-4D97-AF65-F5344CB8AC3E}">
        <p14:creationId xmlns:p14="http://schemas.microsoft.com/office/powerpoint/2010/main" val="3473275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Widespread implementation of Safe System practices will need to be undertaken if harm elimination is to be achieved. At this time, widespread implementation remains unachievable with a lack of knowledge on how this is to be achieved, lack of tools to enable practitioners to prioritise safety, and a lack funding made available and conditional on meeting specific road safety targets.</a:t>
            </a:r>
          </a:p>
        </p:txBody>
      </p:sp>
      <p:sp>
        <p:nvSpPr>
          <p:cNvPr id="4" name="Slide Number Placeholder 3"/>
          <p:cNvSpPr>
            <a:spLocks noGrp="1"/>
          </p:cNvSpPr>
          <p:nvPr>
            <p:ph type="sldNum" sz="quarter" idx="5"/>
          </p:nvPr>
        </p:nvSpPr>
        <p:spPr/>
        <p:txBody>
          <a:bodyPr/>
          <a:lstStyle/>
          <a:p>
            <a:fld id="{CC0A9B5D-FD0E-43AE-9DA6-48D6DA1B065F}" type="slidenum">
              <a:rPr lang="en-AU" smtClean="0"/>
              <a:pPr/>
              <a:t>20</a:t>
            </a:fld>
            <a:endParaRPr lang="en-AU"/>
          </a:p>
        </p:txBody>
      </p:sp>
    </p:spTree>
    <p:extLst>
      <p:ext uri="{BB962C8B-B14F-4D97-AF65-F5344CB8AC3E}">
        <p14:creationId xmlns:p14="http://schemas.microsoft.com/office/powerpoint/2010/main" val="91431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Safe System has been integrated into Australian and New Zealand road safety practices since the early 2000s. Firstly, let’s take a look at our journey since we adopted this road safety philosophy.</a:t>
            </a:r>
          </a:p>
        </p:txBody>
      </p:sp>
      <p:sp>
        <p:nvSpPr>
          <p:cNvPr id="4" name="Slide Number Placeholder 3"/>
          <p:cNvSpPr>
            <a:spLocks noGrp="1"/>
          </p:cNvSpPr>
          <p:nvPr>
            <p:ph type="sldNum" sz="quarter" idx="5"/>
          </p:nvPr>
        </p:nvSpPr>
        <p:spPr/>
        <p:txBody>
          <a:bodyPr/>
          <a:lstStyle/>
          <a:p>
            <a:fld id="{CC0A9B5D-FD0E-43AE-9DA6-48D6DA1B065F}" type="slidenum">
              <a:rPr lang="en-AU" smtClean="0"/>
              <a:pPr/>
              <a:t>4</a:t>
            </a:fld>
            <a:endParaRPr lang="en-AU"/>
          </a:p>
        </p:txBody>
      </p:sp>
    </p:spTree>
    <p:extLst>
      <p:ext uri="{BB962C8B-B14F-4D97-AF65-F5344CB8AC3E}">
        <p14:creationId xmlns:p14="http://schemas.microsoft.com/office/powerpoint/2010/main" val="2744753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Font typeface="+mj-lt"/>
              <a:buAutoNum type="arabicPeriod"/>
            </a:pPr>
            <a:r>
              <a:rPr lang="en-AU" dirty="0"/>
              <a:t>The Safe System can ultimately be traced back to the pioneering work undertaken by Sweden in the 1990s. In 1997, the Swedish Parliament adopted Vision Zero as their ethical mandate to pursue a new direction in road safety. Headlining Vision Zero was the call for no people to be killed or seriously injured when using the road transportation system. While Sweden still suffers from fatal and serious injury outcomes from road crashes, it has seen a dramatic downturn in the number of people harmed on it’s roads and today it represents a as a leading example in the pursuit of zero harm.</a:t>
            </a:r>
          </a:p>
          <a:p>
            <a:pPr marL="228600" indent="-228600">
              <a:buFont typeface="+mj-lt"/>
              <a:buAutoNum type="arabicPeriod"/>
            </a:pPr>
            <a:endParaRPr lang="en-AU" dirty="0"/>
          </a:p>
          <a:p>
            <a:pPr marL="228600" indent="-228600">
              <a:buFont typeface="+mj-lt"/>
              <a:buAutoNum type="arabicPeriod"/>
            </a:pPr>
            <a:r>
              <a:rPr lang="en-AU" dirty="0"/>
              <a:t>Australia’s initial moves towards the Safe System occurred in the early 2000s. In the year 2000, Safe System principles were used to underpin Australia’s national road safety strategy for the years 2001 to 2010. This was followed by endorsement of the Safe System in 2003 by the Australian Transport Council. Though these initial steps where symbolic, more tangible steps were to be taken in the successive years.</a:t>
            </a:r>
          </a:p>
          <a:p>
            <a:pPr marL="228600" indent="-228600">
              <a:buFont typeface="+mj-lt"/>
              <a:buAutoNum type="arabicPeriod"/>
            </a:pPr>
            <a:endParaRPr lang="en-AU" dirty="0"/>
          </a:p>
          <a:p>
            <a:pPr marL="228600" indent="-228600">
              <a:buFont typeface="+mj-lt"/>
              <a:buAutoNum type="arabicPeriod"/>
            </a:pPr>
            <a:r>
              <a:rPr lang="en-AU" dirty="0"/>
              <a:t>In 2006, the first edition of Austroads’ guide to road safety was released as Australia’s and New Zealand’s leading source of road safety guidance. These guides were headlined by the acknowledgement that the Australian and New Zealand road transportation systems must progressively move towards the Safe System. Since this time, acknowledgement of the Safe System has been included in several Austroads guides. However, as we will later discuss, introduction of the Safe System into Australasian road design and operational guidance has arguably been limited to acknowledgement of the guiding principles of harm elimination, with limited resources for implementing its practical considerations.</a:t>
            </a:r>
          </a:p>
          <a:p>
            <a:pPr marL="0" indent="0">
              <a:buFont typeface="+mj-lt"/>
              <a:buNone/>
            </a:pPr>
            <a:r>
              <a:rPr lang="en-AU" dirty="0"/>
              <a:t> </a:t>
            </a:r>
          </a:p>
        </p:txBody>
      </p:sp>
      <p:sp>
        <p:nvSpPr>
          <p:cNvPr id="4" name="Slide Number Placeholder 3"/>
          <p:cNvSpPr>
            <a:spLocks noGrp="1"/>
          </p:cNvSpPr>
          <p:nvPr>
            <p:ph type="sldNum" sz="quarter" idx="5"/>
          </p:nvPr>
        </p:nvSpPr>
        <p:spPr/>
        <p:txBody>
          <a:bodyPr/>
          <a:lstStyle/>
          <a:p>
            <a:fld id="{CC0A9B5D-FD0E-43AE-9DA6-48D6DA1B065F}" type="slidenum">
              <a:rPr lang="en-AU" smtClean="0"/>
              <a:pPr/>
              <a:t>5</a:t>
            </a:fld>
            <a:endParaRPr lang="en-AU"/>
          </a:p>
        </p:txBody>
      </p:sp>
    </p:spTree>
    <p:extLst>
      <p:ext uri="{BB962C8B-B14F-4D97-AF65-F5344CB8AC3E}">
        <p14:creationId xmlns:p14="http://schemas.microsoft.com/office/powerpoint/2010/main" val="4219934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Following suit from the federal level, the road safety strategies and action plans for each Australian state and New Zealand place the Safe System and a strategic goal of harm elimination at the top of their agenda. With most of these strategies and action plans due for renewal now or in the near future, each successive strategy and action plan is set to provide a renewed push towards this target. Crucially, each strategy and action plan will now need to clearly state how a sustained, long-term plan towards a target of zero fatal and serious injuries will be managed.</a:t>
            </a:r>
          </a:p>
        </p:txBody>
      </p:sp>
      <p:sp>
        <p:nvSpPr>
          <p:cNvPr id="4" name="Slide Number Placeholder 3"/>
          <p:cNvSpPr>
            <a:spLocks noGrp="1"/>
          </p:cNvSpPr>
          <p:nvPr>
            <p:ph type="sldNum" sz="quarter" idx="5"/>
          </p:nvPr>
        </p:nvSpPr>
        <p:spPr/>
        <p:txBody>
          <a:bodyPr/>
          <a:lstStyle/>
          <a:p>
            <a:fld id="{CC0A9B5D-FD0E-43AE-9DA6-48D6DA1B065F}" type="slidenum">
              <a:rPr lang="en-AU" smtClean="0"/>
              <a:pPr/>
              <a:t>6</a:t>
            </a:fld>
            <a:endParaRPr lang="en-AU"/>
          </a:p>
        </p:txBody>
      </p:sp>
    </p:spTree>
    <p:extLst>
      <p:ext uri="{BB962C8B-B14F-4D97-AF65-F5344CB8AC3E}">
        <p14:creationId xmlns:p14="http://schemas.microsoft.com/office/powerpoint/2010/main" val="344985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2010, Australia’s new national road safety strategy for 2011 to 2020 was released. This new strategy renewed the national vision that no person should be killed or seriously injured on Australia’s roads. As with New Zealand’s latest road safety strategy, which was released in 2019, it is expected that the next Australian national road safety strategy will continue with this vision of attaining a road system where no person is killed or seriously injured.</a:t>
            </a:r>
          </a:p>
          <a:p>
            <a:pPr marL="228600" indent="-228600">
              <a:buFont typeface="+mj-lt"/>
              <a:buAutoNum type="arabicPeriod"/>
            </a:pPr>
            <a:endParaRPr lang="en-AU" dirty="0"/>
          </a:p>
          <a:p>
            <a:pPr marL="228600" indent="-228600">
              <a:buFont typeface="+mj-lt"/>
              <a:buAutoNum type="arabicPeriod"/>
            </a:pPr>
            <a:r>
              <a:rPr lang="en-AU" dirty="0"/>
              <a:t>Despite these bold visions and equally bold target setting, a national inquiry into Australia’s national road safety strategy was announced following a halt to the downward trend in fatal and serious injuries. </a:t>
            </a:r>
            <a:r>
              <a:rPr lang="en-AU"/>
              <a:t>This inquiry</a:t>
            </a:r>
            <a:r>
              <a:rPr lang="en-AU" dirty="0"/>
              <a:t>, released in September 2018, detailed some of the failings within the management of our road transportation system. Despite the demonstrated strategic importance of the Safe System, we have failed to implement the Safe System at a practical level. Additionally, safety is often assumed as implicit with every new road project or redevelopment of the existing network. Opportunities are missed when making things safer, rather than outright safe, is accepted as a reasonable outcome. In other words, safety is improved but not optimised.</a:t>
            </a:r>
          </a:p>
        </p:txBody>
      </p:sp>
      <p:sp>
        <p:nvSpPr>
          <p:cNvPr id="4" name="Slide Number Placeholder 3"/>
          <p:cNvSpPr>
            <a:spLocks noGrp="1"/>
          </p:cNvSpPr>
          <p:nvPr>
            <p:ph type="sldNum" sz="quarter" idx="5"/>
          </p:nvPr>
        </p:nvSpPr>
        <p:spPr/>
        <p:txBody>
          <a:bodyPr/>
          <a:lstStyle/>
          <a:p>
            <a:fld id="{CC0A9B5D-FD0E-43AE-9DA6-48D6DA1B065F}" type="slidenum">
              <a:rPr lang="en-AU" smtClean="0"/>
              <a:pPr/>
              <a:t>7</a:t>
            </a:fld>
            <a:endParaRPr lang="en-AU"/>
          </a:p>
        </p:txBody>
      </p:sp>
    </p:spTree>
    <p:extLst>
      <p:ext uri="{BB962C8B-B14F-4D97-AF65-F5344CB8AC3E}">
        <p14:creationId xmlns:p14="http://schemas.microsoft.com/office/powerpoint/2010/main" val="6582914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Despite so far falling short of Safe System ideals, we have nonetheless attained some considerable achievements in road safety over the past two decades. Now, let’s take a look at some of our achievements.</a:t>
            </a:r>
          </a:p>
        </p:txBody>
      </p:sp>
      <p:sp>
        <p:nvSpPr>
          <p:cNvPr id="4" name="Slide Number Placeholder 3"/>
          <p:cNvSpPr>
            <a:spLocks noGrp="1"/>
          </p:cNvSpPr>
          <p:nvPr>
            <p:ph type="sldNum" sz="quarter" idx="5"/>
          </p:nvPr>
        </p:nvSpPr>
        <p:spPr/>
        <p:txBody>
          <a:bodyPr/>
          <a:lstStyle/>
          <a:p>
            <a:fld id="{CC0A9B5D-FD0E-43AE-9DA6-48D6DA1B065F}" type="slidenum">
              <a:rPr lang="en-AU" smtClean="0"/>
              <a:pPr/>
              <a:t>8</a:t>
            </a:fld>
            <a:endParaRPr lang="en-AU"/>
          </a:p>
        </p:txBody>
      </p:sp>
    </p:spTree>
    <p:extLst>
      <p:ext uri="{BB962C8B-B14F-4D97-AF65-F5344CB8AC3E}">
        <p14:creationId xmlns:p14="http://schemas.microsoft.com/office/powerpoint/2010/main" val="309164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both Australia and New Zealand, the Safe System has been firmly cemented as the future of road safety. Strategic targets have been underpinned by the goal of attaining zero fatal and serious injuries on our road network. However, as highlighted in Australia’s current national road safety strategy, it is not an implementation plan. Detailed planning, an informed system management and the right tools will be required to enact such strategy.  </a:t>
            </a:r>
          </a:p>
        </p:txBody>
      </p:sp>
      <p:sp>
        <p:nvSpPr>
          <p:cNvPr id="4" name="Slide Number Placeholder 3"/>
          <p:cNvSpPr>
            <a:spLocks noGrp="1"/>
          </p:cNvSpPr>
          <p:nvPr>
            <p:ph type="sldNum" sz="quarter" idx="5"/>
          </p:nvPr>
        </p:nvSpPr>
        <p:spPr/>
        <p:txBody>
          <a:bodyPr/>
          <a:lstStyle/>
          <a:p>
            <a:fld id="{CC0A9B5D-FD0E-43AE-9DA6-48D6DA1B065F}" type="slidenum">
              <a:rPr lang="en-AU" smtClean="0"/>
              <a:pPr/>
              <a:t>9</a:t>
            </a:fld>
            <a:endParaRPr lang="en-AU"/>
          </a:p>
        </p:txBody>
      </p:sp>
    </p:spTree>
    <p:extLst>
      <p:ext uri="{BB962C8B-B14F-4D97-AF65-F5344CB8AC3E}">
        <p14:creationId xmlns:p14="http://schemas.microsoft.com/office/powerpoint/2010/main" val="3509804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High-level guidance is available across Australia and New Zealand. Safe System principles have been implemented to varying degrees. Austroads, which forms the peak organisation of Australian and New Zealand road transport agencies, has recently released its third edition of its guide to road safety. Additional guidance is distributed by individual road agencies, such as supplemental guidelines and New Zealand’s high-risk guides. </a:t>
            </a:r>
          </a:p>
        </p:txBody>
      </p:sp>
      <p:sp>
        <p:nvSpPr>
          <p:cNvPr id="4" name="Slide Number Placeholder 3"/>
          <p:cNvSpPr>
            <a:spLocks noGrp="1"/>
          </p:cNvSpPr>
          <p:nvPr>
            <p:ph type="sldNum" sz="quarter" idx="5"/>
          </p:nvPr>
        </p:nvSpPr>
        <p:spPr/>
        <p:txBody>
          <a:bodyPr/>
          <a:lstStyle/>
          <a:p>
            <a:fld id="{CC0A9B5D-FD0E-43AE-9DA6-48D6DA1B065F}" type="slidenum">
              <a:rPr lang="en-AU" smtClean="0"/>
              <a:pPr/>
              <a:t>10</a:t>
            </a:fld>
            <a:endParaRPr lang="en-AU"/>
          </a:p>
        </p:txBody>
      </p:sp>
    </p:spTree>
    <p:extLst>
      <p:ext uri="{BB962C8B-B14F-4D97-AF65-F5344CB8AC3E}">
        <p14:creationId xmlns:p14="http://schemas.microsoft.com/office/powerpoint/2010/main" val="23975742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EE96ACE8-ABE9-4ACE-A081-D95860E8107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9A222E78-7736-4646-B50D-31C586C0183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28870C4A-18A4-4123-B4AD-4F785EEC723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34291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72753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918595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4</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502756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002879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382466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91056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9B2AB7D6-D2BC-467C-98C2-2F3221B03E8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82DE6581-9767-407C-BE3B-93BB4CFE529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B13D5F83-6E33-4889-9053-74B1065C7584}"/>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3701594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2</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82440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077218"/>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2, Snippet 4</a:t>
            </a:r>
          </a:p>
        </p:txBody>
      </p:sp>
      <p:sp>
        <p:nvSpPr>
          <p:cNvPr id="16" name="TextBox 15">
            <a:extLst>
              <a:ext uri="{FF2B5EF4-FFF2-40B4-BE49-F238E27FC236}">
                <a16:creationId xmlns:a16="http://schemas.microsoft.com/office/drawing/2014/main" id="{C74105BA-DE94-43EC-BBB8-BEDADFBE4B42}"/>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419073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2, Snippet 3</a:t>
            </a:r>
          </a:p>
        </p:txBody>
      </p:sp>
    </p:spTree>
    <p:extLst>
      <p:ext uri="{BB962C8B-B14F-4D97-AF65-F5344CB8AC3E}">
        <p14:creationId xmlns:p14="http://schemas.microsoft.com/office/powerpoint/2010/main" val="3394138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4</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972639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72C9DCE0-0448-9644-8BDE-04EBC5D6D95D}"/>
              </a:ext>
            </a:extLst>
          </p:cNvPr>
          <p:cNvSpPr txBox="1">
            <a:spLocks/>
          </p:cNvSpPr>
          <p:nvPr userDrawn="1"/>
        </p:nvSpPr>
        <p:spPr>
          <a:xfrm>
            <a:off x="628650" y="6218333"/>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2, Snippet 3</a:t>
            </a:r>
          </a:p>
        </p:txBody>
      </p:sp>
    </p:spTree>
    <p:extLst>
      <p:ext uri="{BB962C8B-B14F-4D97-AF65-F5344CB8AC3E}">
        <p14:creationId xmlns:p14="http://schemas.microsoft.com/office/powerpoint/2010/main" val="49164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319663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77011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976293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977928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2, Snippet 3</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303251160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9" r:id="rId17"/>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8.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8.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8.png"/><Relationship Id="rId5" Type="http://schemas.openxmlformats.org/officeDocument/2006/relationships/image" Target="../media/image15.jpe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8.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8.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5" Type="http://schemas.microsoft.com/office/2007/relationships/media" Target="../media/media6.mp3"/><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microsoft.com/office/2007/relationships/media" Target="../media/media9.mp3"/><Relationship Id="rId7" Type="http://schemas.openxmlformats.org/officeDocument/2006/relationships/image" Target="../media/image8.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notesSlide" Target="../notesSlides/notesSlide6.xml"/><Relationship Id="rId5" Type="http://schemas.openxmlformats.org/officeDocument/2006/relationships/slideLayout" Target="../slideLayouts/slideLayout4.xml"/><Relationship Id="rId4" Type="http://schemas.openxmlformats.org/officeDocument/2006/relationships/audio" Target="../media/media9.mp3"/></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8.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52FB1BD-16AF-694D-A5F8-4CC9968BAFAE}"/>
              </a:ext>
            </a:extLst>
          </p:cNvPr>
          <p:cNvSpPr>
            <a:spLocks noGrp="1"/>
          </p:cNvSpPr>
          <p:nvPr>
            <p:ph type="body" sz="quarter" idx="10"/>
          </p:nvPr>
        </p:nvSpPr>
        <p:spPr/>
        <p:txBody>
          <a:bodyPr>
            <a:normAutofit fontScale="70000" lnSpcReduction="20000"/>
          </a:bodyPr>
          <a:lstStyle/>
          <a:p>
            <a:r>
              <a:rPr lang="en-US" dirty="0"/>
              <a:t>Introduction of the Safe System in Australia and New Zealand</a:t>
            </a:r>
          </a:p>
        </p:txBody>
      </p:sp>
      <p:sp>
        <p:nvSpPr>
          <p:cNvPr id="6" name="Text Box 2"/>
          <p:cNvSpPr txBox="1">
            <a:spLocks noGrp="1" noChangeArrowheads="1"/>
          </p:cNvSpPr>
          <p:nvPr>
            <p:ph type="title" idx="4294967295"/>
          </p:nvPr>
        </p:nvSpPr>
        <p:spPr bwMode="auto">
          <a:xfrm>
            <a:off x="0" y="1191621"/>
            <a:ext cx="7993063" cy="1218795"/>
          </a:xfrm>
          <a:prstGeom prst="rect">
            <a:avLst/>
          </a:prstGeom>
          <a:noFill/>
          <a:ln w="9525">
            <a:noFill/>
            <a:miter lim="800000"/>
            <a:headEnd/>
            <a:tailEnd/>
          </a:ln>
        </p:spPr>
        <p:txBody>
          <a:bodyPr wrap="square" lIns="0" tIns="0" rIns="0" bIns="0">
            <a:spAutoFit/>
          </a:bodyPr>
          <a:lstStyle/>
          <a:p>
            <a:r>
              <a:rPr lang="en-AU" sz="2800" b="1" dirty="0">
                <a:latin typeface="Verdana" pitchFamily="34" charset="0"/>
              </a:rPr>
              <a:t/>
            </a:r>
            <a:br>
              <a:rPr lang="en-AU" sz="2800" b="1" dirty="0">
                <a:latin typeface="Verdana" pitchFamily="34" charset="0"/>
              </a:rPr>
            </a:br>
            <a:r>
              <a:rPr lang="en-AU" sz="2000" b="1" dirty="0">
                <a:latin typeface="Verdana" pitchFamily="34" charset="0"/>
              </a:rPr>
              <a:t/>
            </a:r>
            <a:br>
              <a:rPr lang="en-AU" sz="2000" b="1" dirty="0">
                <a:latin typeface="Verdana" pitchFamily="34" charset="0"/>
              </a:rPr>
            </a:br>
            <a:r>
              <a:rPr lang="en-AU" sz="2000" b="1" dirty="0">
                <a:latin typeface="Verdana" pitchFamily="34" charset="0"/>
              </a:rPr>
              <a:t/>
            </a:r>
            <a:br>
              <a:rPr lang="en-AU" sz="2000" b="1" dirty="0">
                <a:latin typeface="Verdana" pitchFamily="34" charset="0"/>
              </a:rPr>
            </a:br>
            <a:r>
              <a:rPr lang="en-AU" sz="2000" b="0" i="1" dirty="0">
                <a:latin typeface="Verdana" pitchFamily="34" charset="0"/>
              </a:rPr>
              <a:t> </a:t>
            </a:r>
            <a:endParaRPr lang="en-US" sz="2000" dirty="0">
              <a:solidFill>
                <a:srgbClr val="37424A"/>
              </a:solidFill>
              <a:latin typeface="Verdana" pitchFamily="34" charset="0"/>
            </a:endParaRPr>
          </a:p>
        </p:txBody>
      </p:sp>
      <p:pic>
        <p:nvPicPr>
          <p:cNvPr id="2" name="TAC_MOD2_SNIP4_SLIDE_01_PARA_A">
            <a:hlinkClick r:id="" action="ppaction://media"/>
            <a:extLst>
              <a:ext uri="{FF2B5EF4-FFF2-40B4-BE49-F238E27FC236}">
                <a16:creationId xmlns:a16="http://schemas.microsoft.com/office/drawing/2014/main" id="{91609F83-F475-4D53-BD26-8056BC39484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524"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7032" fill="hold"/>
                                        <p:tgtEl>
                                          <p:spTgt spid="2"/>
                                        </p:tgtEl>
                                      </p:cBhvr>
                                    </p:cmd>
                                  </p:childTnLst>
                                </p:cTn>
                              </p:par>
                            </p:childTnLst>
                          </p:cTn>
                        </p:par>
                        <p:par>
                          <p:cTn id="7" fill="hold">
                            <p:stCondLst>
                              <p:cond delay="18032"/>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2956AE1-058E-2643-971A-D6053EDA7ABB}"/>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671FE2A4-8E0D-9245-A0F2-1230D47C4E9B}"/>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6" name="Rectangle: Rounded Corners 4">
            <a:extLst>
              <a:ext uri="{FF2B5EF4-FFF2-40B4-BE49-F238E27FC236}">
                <a16:creationId xmlns:a16="http://schemas.microsoft.com/office/drawing/2014/main" id="{27D61120-5C27-4242-A567-0EC7BA48C15D}"/>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27">
            <a:extLst>
              <a:ext uri="{FF2B5EF4-FFF2-40B4-BE49-F238E27FC236}">
                <a16:creationId xmlns:a16="http://schemas.microsoft.com/office/drawing/2014/main" id="{88DD49F5-CD5F-3B41-9690-A32944069149}"/>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cxnSp>
        <p:nvCxnSpPr>
          <p:cNvPr id="8" name="Straight Arrow Connector 7">
            <a:extLst>
              <a:ext uri="{FF2B5EF4-FFF2-40B4-BE49-F238E27FC236}">
                <a16:creationId xmlns:a16="http://schemas.microsoft.com/office/drawing/2014/main" id="{9F4DBCAB-B910-554C-BE35-3471F6234D7C}"/>
              </a:ext>
            </a:extLst>
          </p:cNvPr>
          <p:cNvCxnSpPr>
            <a:cxnSpLocks/>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46CF48C-654A-7145-BF8A-966017682CF6}"/>
              </a:ext>
            </a:extLst>
          </p:cNvPr>
          <p:cNvSpPr txBox="1"/>
          <p:nvPr/>
        </p:nvSpPr>
        <p:spPr>
          <a:xfrm>
            <a:off x="323527" y="3416508"/>
            <a:ext cx="7272804" cy="584775"/>
          </a:xfrm>
          <a:prstGeom prst="rect">
            <a:avLst/>
          </a:prstGeom>
          <a:noFill/>
        </p:spPr>
        <p:txBody>
          <a:bodyPr wrap="square" rtlCol="0">
            <a:spAutoFit/>
          </a:bodyPr>
          <a:lstStyle/>
          <a:p>
            <a:r>
              <a:rPr lang="en-AU" sz="1600" i="1" dirty="0">
                <a:solidFill>
                  <a:schemeClr val="bg1"/>
                </a:solidFill>
              </a:rPr>
              <a:t>E.g. New Zealand High-risk Rural Roads and High-risk Intersections guides, Austroads Guide to Road Safety</a:t>
            </a:r>
          </a:p>
        </p:txBody>
      </p:sp>
      <p:sp>
        <p:nvSpPr>
          <p:cNvPr id="10" name="Text Box 2">
            <a:extLst>
              <a:ext uri="{FF2B5EF4-FFF2-40B4-BE49-F238E27FC236}">
                <a16:creationId xmlns:a16="http://schemas.microsoft.com/office/drawing/2014/main" id="{424DB1D0-6F2D-3949-AEB3-6417B556529F}"/>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Current achievements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11" name="Arrow: Chevron 10">
            <a:extLst>
              <a:ext uri="{FF2B5EF4-FFF2-40B4-BE49-F238E27FC236}">
                <a16:creationId xmlns:a16="http://schemas.microsoft.com/office/drawing/2014/main" id="{0F7338D6-E13A-4568-9A5D-CB000509002A}"/>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0_PARA_A">
            <a:hlinkClick r:id="" action="ppaction://media"/>
            <a:extLst>
              <a:ext uri="{FF2B5EF4-FFF2-40B4-BE49-F238E27FC236}">
                <a16:creationId xmlns:a16="http://schemas.microsoft.com/office/drawing/2014/main" id="{054403D2-81B6-4986-9532-6A6A086B37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524" y="0"/>
            <a:ext cx="609600" cy="609600"/>
          </a:xfrm>
          <a:prstGeom prst="rect">
            <a:avLst/>
          </a:prstGeom>
        </p:spPr>
      </p:pic>
    </p:spTree>
    <p:extLst>
      <p:ext uri="{BB962C8B-B14F-4D97-AF65-F5344CB8AC3E}">
        <p14:creationId xmlns:p14="http://schemas.microsoft.com/office/powerpoint/2010/main" val="162338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1000"/>
                                  </p:stCondLst>
                                  <p:childTnLst>
                                    <p:cmd type="call" cmd="playFrom(0.0)">
                                      <p:cBhvr>
                                        <p:cTn id="15" dur="27048" fill="hold"/>
                                        <p:tgtEl>
                                          <p:spTgt spid="2"/>
                                        </p:tgtEl>
                                      </p:cBhvr>
                                    </p:cmd>
                                  </p:childTnLst>
                                </p:cTn>
                              </p:par>
                            </p:childTnLst>
                          </p:cTn>
                        </p:par>
                        <p:par>
                          <p:cTn id="16" fill="hold">
                            <p:stCondLst>
                              <p:cond delay="28048"/>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2"/>
                </p:tgtEl>
              </p:cMediaNode>
            </p:audio>
          </p:childTnLst>
        </p:cTn>
      </p:par>
    </p:tnLst>
    <p:bldLst>
      <p:bldP spid="7" grpId="0" animBg="1"/>
      <p:bldP spid="9" grpId="0"/>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F343ED4-B158-DD4D-AE65-0B4BEB7DB766}"/>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8062584D-6766-C54A-9EEB-E04EB24DEA16}"/>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6" name="Rectangle: Rounded Corners 4">
            <a:extLst>
              <a:ext uri="{FF2B5EF4-FFF2-40B4-BE49-F238E27FC236}">
                <a16:creationId xmlns:a16="http://schemas.microsoft.com/office/drawing/2014/main" id="{7BABC248-99A8-FC4A-8805-892873A694D4}"/>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23">
            <a:extLst>
              <a:ext uri="{FF2B5EF4-FFF2-40B4-BE49-F238E27FC236}">
                <a16:creationId xmlns:a16="http://schemas.microsoft.com/office/drawing/2014/main" id="{CFA7CA6A-7DF8-734F-A0BE-DA0C17F12817}"/>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sp>
        <p:nvSpPr>
          <p:cNvPr id="8" name="Rectangle: Rounded Corners 27">
            <a:extLst>
              <a:ext uri="{FF2B5EF4-FFF2-40B4-BE49-F238E27FC236}">
                <a16:creationId xmlns:a16="http://schemas.microsoft.com/office/drawing/2014/main" id="{6542256F-6929-6C49-B1CC-05DA6216049D}"/>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cxnSp>
        <p:nvCxnSpPr>
          <p:cNvPr id="9" name="Straight Arrow Connector 8">
            <a:extLst>
              <a:ext uri="{FF2B5EF4-FFF2-40B4-BE49-F238E27FC236}">
                <a16:creationId xmlns:a16="http://schemas.microsoft.com/office/drawing/2014/main" id="{89DB281D-0F8C-C047-9E00-FFD9907F7EF3}"/>
              </a:ext>
            </a:extLst>
          </p:cNvPr>
          <p:cNvCxnSpPr>
            <a:cxnSpLocks/>
            <a:endCxn id="8"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004D72C5-D258-F740-B328-7C7F85DC612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77025" y="3166027"/>
            <a:ext cx="3132000"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7CFF82CC-06C9-A949-B4E9-5C6125CF5AD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84310" y="3168160"/>
            <a:ext cx="3119111"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a:extLst>
              <a:ext uri="{FF2B5EF4-FFF2-40B4-BE49-F238E27FC236}">
                <a16:creationId xmlns:a16="http://schemas.microsoft.com/office/drawing/2014/main" id="{3D8CF66D-5425-2E4B-8858-CA2526B346E1}"/>
              </a:ext>
            </a:extLst>
          </p:cNvPr>
          <p:cNvSpPr txBox="1"/>
          <p:nvPr/>
        </p:nvSpPr>
        <p:spPr>
          <a:xfrm>
            <a:off x="1799692" y="2325927"/>
            <a:ext cx="7272804" cy="584775"/>
          </a:xfrm>
          <a:prstGeom prst="rect">
            <a:avLst/>
          </a:prstGeom>
          <a:noFill/>
        </p:spPr>
        <p:txBody>
          <a:bodyPr wrap="square" rtlCol="0">
            <a:spAutoFit/>
          </a:bodyPr>
          <a:lstStyle/>
          <a:p>
            <a:r>
              <a:rPr lang="en-AU" sz="1600" i="1" dirty="0">
                <a:solidFill>
                  <a:schemeClr val="bg1"/>
                </a:solidFill>
              </a:rPr>
              <a:t>E.g. Kent Town raised plateau intersection (South Australia) (below left),</a:t>
            </a:r>
            <a:br>
              <a:rPr lang="en-AU" sz="1600" i="1" dirty="0">
                <a:solidFill>
                  <a:schemeClr val="bg1"/>
                </a:solidFill>
              </a:rPr>
            </a:br>
            <a:r>
              <a:rPr lang="en-AU" sz="1600" i="1" dirty="0">
                <a:solidFill>
                  <a:schemeClr val="bg1"/>
                </a:solidFill>
              </a:rPr>
              <a:t>Melba Highway overtaking lane (Victoria) (below right) </a:t>
            </a:r>
          </a:p>
        </p:txBody>
      </p:sp>
      <p:sp>
        <p:nvSpPr>
          <p:cNvPr id="13" name="TextBox 12">
            <a:extLst>
              <a:ext uri="{FF2B5EF4-FFF2-40B4-BE49-F238E27FC236}">
                <a16:creationId xmlns:a16="http://schemas.microsoft.com/office/drawing/2014/main" id="{081DB9FC-3642-D840-813C-24E04BB2B6F1}"/>
              </a:ext>
            </a:extLst>
          </p:cNvPr>
          <p:cNvSpPr txBox="1"/>
          <p:nvPr/>
        </p:nvSpPr>
        <p:spPr>
          <a:xfrm>
            <a:off x="1799692" y="5340075"/>
            <a:ext cx="2772308" cy="230832"/>
          </a:xfrm>
          <a:prstGeom prst="rect">
            <a:avLst/>
          </a:prstGeom>
          <a:noFill/>
        </p:spPr>
        <p:txBody>
          <a:bodyPr wrap="square" rtlCol="0">
            <a:spAutoFit/>
          </a:bodyPr>
          <a:lstStyle/>
          <a:p>
            <a:r>
              <a:rPr lang="en-AU" sz="900" dirty="0">
                <a:solidFill>
                  <a:srgbClr val="20A8FC"/>
                </a:solidFill>
              </a:rPr>
              <a:t>Source: Centre for Automotive Safety Research</a:t>
            </a:r>
          </a:p>
        </p:txBody>
      </p:sp>
      <p:sp>
        <p:nvSpPr>
          <p:cNvPr id="14" name="TextBox 13">
            <a:extLst>
              <a:ext uri="{FF2B5EF4-FFF2-40B4-BE49-F238E27FC236}">
                <a16:creationId xmlns:a16="http://schemas.microsoft.com/office/drawing/2014/main" id="{BFA10965-27F4-FE4C-B043-D65D157FA5A7}"/>
              </a:ext>
            </a:extLst>
          </p:cNvPr>
          <p:cNvSpPr txBox="1"/>
          <p:nvPr/>
        </p:nvSpPr>
        <p:spPr>
          <a:xfrm>
            <a:off x="5273651" y="5327653"/>
            <a:ext cx="2772308" cy="230832"/>
          </a:xfrm>
          <a:prstGeom prst="rect">
            <a:avLst/>
          </a:prstGeom>
          <a:noFill/>
        </p:spPr>
        <p:txBody>
          <a:bodyPr wrap="square" rtlCol="0">
            <a:spAutoFit/>
          </a:bodyPr>
          <a:lstStyle/>
          <a:p>
            <a:r>
              <a:rPr lang="en-AU" sz="900" dirty="0">
                <a:solidFill>
                  <a:srgbClr val="20A8FC"/>
                </a:solidFill>
              </a:rPr>
              <a:t>Source: Safe System Solutions</a:t>
            </a:r>
          </a:p>
        </p:txBody>
      </p:sp>
      <p:sp>
        <p:nvSpPr>
          <p:cNvPr id="15" name="Text Box 2">
            <a:extLst>
              <a:ext uri="{FF2B5EF4-FFF2-40B4-BE49-F238E27FC236}">
                <a16:creationId xmlns:a16="http://schemas.microsoft.com/office/drawing/2014/main" id="{9C72CDA6-32AF-9E46-8009-803CF7E95559}"/>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Current achievements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16" name="Arrow: Chevron 15">
            <a:extLst>
              <a:ext uri="{FF2B5EF4-FFF2-40B4-BE49-F238E27FC236}">
                <a16:creationId xmlns:a16="http://schemas.microsoft.com/office/drawing/2014/main" id="{C8005167-732E-4827-8032-68C73C923AB4}"/>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1_PARA_A">
            <a:hlinkClick r:id="" action="ppaction://media"/>
            <a:extLst>
              <a:ext uri="{FF2B5EF4-FFF2-40B4-BE49-F238E27FC236}">
                <a16:creationId xmlns:a16="http://schemas.microsoft.com/office/drawing/2014/main" id="{E143C851-5ADC-41D5-AB37-60EA1C2149C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60532" y="0"/>
            <a:ext cx="609600" cy="609600"/>
          </a:xfrm>
          <a:prstGeom prst="rect">
            <a:avLst/>
          </a:prstGeom>
        </p:spPr>
      </p:pic>
    </p:spTree>
    <p:extLst>
      <p:ext uri="{BB962C8B-B14F-4D97-AF65-F5344CB8AC3E}">
        <p14:creationId xmlns:p14="http://schemas.microsoft.com/office/powerpoint/2010/main" val="137210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1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1000"/>
                                        <p:tgtEl>
                                          <p:spTgt spid="14"/>
                                        </p:tgtEl>
                                      </p:cBhvr>
                                    </p:animEffect>
                                  </p:childTnLst>
                                </p:cTn>
                              </p:par>
                              <p:par>
                                <p:cTn id="17" presetID="10" presetClass="entr" presetSubtype="0" fill="hold" nodeType="withEffect">
                                  <p:stCondLst>
                                    <p:cond delay="2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childTnLst>
                                </p:cTn>
                              </p:par>
                              <p:par>
                                <p:cTn id="23" presetID="1" presetClass="mediacall" presetSubtype="0" fill="hold" nodeType="withEffect">
                                  <p:stCondLst>
                                    <p:cond delay="1000"/>
                                  </p:stCondLst>
                                  <p:childTnLst>
                                    <p:cmd type="call" cmd="playFrom(0.0)">
                                      <p:cBhvr>
                                        <p:cTn id="24" dur="29839" fill="hold"/>
                                        <p:tgtEl>
                                          <p:spTgt spid="2"/>
                                        </p:tgtEl>
                                      </p:cBhvr>
                                    </p:cmd>
                                  </p:childTnLst>
                                </p:cTn>
                              </p:par>
                            </p:childTnLst>
                          </p:cTn>
                        </p:par>
                        <p:par>
                          <p:cTn id="25" fill="hold">
                            <p:stCondLst>
                              <p:cond delay="30839"/>
                            </p:stCondLst>
                            <p:childTnLst>
                              <p:par>
                                <p:cTn id="26" presetID="3" presetClass="mediacall" presetSubtype="0" fill="hold" nodeType="afterEffect">
                                  <p:stCondLst>
                                    <p:cond delay="500"/>
                                  </p:stCondLst>
                                  <p:childTnLst>
                                    <p:cmd type="call" cmd="stop">
                                      <p:cBhvr>
                                        <p:cTn id="27" dur="1" fill="hold"/>
                                        <p:tgtEl>
                                          <p:spTgt spid="2"/>
                                        </p:tgtEl>
                                      </p:cBhvr>
                                    </p:cmd>
                                  </p:childTnLst>
                                </p:cTn>
                              </p:par>
                              <p:par>
                                <p:cTn id="28" presetID="10" presetClass="entr" presetSubtype="0" fill="hold" grpId="0" nodeType="withEffect">
                                  <p:stCondLst>
                                    <p:cond delay="50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7" grpId="0" animBg="1"/>
      <p:bldP spid="12" grpId="0"/>
      <p:bldP spid="13" grpId="0"/>
      <p:bldP spid="14" grpId="0"/>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EBFDB8-F18B-7740-AE60-1DCEB701E010}"/>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DC586DA5-DADF-DC46-A46B-8003D4D7AB7E}"/>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6" name="Rectangle: Rounded Corners 4">
            <a:extLst>
              <a:ext uri="{FF2B5EF4-FFF2-40B4-BE49-F238E27FC236}">
                <a16:creationId xmlns:a16="http://schemas.microsoft.com/office/drawing/2014/main" id="{027619F7-EAF8-114B-ACD1-442225DAEE83}"/>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7">
            <a:extLst>
              <a:ext uri="{FF2B5EF4-FFF2-40B4-BE49-F238E27FC236}">
                <a16:creationId xmlns:a16="http://schemas.microsoft.com/office/drawing/2014/main" id="{2A8B9A9D-FF65-0843-91C2-3BC47E71F437}"/>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cxnSp>
        <p:nvCxnSpPr>
          <p:cNvPr id="8" name="Straight Arrow Connector 7">
            <a:extLst>
              <a:ext uri="{FF2B5EF4-FFF2-40B4-BE49-F238E27FC236}">
                <a16:creationId xmlns:a16="http://schemas.microsoft.com/office/drawing/2014/main" id="{FFA27494-0172-EC48-9355-741A1FF38973}"/>
              </a:ext>
            </a:extLst>
          </p:cNvPr>
          <p:cNvCxnSpPr>
            <a:cxnSpLocks/>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Rectangle: Rounded Corners 11">
            <a:extLst>
              <a:ext uri="{FF2B5EF4-FFF2-40B4-BE49-F238E27FC236}">
                <a16:creationId xmlns:a16="http://schemas.microsoft.com/office/drawing/2014/main" id="{AF97B9D7-4899-9B4A-B814-DB8679FDFB43}"/>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Program alignment</a:t>
            </a:r>
          </a:p>
        </p:txBody>
      </p:sp>
      <p:cxnSp>
        <p:nvCxnSpPr>
          <p:cNvPr id="10" name="Straight Arrow Connector 9">
            <a:extLst>
              <a:ext uri="{FF2B5EF4-FFF2-40B4-BE49-F238E27FC236}">
                <a16:creationId xmlns:a16="http://schemas.microsoft.com/office/drawing/2014/main" id="{7CDA33FB-DE41-AF48-B89E-AC1FE697231C}"/>
              </a:ext>
            </a:extLst>
          </p:cNvPr>
          <p:cNvCxnSpPr>
            <a:cxnSpLocks/>
            <a:endCxn id="9"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pic>
        <p:nvPicPr>
          <p:cNvPr id="11" name="Picture 4">
            <a:extLst>
              <a:ext uri="{FF2B5EF4-FFF2-40B4-BE49-F238E27FC236}">
                <a16:creationId xmlns:a16="http://schemas.microsoft.com/office/drawing/2014/main" id="{BDC12BCB-6A8D-6F4E-BE6A-33EB40CDFC65}"/>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40052" y="3861048"/>
            <a:ext cx="3006962"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AEAEA5D6-CE67-3E43-86ED-7989C052089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88139" y="3861048"/>
            <a:ext cx="2807897"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Rectangle: Rounded Corners 14">
            <a:extLst>
              <a:ext uri="{FF2B5EF4-FFF2-40B4-BE49-F238E27FC236}">
                <a16:creationId xmlns:a16="http://schemas.microsoft.com/office/drawing/2014/main" id="{B1E2DD5A-C4EC-7341-98A1-E551A528906D}"/>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sp>
        <p:nvSpPr>
          <p:cNvPr id="14" name="TextBox 13">
            <a:extLst>
              <a:ext uri="{FF2B5EF4-FFF2-40B4-BE49-F238E27FC236}">
                <a16:creationId xmlns:a16="http://schemas.microsoft.com/office/drawing/2014/main" id="{277E5AC3-8EEB-B04D-B767-5BC2623DD1ED}"/>
              </a:ext>
            </a:extLst>
          </p:cNvPr>
          <p:cNvSpPr txBox="1"/>
          <p:nvPr/>
        </p:nvSpPr>
        <p:spPr>
          <a:xfrm>
            <a:off x="1871196" y="3200508"/>
            <a:ext cx="7272804" cy="338554"/>
          </a:xfrm>
          <a:prstGeom prst="rect">
            <a:avLst/>
          </a:prstGeom>
          <a:noFill/>
        </p:spPr>
        <p:txBody>
          <a:bodyPr wrap="square" rtlCol="0">
            <a:spAutoFit/>
          </a:bodyPr>
          <a:lstStyle/>
          <a:p>
            <a:r>
              <a:rPr lang="en-AU" sz="1600" i="1" dirty="0">
                <a:solidFill>
                  <a:schemeClr val="bg1"/>
                </a:solidFill>
              </a:rPr>
              <a:t>E.g. Towards Zero Safe System Road Infrastructure Program (Victoria)</a:t>
            </a:r>
          </a:p>
        </p:txBody>
      </p:sp>
      <p:sp>
        <p:nvSpPr>
          <p:cNvPr id="15" name="TextBox 14">
            <a:extLst>
              <a:ext uri="{FF2B5EF4-FFF2-40B4-BE49-F238E27FC236}">
                <a16:creationId xmlns:a16="http://schemas.microsoft.com/office/drawing/2014/main" id="{605672F8-7C44-544B-ACBD-C7DE2A92AE00}"/>
              </a:ext>
            </a:extLst>
          </p:cNvPr>
          <p:cNvSpPr txBox="1"/>
          <p:nvPr/>
        </p:nvSpPr>
        <p:spPr>
          <a:xfrm>
            <a:off x="2015716" y="6030983"/>
            <a:ext cx="3816424" cy="230832"/>
          </a:xfrm>
          <a:prstGeom prst="rect">
            <a:avLst/>
          </a:prstGeom>
          <a:noFill/>
        </p:spPr>
        <p:txBody>
          <a:bodyPr wrap="square" rtlCol="0">
            <a:spAutoFit/>
          </a:bodyPr>
          <a:lstStyle/>
          <a:p>
            <a:r>
              <a:rPr lang="en-AU" sz="900" dirty="0">
                <a:solidFill>
                  <a:srgbClr val="20A8FC"/>
                </a:solidFill>
              </a:rPr>
              <a:t>Source: Regional Roads Victoria</a:t>
            </a:r>
          </a:p>
        </p:txBody>
      </p:sp>
      <p:sp>
        <p:nvSpPr>
          <p:cNvPr id="16" name="Text Box 2">
            <a:extLst>
              <a:ext uri="{FF2B5EF4-FFF2-40B4-BE49-F238E27FC236}">
                <a16:creationId xmlns:a16="http://schemas.microsoft.com/office/drawing/2014/main" id="{2F943B7D-00A5-B54E-A12A-3225001287BB}"/>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Current achievements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17" name="Arrow: Chevron 16">
            <a:extLst>
              <a:ext uri="{FF2B5EF4-FFF2-40B4-BE49-F238E27FC236}">
                <a16:creationId xmlns:a16="http://schemas.microsoft.com/office/drawing/2014/main" id="{09F7FBE3-8B78-4942-8AA2-31ACB4DB6741}"/>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2_PARA_A">
            <a:hlinkClick r:id="" action="ppaction://media"/>
            <a:extLst>
              <a:ext uri="{FF2B5EF4-FFF2-40B4-BE49-F238E27FC236}">
                <a16:creationId xmlns:a16="http://schemas.microsoft.com/office/drawing/2014/main" id="{03A8871A-F2FF-4012-BFF0-C0D050B6F68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360532" y="0"/>
            <a:ext cx="609600" cy="609600"/>
          </a:xfrm>
          <a:prstGeom prst="rect">
            <a:avLst/>
          </a:prstGeom>
        </p:spPr>
      </p:pic>
    </p:spTree>
    <p:extLst>
      <p:ext uri="{BB962C8B-B14F-4D97-AF65-F5344CB8AC3E}">
        <p14:creationId xmlns:p14="http://schemas.microsoft.com/office/powerpoint/2010/main" val="2102382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15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childTnLst>
                                </p:cTn>
                              </p:par>
                              <p:par>
                                <p:cTn id="17" presetID="10" presetClass="entr" presetSubtype="0" fill="hold" nodeType="withEffect">
                                  <p:stCondLst>
                                    <p:cond delay="20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childTnLst>
                                </p:cTn>
                              </p:par>
                              <p:par>
                                <p:cTn id="23" presetID="1" presetClass="mediacall" presetSubtype="0" fill="hold" nodeType="withEffect">
                                  <p:stCondLst>
                                    <p:cond delay="1000"/>
                                  </p:stCondLst>
                                  <p:childTnLst>
                                    <p:cmd type="call" cmd="playFrom(0.0)">
                                      <p:cBhvr>
                                        <p:cTn id="24" dur="22144" fill="hold"/>
                                        <p:tgtEl>
                                          <p:spTgt spid="2"/>
                                        </p:tgtEl>
                                      </p:cBhvr>
                                    </p:cmd>
                                  </p:childTnLst>
                                </p:cTn>
                              </p:par>
                            </p:childTnLst>
                          </p:cTn>
                        </p:par>
                        <p:par>
                          <p:cTn id="25" fill="hold">
                            <p:stCondLst>
                              <p:cond delay="23144"/>
                            </p:stCondLst>
                            <p:childTnLst>
                              <p:par>
                                <p:cTn id="26" presetID="3" presetClass="mediacall" presetSubtype="0" fill="hold" nodeType="afterEffect">
                                  <p:stCondLst>
                                    <p:cond delay="500"/>
                                  </p:stCondLst>
                                  <p:childTnLst>
                                    <p:cmd type="call" cmd="stop">
                                      <p:cBhvr>
                                        <p:cTn id="27" dur="1" fill="hold"/>
                                        <p:tgtEl>
                                          <p:spTgt spid="2"/>
                                        </p:tgtEl>
                                      </p:cBhvr>
                                    </p:cmd>
                                  </p:childTnLst>
                                </p:cTn>
                              </p:par>
                              <p:par>
                                <p:cTn id="28" presetID="10" presetClass="entr" presetSubtype="0" fill="hold" grpId="0" nodeType="withEffect">
                                  <p:stCondLst>
                                    <p:cond delay="50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9" grpId="0" animBg="1"/>
      <p:bldP spid="14" grpId="0"/>
      <p:bldP spid="15"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61069B1-1FA5-8B43-89EA-AACD69640531}"/>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9F0A7B6D-0969-1C42-A923-D4435D1744B6}"/>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6" name="Rectangle: Rounded Corners 4">
            <a:extLst>
              <a:ext uri="{FF2B5EF4-FFF2-40B4-BE49-F238E27FC236}">
                <a16:creationId xmlns:a16="http://schemas.microsoft.com/office/drawing/2014/main" id="{41C2867D-B13A-584F-A3BD-6074F9C98CE6}"/>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29">
            <a:extLst>
              <a:ext uri="{FF2B5EF4-FFF2-40B4-BE49-F238E27FC236}">
                <a16:creationId xmlns:a16="http://schemas.microsoft.com/office/drawing/2014/main" id="{DA80068B-B68D-8E45-B8CE-60B6E4A445D7}"/>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 research</a:t>
            </a:r>
          </a:p>
        </p:txBody>
      </p:sp>
      <p:sp>
        <p:nvSpPr>
          <p:cNvPr id="8" name="Rectangle: Rounded Corners 27">
            <a:extLst>
              <a:ext uri="{FF2B5EF4-FFF2-40B4-BE49-F238E27FC236}">
                <a16:creationId xmlns:a16="http://schemas.microsoft.com/office/drawing/2014/main" id="{E1FCA56D-E08F-4846-A9A8-BEBF3FD0CE3D}"/>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cxnSp>
        <p:nvCxnSpPr>
          <p:cNvPr id="9" name="Straight Arrow Connector 8">
            <a:extLst>
              <a:ext uri="{FF2B5EF4-FFF2-40B4-BE49-F238E27FC236}">
                <a16:creationId xmlns:a16="http://schemas.microsoft.com/office/drawing/2014/main" id="{C4334625-44A2-BD4C-B83D-97352B375447}"/>
              </a:ext>
            </a:extLst>
          </p:cNvPr>
          <p:cNvCxnSpPr>
            <a:cxnSpLocks/>
            <a:endCxn id="8"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10" name="Rectangle: Rounded Corners 32">
            <a:extLst>
              <a:ext uri="{FF2B5EF4-FFF2-40B4-BE49-F238E27FC236}">
                <a16:creationId xmlns:a16="http://schemas.microsoft.com/office/drawing/2014/main" id="{F8B25340-FD1F-7249-B90D-46D1A90F12D8}"/>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Program alignment</a:t>
            </a:r>
          </a:p>
        </p:txBody>
      </p:sp>
      <p:cxnSp>
        <p:nvCxnSpPr>
          <p:cNvPr id="11" name="Straight Arrow Connector 10">
            <a:extLst>
              <a:ext uri="{FF2B5EF4-FFF2-40B4-BE49-F238E27FC236}">
                <a16:creationId xmlns:a16="http://schemas.microsoft.com/office/drawing/2014/main" id="{6106DB92-3DF0-AE4C-B693-B1246CCA88D1}"/>
              </a:ext>
            </a:extLst>
          </p:cNvPr>
          <p:cNvCxnSpPr>
            <a:cxnSpLocks/>
            <a:endCxn id="10"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12" name="Rectangle: Rounded Corners 36">
            <a:extLst>
              <a:ext uri="{FF2B5EF4-FFF2-40B4-BE49-F238E27FC236}">
                <a16:creationId xmlns:a16="http://schemas.microsoft.com/office/drawing/2014/main" id="{2F1209AA-BB97-8D47-B805-97AE7ECC6E27}"/>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sp>
        <p:nvSpPr>
          <p:cNvPr id="13" name="TextBox 12">
            <a:extLst>
              <a:ext uri="{FF2B5EF4-FFF2-40B4-BE49-F238E27FC236}">
                <a16:creationId xmlns:a16="http://schemas.microsoft.com/office/drawing/2014/main" id="{3D4661D3-790B-AA4E-B5EC-1765D3DA9358}"/>
              </a:ext>
            </a:extLst>
          </p:cNvPr>
          <p:cNvSpPr txBox="1"/>
          <p:nvPr/>
        </p:nvSpPr>
        <p:spPr>
          <a:xfrm>
            <a:off x="4319972" y="2547461"/>
            <a:ext cx="4752528" cy="2554545"/>
          </a:xfrm>
          <a:prstGeom prst="rect">
            <a:avLst/>
          </a:prstGeom>
          <a:noFill/>
        </p:spPr>
        <p:txBody>
          <a:bodyPr wrap="square" rtlCol="0">
            <a:spAutoFit/>
          </a:bodyPr>
          <a:lstStyle/>
          <a:p>
            <a:r>
              <a:rPr lang="en-AU" sz="1600" i="1" dirty="0">
                <a:solidFill>
                  <a:schemeClr val="bg1"/>
                </a:solidFill>
              </a:rPr>
              <a:t>E.g. University-based research centres:</a:t>
            </a:r>
          </a:p>
          <a:p>
            <a:r>
              <a:rPr lang="en-AU" sz="1600" i="1" dirty="0">
                <a:solidFill>
                  <a:schemeClr val="bg1"/>
                </a:solidFill>
              </a:rPr>
              <a:t>	CASR (South Australia)</a:t>
            </a:r>
          </a:p>
          <a:p>
            <a:r>
              <a:rPr lang="en-AU" sz="1600" i="1" dirty="0">
                <a:solidFill>
                  <a:schemeClr val="bg1"/>
                </a:solidFill>
              </a:rPr>
              <a:t>	MUARC (Victoria)</a:t>
            </a:r>
          </a:p>
          <a:p>
            <a:r>
              <a:rPr lang="en-AU" sz="1600" i="1" dirty="0">
                <a:solidFill>
                  <a:schemeClr val="bg1"/>
                </a:solidFill>
              </a:rPr>
              <a:t>	CARRS-Q (Queensland)</a:t>
            </a:r>
          </a:p>
          <a:p>
            <a:r>
              <a:rPr lang="en-AU" sz="1600" i="1" dirty="0">
                <a:solidFill>
                  <a:schemeClr val="bg1"/>
                </a:solidFill>
              </a:rPr>
              <a:t>	TARS (New South Wales)</a:t>
            </a:r>
          </a:p>
          <a:p>
            <a:r>
              <a:rPr lang="en-AU" sz="1600" i="1" dirty="0">
                <a:solidFill>
                  <a:schemeClr val="bg1"/>
                </a:solidFill>
              </a:rPr>
              <a:t>	TRG (New Zealand)</a:t>
            </a:r>
          </a:p>
          <a:p>
            <a:r>
              <a:rPr lang="en-AU" sz="1600" i="1" dirty="0">
                <a:solidFill>
                  <a:schemeClr val="bg1"/>
                </a:solidFill>
              </a:rPr>
              <a:t>Other organisations:</a:t>
            </a:r>
          </a:p>
          <a:p>
            <a:r>
              <a:rPr lang="en-AU" sz="1600" i="1" dirty="0">
                <a:solidFill>
                  <a:schemeClr val="bg1"/>
                </a:solidFill>
              </a:rPr>
              <a:t>	ARRB (Victoria)</a:t>
            </a:r>
          </a:p>
          <a:p>
            <a:r>
              <a:rPr lang="en-AU" sz="1600" i="1" dirty="0">
                <a:solidFill>
                  <a:schemeClr val="bg1"/>
                </a:solidFill>
              </a:rPr>
              <a:t>	ACRS (Australia and New Zealand)</a:t>
            </a:r>
          </a:p>
          <a:p>
            <a:r>
              <a:rPr lang="en-AU" sz="1600" i="1" dirty="0">
                <a:solidFill>
                  <a:schemeClr val="bg1"/>
                </a:solidFill>
              </a:rPr>
              <a:t>	</a:t>
            </a:r>
          </a:p>
        </p:txBody>
      </p:sp>
      <p:sp>
        <p:nvSpPr>
          <p:cNvPr id="14" name="Text Box 2">
            <a:extLst>
              <a:ext uri="{FF2B5EF4-FFF2-40B4-BE49-F238E27FC236}">
                <a16:creationId xmlns:a16="http://schemas.microsoft.com/office/drawing/2014/main" id="{0A17B77C-0FBD-EB47-A012-1B8714829416}"/>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Current achievements</a:t>
            </a:r>
            <a:endParaRPr kumimoji="0" lang="en-US" sz="2000" b="1" i="0" u="none" strike="noStrike" kern="1200" cap="none" spc="0" normalizeH="0" baseline="0" noProof="0" dirty="0">
              <a:ln>
                <a:noFill/>
              </a:ln>
              <a:solidFill>
                <a:schemeClr val="accent5"/>
              </a:solidFill>
              <a:effectLst/>
              <a:uLnTx/>
              <a:uFillTx/>
              <a:latin typeface="Verdana" pitchFamily="34" charset="0"/>
              <a:ea typeface="+mj-ea"/>
              <a:cs typeface="+mj-cs"/>
            </a:endParaRPr>
          </a:p>
        </p:txBody>
      </p:sp>
      <p:sp>
        <p:nvSpPr>
          <p:cNvPr id="15" name="Arrow: Chevron 14">
            <a:extLst>
              <a:ext uri="{FF2B5EF4-FFF2-40B4-BE49-F238E27FC236}">
                <a16:creationId xmlns:a16="http://schemas.microsoft.com/office/drawing/2014/main" id="{F2C84F7F-00B3-4798-86A7-DB4778B7508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3_PARA_A">
            <a:hlinkClick r:id="" action="ppaction://media"/>
            <a:extLst>
              <a:ext uri="{FF2B5EF4-FFF2-40B4-BE49-F238E27FC236}">
                <a16:creationId xmlns:a16="http://schemas.microsoft.com/office/drawing/2014/main" id="{A6A670E1-C274-4F43-B0F9-98AB74B55C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2322"/>
            <a:ext cx="609600" cy="609600"/>
          </a:xfrm>
          <a:prstGeom prst="rect">
            <a:avLst/>
          </a:prstGeom>
        </p:spPr>
      </p:pic>
    </p:spTree>
    <p:extLst>
      <p:ext uri="{BB962C8B-B14F-4D97-AF65-F5344CB8AC3E}">
        <p14:creationId xmlns:p14="http://schemas.microsoft.com/office/powerpoint/2010/main" val="3745898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 presetClass="mediacall" presetSubtype="0" fill="hold" nodeType="withEffect">
                                  <p:stCondLst>
                                    <p:cond delay="1000"/>
                                  </p:stCondLst>
                                  <p:childTnLst>
                                    <p:cmd type="call" cmd="playFrom(0.0)">
                                      <p:cBhvr>
                                        <p:cTn id="12" dur="31378" fill="hold"/>
                                        <p:tgtEl>
                                          <p:spTgt spid="2"/>
                                        </p:tgtEl>
                                      </p:cBhvr>
                                    </p:cmd>
                                  </p:childTnLst>
                                </p:cTn>
                              </p:par>
                            </p:childTnLst>
                          </p:cTn>
                        </p:par>
                        <p:par>
                          <p:cTn id="13" fill="hold">
                            <p:stCondLst>
                              <p:cond delay="32378"/>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7" grpId="0" animBg="1"/>
      <p:bldP spid="13" grpId="0"/>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DA471EB-A09A-7148-BD97-CFBDE4401F23}"/>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C4F2739C-698D-7143-BFAA-1897E64E067F}"/>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6" name="Rectangle: Rounded Corners 4">
            <a:extLst>
              <a:ext uri="{FF2B5EF4-FFF2-40B4-BE49-F238E27FC236}">
                <a16:creationId xmlns:a16="http://schemas.microsoft.com/office/drawing/2014/main" id="{3B67E29D-28EB-FE4F-95A2-28986BA88900}"/>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35">
            <a:extLst>
              <a:ext uri="{FF2B5EF4-FFF2-40B4-BE49-F238E27FC236}">
                <a16:creationId xmlns:a16="http://schemas.microsoft.com/office/drawing/2014/main" id="{1ECC3523-1DD2-AC4E-AC5D-4D0CBF518884}"/>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cxnSp>
        <p:nvCxnSpPr>
          <p:cNvPr id="8" name="Straight Arrow Connector 7">
            <a:extLst>
              <a:ext uri="{FF2B5EF4-FFF2-40B4-BE49-F238E27FC236}">
                <a16:creationId xmlns:a16="http://schemas.microsoft.com/office/drawing/2014/main" id="{0FE78E01-743E-8144-B473-AF8965BF0206}"/>
              </a:ext>
            </a:extLst>
          </p:cNvPr>
          <p:cNvCxnSpPr>
            <a:cxnSpLocks/>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Rectangle: Rounded Corners 37">
            <a:extLst>
              <a:ext uri="{FF2B5EF4-FFF2-40B4-BE49-F238E27FC236}">
                <a16:creationId xmlns:a16="http://schemas.microsoft.com/office/drawing/2014/main" id="{81F5DB67-3DE3-FB41-8020-2FA68DEC32C6}"/>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Program alignment</a:t>
            </a:r>
          </a:p>
        </p:txBody>
      </p:sp>
      <p:cxnSp>
        <p:nvCxnSpPr>
          <p:cNvPr id="10" name="Straight Arrow Connector 9">
            <a:extLst>
              <a:ext uri="{FF2B5EF4-FFF2-40B4-BE49-F238E27FC236}">
                <a16:creationId xmlns:a16="http://schemas.microsoft.com/office/drawing/2014/main" id="{B1007229-CAF3-0145-A75C-D8A14F80AB80}"/>
              </a:ext>
            </a:extLst>
          </p:cNvPr>
          <p:cNvCxnSpPr>
            <a:cxnSpLocks/>
            <a:endCxn id="9"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11" name="Rectangle: Rounded Corners 40">
            <a:extLst>
              <a:ext uri="{FF2B5EF4-FFF2-40B4-BE49-F238E27FC236}">
                <a16:creationId xmlns:a16="http://schemas.microsoft.com/office/drawing/2014/main" id="{B163AB68-58DB-C74F-AEED-9447201B6B44}"/>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pic>
        <p:nvPicPr>
          <p:cNvPr id="12" name="Picture 11">
            <a:extLst>
              <a:ext uri="{FF2B5EF4-FFF2-40B4-BE49-F238E27FC236}">
                <a16:creationId xmlns:a16="http://schemas.microsoft.com/office/drawing/2014/main" id="{4E5378DB-FB3E-F24D-B411-510D84D174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83668" y="3717841"/>
            <a:ext cx="3035333"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E11FFF2C-AE23-C54B-BEEA-010D30E59AC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52020" y="3717032"/>
            <a:ext cx="3701696"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ectangle: Rounded Corners 41">
            <a:extLst>
              <a:ext uri="{FF2B5EF4-FFF2-40B4-BE49-F238E27FC236}">
                <a16:creationId xmlns:a16="http://schemas.microsoft.com/office/drawing/2014/main" id="{3DF60458-6527-E142-ADA1-C77F88278D34}"/>
              </a:ext>
            </a:extLst>
          </p:cNvPr>
          <p:cNvSpPr/>
          <p:nvPr/>
        </p:nvSpPr>
        <p:spPr>
          <a:xfrm>
            <a:off x="6459672" y="1946335"/>
            <a:ext cx="1370099"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Public campaigns</a:t>
            </a:r>
          </a:p>
        </p:txBody>
      </p:sp>
      <p:sp>
        <p:nvSpPr>
          <p:cNvPr id="15" name="Rectangle: Rounded Corners 42">
            <a:extLst>
              <a:ext uri="{FF2B5EF4-FFF2-40B4-BE49-F238E27FC236}">
                <a16:creationId xmlns:a16="http://schemas.microsoft.com/office/drawing/2014/main" id="{AF598827-3532-0746-93E6-E5785B27C0BC}"/>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 research</a:t>
            </a:r>
          </a:p>
        </p:txBody>
      </p:sp>
      <p:sp>
        <p:nvSpPr>
          <p:cNvPr id="16" name="TextBox 15">
            <a:extLst>
              <a:ext uri="{FF2B5EF4-FFF2-40B4-BE49-F238E27FC236}">
                <a16:creationId xmlns:a16="http://schemas.microsoft.com/office/drawing/2014/main" id="{F005E5FE-7A03-8B4E-8B46-5721FF86A27F}"/>
              </a:ext>
            </a:extLst>
          </p:cNvPr>
          <p:cNvSpPr txBox="1"/>
          <p:nvPr/>
        </p:nvSpPr>
        <p:spPr>
          <a:xfrm>
            <a:off x="4316334" y="2556332"/>
            <a:ext cx="4720162" cy="584775"/>
          </a:xfrm>
          <a:prstGeom prst="rect">
            <a:avLst/>
          </a:prstGeom>
          <a:noFill/>
        </p:spPr>
        <p:txBody>
          <a:bodyPr wrap="square" rtlCol="0">
            <a:spAutoFit/>
          </a:bodyPr>
          <a:lstStyle/>
          <a:p>
            <a:r>
              <a:rPr lang="en-AU" sz="1600" i="1" dirty="0">
                <a:solidFill>
                  <a:schemeClr val="bg1"/>
                </a:solidFill>
              </a:rPr>
              <a:t>E.g. Road safety advertisements, awareness campaigns</a:t>
            </a:r>
          </a:p>
        </p:txBody>
      </p:sp>
      <p:sp>
        <p:nvSpPr>
          <p:cNvPr id="17" name="TextBox 16">
            <a:extLst>
              <a:ext uri="{FF2B5EF4-FFF2-40B4-BE49-F238E27FC236}">
                <a16:creationId xmlns:a16="http://schemas.microsoft.com/office/drawing/2014/main" id="{3FE9DB93-B4F2-6040-AC14-F7EFC5F9B6D7}"/>
              </a:ext>
            </a:extLst>
          </p:cNvPr>
          <p:cNvSpPr txBox="1"/>
          <p:nvPr/>
        </p:nvSpPr>
        <p:spPr>
          <a:xfrm>
            <a:off x="1568725" y="5890921"/>
            <a:ext cx="3816424" cy="230832"/>
          </a:xfrm>
          <a:prstGeom prst="rect">
            <a:avLst/>
          </a:prstGeom>
          <a:noFill/>
        </p:spPr>
        <p:txBody>
          <a:bodyPr wrap="square" rtlCol="0">
            <a:spAutoFit/>
          </a:bodyPr>
          <a:lstStyle/>
          <a:p>
            <a:r>
              <a:rPr lang="en-AU" sz="900" dirty="0">
                <a:solidFill>
                  <a:srgbClr val="20A8FC"/>
                </a:solidFill>
              </a:rPr>
              <a:t>Source: Traffic Accident Commission of Victoria</a:t>
            </a:r>
          </a:p>
        </p:txBody>
      </p:sp>
      <p:sp>
        <p:nvSpPr>
          <p:cNvPr id="18" name="Text Box 2">
            <a:extLst>
              <a:ext uri="{FF2B5EF4-FFF2-40B4-BE49-F238E27FC236}">
                <a16:creationId xmlns:a16="http://schemas.microsoft.com/office/drawing/2014/main" id="{7A9F1C93-4E48-624C-915B-85613FBBDFBE}"/>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AU" sz="2600" b="1" dirty="0">
                <a:solidFill>
                  <a:srgbClr val="20A8FC"/>
                </a:solidFill>
                <a:latin typeface="Verdana" pitchFamily="34" charset="0"/>
                <a:ea typeface="+mj-ea"/>
                <a:cs typeface="+mj-cs"/>
              </a:rPr>
              <a:t>Current </a:t>
            </a:r>
            <a:r>
              <a:rPr lang="en-AU" sz="2600" dirty="0">
                <a:solidFill>
                  <a:srgbClr val="20A8FC"/>
                </a:solidFill>
                <a:latin typeface="Verdana" pitchFamily="34" charset="0"/>
              </a:rPr>
              <a:t>achievements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19" name="Arrow: Chevron 18">
            <a:extLst>
              <a:ext uri="{FF2B5EF4-FFF2-40B4-BE49-F238E27FC236}">
                <a16:creationId xmlns:a16="http://schemas.microsoft.com/office/drawing/2014/main" id="{20092A7D-446F-4F6C-A17A-33C3994DFB5E}"/>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5" name="TAC_MOD2_SNIP4_SLIDE_14_PARA_A">
            <a:hlinkClick r:id="" action="ppaction://media"/>
            <a:extLst>
              <a:ext uri="{FF2B5EF4-FFF2-40B4-BE49-F238E27FC236}">
                <a16:creationId xmlns:a16="http://schemas.microsoft.com/office/drawing/2014/main" id="{19913470-9072-4F5C-A12A-EADF882946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88524" y="3114"/>
            <a:ext cx="609600" cy="609600"/>
          </a:xfrm>
          <a:prstGeom prst="rect">
            <a:avLst/>
          </a:prstGeom>
        </p:spPr>
      </p:pic>
    </p:spTree>
    <p:extLst>
      <p:ext uri="{BB962C8B-B14F-4D97-AF65-F5344CB8AC3E}">
        <p14:creationId xmlns:p14="http://schemas.microsoft.com/office/powerpoint/2010/main" val="650627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15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childTnLst>
                                </p:cTn>
                              </p:par>
                              <p:par>
                                <p:cTn id="14" presetID="10" presetClass="entr" presetSubtype="0" fill="hold" nodeType="withEffect">
                                  <p:stCondLst>
                                    <p:cond delay="200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childTnLst>
                                </p:cTn>
                              </p:par>
                              <p:par>
                                <p:cTn id="20" presetID="1" presetClass="mediacall" presetSubtype="0" fill="hold" nodeType="withEffect">
                                  <p:stCondLst>
                                    <p:cond delay="1000"/>
                                  </p:stCondLst>
                                  <p:childTnLst>
                                    <p:cmd type="call" cmd="playFrom(0.0)">
                                      <p:cBhvr>
                                        <p:cTn id="21" dur="27387" fill="hold"/>
                                        <p:tgtEl>
                                          <p:spTgt spid="5"/>
                                        </p:tgtEl>
                                      </p:cBhvr>
                                    </p:cmd>
                                  </p:childTnLst>
                                </p:cTn>
                              </p:par>
                            </p:childTnLst>
                          </p:cTn>
                        </p:par>
                        <p:par>
                          <p:cTn id="22" fill="hold">
                            <p:stCondLst>
                              <p:cond delay="28387"/>
                            </p:stCondLst>
                            <p:childTnLst>
                              <p:par>
                                <p:cTn id="23" presetID="3" presetClass="mediacall" presetSubtype="0" fill="hold" nodeType="afterEffect">
                                  <p:stCondLst>
                                    <p:cond delay="0"/>
                                  </p:stCondLst>
                                  <p:childTnLst>
                                    <p:cmd type="call" cmd="stop">
                                      <p:cBhvr>
                                        <p:cTn id="24" dur="1" fill="hold"/>
                                        <p:tgtEl>
                                          <p:spTgt spid="5"/>
                                        </p:tgtEl>
                                      </p:cBhvr>
                                    </p:cmd>
                                  </p:childTnLst>
                                </p:cTn>
                              </p:par>
                              <p:par>
                                <p:cTn id="25" presetID="10" presetClass="entr" presetSubtype="0" fill="hold" grpId="0" nodeType="withEffect">
                                  <p:stCondLst>
                                    <p:cond delay="50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5"/>
                </p:tgtEl>
              </p:cMediaNode>
            </p:audio>
          </p:childTnLst>
        </p:cTn>
      </p:par>
    </p:tnLst>
    <p:bldLst>
      <p:bldP spid="14" grpId="0" animBg="1"/>
      <p:bldP spid="16" grpId="0"/>
      <p:bldP spid="17" grpId="0"/>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35C9E3-BDD2-42CF-9187-BE33D2F8C087}"/>
              </a:ext>
            </a:extLst>
          </p:cNvPr>
          <p:cNvSpPr>
            <a:spLocks noGrp="1"/>
          </p:cNvSpPr>
          <p:nvPr>
            <p:ph type="body" sz="quarter" idx="10"/>
          </p:nvPr>
        </p:nvSpPr>
        <p:spPr/>
        <p:txBody>
          <a:bodyPr/>
          <a:lstStyle/>
          <a:p>
            <a:r>
              <a:rPr lang="en-AU" dirty="0"/>
              <a:t>What is still required</a:t>
            </a:r>
          </a:p>
        </p:txBody>
      </p:sp>
      <p:sp>
        <p:nvSpPr>
          <p:cNvPr id="4" name="Slide Number Placeholder 3">
            <a:extLst>
              <a:ext uri="{FF2B5EF4-FFF2-40B4-BE49-F238E27FC236}">
                <a16:creationId xmlns:a16="http://schemas.microsoft.com/office/drawing/2014/main" id="{33B27701-2E78-4D90-99EC-9B139F104B31}"/>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3" name="Footer Placeholder 2">
            <a:extLst>
              <a:ext uri="{FF2B5EF4-FFF2-40B4-BE49-F238E27FC236}">
                <a16:creationId xmlns:a16="http://schemas.microsoft.com/office/drawing/2014/main" id="{348D2939-D73E-4E26-B3DE-25ADA9EDFC91}"/>
              </a:ext>
            </a:extLst>
          </p:cNvPr>
          <p:cNvSpPr>
            <a:spLocks noGrp="1"/>
          </p:cNvSpPr>
          <p:nvPr>
            <p:ph type="ftr" sz="quarter" idx="12"/>
          </p:nvPr>
        </p:nvSpPr>
        <p:spPr/>
        <p:txBody>
          <a:bodyPr/>
          <a:lstStyle/>
          <a:p>
            <a:r>
              <a:rPr lang="en-US" dirty="0"/>
              <a:t>Module 2, Snippet 4</a:t>
            </a:r>
          </a:p>
        </p:txBody>
      </p:sp>
      <p:pic>
        <p:nvPicPr>
          <p:cNvPr id="2" name="TAC_MOD2_SNIP4_SLIDE_15_PARA_A">
            <a:hlinkClick r:id="" action="ppaction://media"/>
            <a:extLst>
              <a:ext uri="{FF2B5EF4-FFF2-40B4-BE49-F238E27FC236}">
                <a16:creationId xmlns:a16="http://schemas.microsoft.com/office/drawing/2014/main" id="{92DF784F-835F-4FF6-8D24-444A1A4816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3116710302"/>
      </p:ext>
    </p:extLst>
  </p:cSld>
  <p:clrMapOvr>
    <a:masterClrMapping/>
  </p:clrMapOvr>
  <mc:AlternateContent xmlns:mc="http://schemas.openxmlformats.org/markup-compatibility/2006" xmlns:p14="http://schemas.microsoft.com/office/powerpoint/2010/main">
    <mc:Choice Requires="p14">
      <p:transition spd="med" p14:dur="700" advTm="16350">
        <p:fade/>
      </p:transition>
    </mc:Choice>
    <mc:Fallback xmlns="">
      <p:transition spd="med" advTm="163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874" fill="hold"/>
                                        <p:tgtEl>
                                          <p:spTgt spid="2"/>
                                        </p:tgtEl>
                                      </p:cBhvr>
                                    </p:cmd>
                                  </p:childTnLst>
                                </p:cTn>
                              </p:par>
                            </p:childTnLst>
                          </p:cTn>
                        </p:par>
                        <p:par>
                          <p:cTn id="7" fill="hold">
                            <p:stCondLst>
                              <p:cond delay="1487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213BC08-C804-0C4D-8904-E6E5BB99B54E}"/>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2488CA24-2BEE-4F4D-8C9D-31F635573B06}"/>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6" name="Rectangle: Rounded Corners 4">
            <a:extLst>
              <a:ext uri="{FF2B5EF4-FFF2-40B4-BE49-F238E27FC236}">
                <a16:creationId xmlns:a16="http://schemas.microsoft.com/office/drawing/2014/main" id="{E6D1C0A2-C8A8-C54E-AAED-8A3F12333180}"/>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Strategy</a:t>
            </a:r>
          </a:p>
        </p:txBody>
      </p:sp>
      <p:sp>
        <p:nvSpPr>
          <p:cNvPr id="7" name="Rectangle: Rounded Corners 22">
            <a:extLst>
              <a:ext uri="{FF2B5EF4-FFF2-40B4-BE49-F238E27FC236}">
                <a16:creationId xmlns:a16="http://schemas.microsoft.com/office/drawing/2014/main" id="{E1A27E6A-9FDD-E648-8231-40D0AEF276B2}"/>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High level guidance</a:t>
            </a:r>
          </a:p>
        </p:txBody>
      </p:sp>
      <p:sp>
        <p:nvSpPr>
          <p:cNvPr id="8" name="Rectangle: Rounded Corners 24">
            <a:extLst>
              <a:ext uri="{FF2B5EF4-FFF2-40B4-BE49-F238E27FC236}">
                <a16:creationId xmlns:a16="http://schemas.microsoft.com/office/drawing/2014/main" id="{BE9EB9BB-EBF5-C84C-B4B6-732AAFBC87B4}"/>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Program alignment</a:t>
            </a:r>
          </a:p>
        </p:txBody>
      </p:sp>
      <p:sp>
        <p:nvSpPr>
          <p:cNvPr id="9" name="Rectangle: Rounded Corners 25">
            <a:extLst>
              <a:ext uri="{FF2B5EF4-FFF2-40B4-BE49-F238E27FC236}">
                <a16:creationId xmlns:a16="http://schemas.microsoft.com/office/drawing/2014/main" id="{E899DFDD-BBDB-4E4D-AFE3-3F56C8859B73}"/>
              </a:ext>
            </a:extLst>
          </p:cNvPr>
          <p:cNvSpPr/>
          <p:nvPr/>
        </p:nvSpPr>
        <p:spPr>
          <a:xfrm>
            <a:off x="6459672" y="1946335"/>
            <a:ext cx="1370099"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Public campaigns</a:t>
            </a:r>
          </a:p>
        </p:txBody>
      </p:sp>
      <p:sp>
        <p:nvSpPr>
          <p:cNvPr id="10" name="Rectangle: Rounded Corners 28">
            <a:extLst>
              <a:ext uri="{FF2B5EF4-FFF2-40B4-BE49-F238E27FC236}">
                <a16:creationId xmlns:a16="http://schemas.microsoft.com/office/drawing/2014/main" id="{DBC90BE6-F98B-FD4B-BAB1-F73429E19505}"/>
              </a:ext>
            </a:extLst>
          </p:cNvPr>
          <p:cNvSpPr/>
          <p:nvPr/>
        </p:nvSpPr>
        <p:spPr>
          <a:xfrm>
            <a:off x="1331640" y="3753104"/>
            <a:ext cx="1296144"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Practical guidance</a:t>
            </a:r>
          </a:p>
        </p:txBody>
      </p:sp>
      <p:cxnSp>
        <p:nvCxnSpPr>
          <p:cNvPr id="11" name="Straight Arrow Connector 10">
            <a:extLst>
              <a:ext uri="{FF2B5EF4-FFF2-40B4-BE49-F238E27FC236}">
                <a16:creationId xmlns:a16="http://schemas.microsoft.com/office/drawing/2014/main" id="{CE4E42DB-ACEB-A14A-BC06-430E2F84C67F}"/>
              </a:ext>
            </a:extLst>
          </p:cNvPr>
          <p:cNvCxnSpPr>
            <a:cxnSpLocks/>
            <a:stCxn id="6" idx="2"/>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0A2DB08-56D4-7E47-987C-5052E5706F95}"/>
              </a:ext>
            </a:extLst>
          </p:cNvPr>
          <p:cNvCxnSpPr>
            <a:cxnSpLocks/>
            <a:endCxn id="8"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Connector: Elbow 82">
            <a:extLst>
              <a:ext uri="{FF2B5EF4-FFF2-40B4-BE49-F238E27FC236}">
                <a16:creationId xmlns:a16="http://schemas.microsoft.com/office/drawing/2014/main" id="{8177847A-7087-404A-887D-58A3E8DBC230}"/>
              </a:ext>
            </a:extLst>
          </p:cNvPr>
          <p:cNvCxnSpPr>
            <a:cxnSpLocks/>
            <a:stCxn id="8" idx="2"/>
            <a:endCxn id="10" idx="0"/>
          </p:cNvCxnSpPr>
          <p:nvPr/>
        </p:nvCxnSpPr>
        <p:spPr>
          <a:xfrm rot="5400000">
            <a:off x="2198469" y="2981751"/>
            <a:ext cx="552596" cy="990110"/>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4" name="Connector: Elbow 98">
            <a:extLst>
              <a:ext uri="{FF2B5EF4-FFF2-40B4-BE49-F238E27FC236}">
                <a16:creationId xmlns:a16="http://schemas.microsoft.com/office/drawing/2014/main" id="{97E03484-29D5-D64E-BFD2-2F24C6D2B9CC}"/>
              </a:ext>
            </a:extLst>
          </p:cNvPr>
          <p:cNvCxnSpPr>
            <a:cxnSpLocks/>
            <a:stCxn id="7" idx="2"/>
          </p:cNvCxnSpPr>
          <p:nvPr/>
        </p:nvCxnSpPr>
        <p:spPr>
          <a:xfrm rot="16200000" flipH="1">
            <a:off x="1445507" y="2942601"/>
            <a:ext cx="60298" cy="1008112"/>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5" name="Rectangle: Rounded Corners 27">
            <a:extLst>
              <a:ext uri="{FF2B5EF4-FFF2-40B4-BE49-F238E27FC236}">
                <a16:creationId xmlns:a16="http://schemas.microsoft.com/office/drawing/2014/main" id="{CAAE5DB0-98A7-774E-AE08-39EF0C94F727}"/>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Showcase projects</a:t>
            </a:r>
          </a:p>
        </p:txBody>
      </p:sp>
      <p:sp>
        <p:nvSpPr>
          <p:cNvPr id="16" name="Rectangle: Rounded Corners 32">
            <a:extLst>
              <a:ext uri="{FF2B5EF4-FFF2-40B4-BE49-F238E27FC236}">
                <a16:creationId xmlns:a16="http://schemas.microsoft.com/office/drawing/2014/main" id="{59151BD7-B08C-034C-B316-5AD17A42E8F4}"/>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a:t>
            </a:r>
            <a:r>
              <a:rPr lang="en-AU" dirty="0"/>
              <a:t> research</a:t>
            </a:r>
          </a:p>
        </p:txBody>
      </p:sp>
      <p:cxnSp>
        <p:nvCxnSpPr>
          <p:cNvPr id="17" name="Connector: Elbow 3">
            <a:extLst>
              <a:ext uri="{FF2B5EF4-FFF2-40B4-BE49-F238E27FC236}">
                <a16:creationId xmlns:a16="http://schemas.microsoft.com/office/drawing/2014/main" id="{2820C135-CE06-BB4D-9796-22B6FF5D4CB4}"/>
              </a:ext>
            </a:extLst>
          </p:cNvPr>
          <p:cNvCxnSpPr>
            <a:cxnSpLocks/>
            <a:stCxn id="16" idx="2"/>
          </p:cNvCxnSpPr>
          <p:nvPr/>
        </p:nvCxnSpPr>
        <p:spPr>
          <a:xfrm rot="5400000">
            <a:off x="3653703" y="1863581"/>
            <a:ext cx="929347" cy="2297106"/>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B09AAF66-EE95-1945-B551-9EF0095B1920}"/>
              </a:ext>
            </a:extLst>
          </p:cNvPr>
          <p:cNvSpPr txBox="1"/>
          <p:nvPr/>
        </p:nvSpPr>
        <p:spPr>
          <a:xfrm>
            <a:off x="1331640" y="4360915"/>
            <a:ext cx="7272804" cy="584775"/>
          </a:xfrm>
          <a:prstGeom prst="rect">
            <a:avLst/>
          </a:prstGeom>
          <a:noFill/>
        </p:spPr>
        <p:txBody>
          <a:bodyPr wrap="square" rtlCol="0">
            <a:spAutoFit/>
          </a:bodyPr>
          <a:lstStyle/>
          <a:p>
            <a:r>
              <a:rPr lang="en-AU" sz="1600" i="1" dirty="0">
                <a:solidFill>
                  <a:schemeClr val="bg1"/>
                </a:solidFill>
              </a:rPr>
              <a:t>E.g. Austroads Towards Safe System infrastructure: a compendium of current knowledge </a:t>
            </a:r>
          </a:p>
        </p:txBody>
      </p:sp>
      <p:sp>
        <p:nvSpPr>
          <p:cNvPr id="19" name="Text Box 2">
            <a:extLst>
              <a:ext uri="{FF2B5EF4-FFF2-40B4-BE49-F238E27FC236}">
                <a16:creationId xmlns:a16="http://schemas.microsoft.com/office/drawing/2014/main" id="{2128A309-452B-8147-84FF-0A339EE8A0AF}"/>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AU" sz="2600" b="1" dirty="0">
                <a:solidFill>
                  <a:srgbClr val="20A8FC"/>
                </a:solidFill>
                <a:latin typeface="Verdana" pitchFamily="34" charset="0"/>
                <a:ea typeface="+mj-ea"/>
                <a:cs typeface="+mj-cs"/>
              </a:rPr>
              <a:t>Future needs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20" name="Arrow: Chevron 19">
            <a:extLst>
              <a:ext uri="{FF2B5EF4-FFF2-40B4-BE49-F238E27FC236}">
                <a16:creationId xmlns:a16="http://schemas.microsoft.com/office/drawing/2014/main" id="{9A86B3AC-7C05-492D-A88E-F866F4C53709}"/>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6_PARA_A">
            <a:hlinkClick r:id="" action="ppaction://media"/>
            <a:extLst>
              <a:ext uri="{FF2B5EF4-FFF2-40B4-BE49-F238E27FC236}">
                <a16:creationId xmlns:a16="http://schemas.microsoft.com/office/drawing/2014/main" id="{2686FA68-665A-45E7-A4B4-12E8188FC9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3549347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5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par>
                                <p:cTn id="20" presetID="1" presetClass="mediacall" presetSubtype="0" fill="hold" nodeType="withEffect">
                                  <p:stCondLst>
                                    <p:cond delay="1000"/>
                                  </p:stCondLst>
                                  <p:childTnLst>
                                    <p:cmd type="call" cmd="playFrom(0.0)">
                                      <p:cBhvr>
                                        <p:cTn id="21" dur="27778" fill="hold"/>
                                        <p:tgtEl>
                                          <p:spTgt spid="2"/>
                                        </p:tgtEl>
                                      </p:cBhvr>
                                    </p:cmd>
                                  </p:childTnLst>
                                </p:cTn>
                              </p:par>
                            </p:childTnLst>
                          </p:cTn>
                        </p:par>
                        <p:par>
                          <p:cTn id="22" fill="hold">
                            <p:stCondLst>
                              <p:cond delay="28778"/>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10" grpId="0" animBg="1"/>
      <p:bldP spid="18" grpId="0"/>
      <p:bldP spid="2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047DA4-AF16-554C-9631-29754E6720A6}"/>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49067488-A9C3-AB47-AEB7-2E9554FA0C07}"/>
              </a:ext>
            </a:extLst>
          </p:cNvPr>
          <p:cNvSpPr>
            <a:spLocks noGrp="1"/>
          </p:cNvSpPr>
          <p:nvPr>
            <p:ph type="sldNum" sz="quarter" idx="11"/>
          </p:nvPr>
        </p:nvSpPr>
        <p:spPr/>
        <p:txBody>
          <a:bodyPr/>
          <a:lstStyle/>
          <a:p>
            <a:fld id="{A9D36E53-D99A-0F41-B3E8-EF235B9A2E23}" type="slidenum">
              <a:rPr lang="en-US" smtClean="0"/>
              <a:pPr/>
              <a:t>17</a:t>
            </a:fld>
            <a:endParaRPr lang="en-US" dirty="0"/>
          </a:p>
        </p:txBody>
      </p:sp>
      <p:sp>
        <p:nvSpPr>
          <p:cNvPr id="6" name="Rectangle: Rounded Corners 4">
            <a:extLst>
              <a:ext uri="{FF2B5EF4-FFF2-40B4-BE49-F238E27FC236}">
                <a16:creationId xmlns:a16="http://schemas.microsoft.com/office/drawing/2014/main" id="{EF3E3295-90F9-CD46-979E-227674D75B96}"/>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22">
            <a:extLst>
              <a:ext uri="{FF2B5EF4-FFF2-40B4-BE49-F238E27FC236}">
                <a16:creationId xmlns:a16="http://schemas.microsoft.com/office/drawing/2014/main" id="{752B04DF-95D7-1F44-A131-3103578D15E5}"/>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sp>
        <p:nvSpPr>
          <p:cNvPr id="8" name="Rectangle: Rounded Corners 24">
            <a:extLst>
              <a:ext uri="{FF2B5EF4-FFF2-40B4-BE49-F238E27FC236}">
                <a16:creationId xmlns:a16="http://schemas.microsoft.com/office/drawing/2014/main" id="{A6ADCE9F-DDA4-6C40-AA09-90D256FF9BEB}"/>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Program alignment</a:t>
            </a:r>
          </a:p>
        </p:txBody>
      </p:sp>
      <p:sp>
        <p:nvSpPr>
          <p:cNvPr id="9" name="Rectangle: Rounded Corners 25">
            <a:extLst>
              <a:ext uri="{FF2B5EF4-FFF2-40B4-BE49-F238E27FC236}">
                <a16:creationId xmlns:a16="http://schemas.microsoft.com/office/drawing/2014/main" id="{E8275627-1050-8142-9E7E-4082CF288047}"/>
              </a:ext>
            </a:extLst>
          </p:cNvPr>
          <p:cNvSpPr/>
          <p:nvPr/>
        </p:nvSpPr>
        <p:spPr>
          <a:xfrm>
            <a:off x="6459672" y="1946335"/>
            <a:ext cx="1370099"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Public campaigns</a:t>
            </a:r>
          </a:p>
        </p:txBody>
      </p:sp>
      <p:sp>
        <p:nvSpPr>
          <p:cNvPr id="10" name="Rectangle: Rounded Corners 28">
            <a:extLst>
              <a:ext uri="{FF2B5EF4-FFF2-40B4-BE49-F238E27FC236}">
                <a16:creationId xmlns:a16="http://schemas.microsoft.com/office/drawing/2014/main" id="{89618345-DC50-E64D-84E4-C9C76805357D}"/>
              </a:ext>
            </a:extLst>
          </p:cNvPr>
          <p:cNvSpPr/>
          <p:nvPr/>
        </p:nvSpPr>
        <p:spPr>
          <a:xfrm>
            <a:off x="1331640" y="3753104"/>
            <a:ext cx="1296144"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Practical guidance</a:t>
            </a:r>
          </a:p>
        </p:txBody>
      </p:sp>
      <p:cxnSp>
        <p:nvCxnSpPr>
          <p:cNvPr id="11" name="Straight Arrow Connector 10">
            <a:extLst>
              <a:ext uri="{FF2B5EF4-FFF2-40B4-BE49-F238E27FC236}">
                <a16:creationId xmlns:a16="http://schemas.microsoft.com/office/drawing/2014/main" id="{E98DB830-6FBA-FE4C-AC7E-BF0DB7765D06}"/>
              </a:ext>
            </a:extLst>
          </p:cNvPr>
          <p:cNvCxnSpPr>
            <a:cxnSpLocks/>
            <a:stCxn id="6" idx="2"/>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437317A-79F9-1149-9DD2-0B91966BB51E}"/>
              </a:ext>
            </a:extLst>
          </p:cNvPr>
          <p:cNvCxnSpPr>
            <a:cxnSpLocks/>
            <a:endCxn id="8"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Connector: Elbow 82">
            <a:extLst>
              <a:ext uri="{FF2B5EF4-FFF2-40B4-BE49-F238E27FC236}">
                <a16:creationId xmlns:a16="http://schemas.microsoft.com/office/drawing/2014/main" id="{EAF3C1C3-1763-EE4E-90C4-FFFAA63C88B0}"/>
              </a:ext>
            </a:extLst>
          </p:cNvPr>
          <p:cNvCxnSpPr>
            <a:cxnSpLocks/>
            <a:stCxn id="8" idx="2"/>
            <a:endCxn id="10" idx="0"/>
          </p:cNvCxnSpPr>
          <p:nvPr/>
        </p:nvCxnSpPr>
        <p:spPr>
          <a:xfrm rot="5400000">
            <a:off x="2198469" y="2981751"/>
            <a:ext cx="552596" cy="990110"/>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4" name="Connector: Elbow 98">
            <a:extLst>
              <a:ext uri="{FF2B5EF4-FFF2-40B4-BE49-F238E27FC236}">
                <a16:creationId xmlns:a16="http://schemas.microsoft.com/office/drawing/2014/main" id="{C20309FD-6E35-274B-BB90-5E1C349EDDFB}"/>
              </a:ext>
            </a:extLst>
          </p:cNvPr>
          <p:cNvCxnSpPr>
            <a:cxnSpLocks/>
            <a:stCxn id="7" idx="2"/>
          </p:cNvCxnSpPr>
          <p:nvPr/>
        </p:nvCxnSpPr>
        <p:spPr>
          <a:xfrm rot="16200000" flipH="1">
            <a:off x="1445507" y="2942601"/>
            <a:ext cx="60298" cy="1008112"/>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5" name="Rectangle: Rounded Corners 27">
            <a:extLst>
              <a:ext uri="{FF2B5EF4-FFF2-40B4-BE49-F238E27FC236}">
                <a16:creationId xmlns:a16="http://schemas.microsoft.com/office/drawing/2014/main" id="{1EE06374-1E87-0441-B5F1-F069A67E09CF}"/>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sp>
        <p:nvSpPr>
          <p:cNvPr id="16" name="Rectangle: Rounded Corners 32">
            <a:extLst>
              <a:ext uri="{FF2B5EF4-FFF2-40B4-BE49-F238E27FC236}">
                <a16:creationId xmlns:a16="http://schemas.microsoft.com/office/drawing/2014/main" id="{D82E0244-E6E2-9D46-AF03-7B01E0AAAF36}"/>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 research</a:t>
            </a:r>
          </a:p>
        </p:txBody>
      </p:sp>
      <p:cxnSp>
        <p:nvCxnSpPr>
          <p:cNvPr id="17" name="Connector: Elbow 3">
            <a:extLst>
              <a:ext uri="{FF2B5EF4-FFF2-40B4-BE49-F238E27FC236}">
                <a16:creationId xmlns:a16="http://schemas.microsoft.com/office/drawing/2014/main" id="{0E4D5F15-0DEE-1A4A-BF42-71D864B6A2D3}"/>
              </a:ext>
            </a:extLst>
          </p:cNvPr>
          <p:cNvCxnSpPr>
            <a:cxnSpLocks/>
            <a:stCxn id="16" idx="2"/>
          </p:cNvCxnSpPr>
          <p:nvPr/>
        </p:nvCxnSpPr>
        <p:spPr>
          <a:xfrm rot="5400000">
            <a:off x="3653703" y="1863581"/>
            <a:ext cx="929347" cy="2297106"/>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7ED9C206-3AD5-B14E-9373-1A26D13D482E}"/>
              </a:ext>
            </a:extLst>
          </p:cNvPr>
          <p:cNvSpPr/>
          <p:nvPr/>
        </p:nvSpPr>
        <p:spPr>
          <a:xfrm>
            <a:off x="3275856" y="3753104"/>
            <a:ext cx="1368152" cy="396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Innovation</a:t>
            </a:r>
          </a:p>
        </p:txBody>
      </p:sp>
      <p:cxnSp>
        <p:nvCxnSpPr>
          <p:cNvPr id="19" name="Straight Arrow Connector 18">
            <a:extLst>
              <a:ext uri="{FF2B5EF4-FFF2-40B4-BE49-F238E27FC236}">
                <a16:creationId xmlns:a16="http://schemas.microsoft.com/office/drawing/2014/main" id="{9EA9A465-7E66-624C-A806-87020F6321B4}"/>
              </a:ext>
            </a:extLst>
          </p:cNvPr>
          <p:cNvCxnSpPr>
            <a:cxnSpLocks/>
            <a:endCxn id="18" idx="0"/>
          </p:cNvCxnSpPr>
          <p:nvPr/>
        </p:nvCxnSpPr>
        <p:spPr>
          <a:xfrm>
            <a:off x="3959932" y="3537012"/>
            <a:ext cx="0" cy="216092"/>
          </a:xfrm>
          <a:prstGeom prst="straightConnector1">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0" name="Connector: Elbow 29">
            <a:extLst>
              <a:ext uri="{FF2B5EF4-FFF2-40B4-BE49-F238E27FC236}">
                <a16:creationId xmlns:a16="http://schemas.microsoft.com/office/drawing/2014/main" id="{79B56E41-908B-4A4F-983A-3B5B2C91E65D}"/>
              </a:ext>
            </a:extLst>
          </p:cNvPr>
          <p:cNvCxnSpPr>
            <a:cxnSpLocks/>
            <a:stCxn id="18" idx="1"/>
            <a:endCxn id="10" idx="3"/>
          </p:cNvCxnSpPr>
          <p:nvPr/>
        </p:nvCxnSpPr>
        <p:spPr>
          <a:xfrm rot="10800000" flipV="1">
            <a:off x="2627784" y="3951104"/>
            <a:ext cx="648072" cy="108000"/>
          </a:xfrm>
          <a:prstGeom prst="bentConnector3">
            <a:avLst>
              <a:gd name="adj1" fmla="val 50000"/>
            </a:avLst>
          </a:prstGeom>
          <a:ln w="25400">
            <a:solidFill>
              <a:srgbClr val="FF6600"/>
            </a:solidFill>
            <a:prstDash val="sysDot"/>
            <a:headEnd type="stealth" w="lg" len="lg"/>
            <a:tailEnd type="stealth" w="lg" len="lg"/>
          </a:ln>
        </p:spPr>
        <p:style>
          <a:lnRef idx="1">
            <a:schemeClr val="accent1"/>
          </a:lnRef>
          <a:fillRef idx="0">
            <a:schemeClr val="accent1"/>
          </a:fillRef>
          <a:effectRef idx="0">
            <a:schemeClr val="accent1"/>
          </a:effectRef>
          <a:fontRef idx="minor">
            <a:schemeClr val="tx1"/>
          </a:fontRef>
        </p:style>
      </p:cxnSp>
      <p:pic>
        <p:nvPicPr>
          <p:cNvPr id="21" name="Picture 2">
            <a:extLst>
              <a:ext uri="{FF2B5EF4-FFF2-40B4-BE49-F238E27FC236}">
                <a16:creationId xmlns:a16="http://schemas.microsoft.com/office/drawing/2014/main" id="{90E73445-C945-CD47-A1F5-2DF26C18391C}"/>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723888" y="3200508"/>
            <a:ext cx="2841665" cy="208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37AAC75A-0122-CC4C-9CBB-5B12652BAB8C}"/>
              </a:ext>
            </a:extLst>
          </p:cNvPr>
          <p:cNvSpPr txBox="1"/>
          <p:nvPr/>
        </p:nvSpPr>
        <p:spPr>
          <a:xfrm>
            <a:off x="5717384" y="5373216"/>
            <a:ext cx="2959965" cy="230832"/>
          </a:xfrm>
          <a:prstGeom prst="rect">
            <a:avLst/>
          </a:prstGeom>
          <a:noFill/>
        </p:spPr>
        <p:txBody>
          <a:bodyPr wrap="square" rtlCol="0">
            <a:spAutoFit/>
          </a:bodyPr>
          <a:lstStyle/>
          <a:p>
            <a:r>
              <a:rPr lang="en-AU" sz="900" dirty="0">
                <a:solidFill>
                  <a:srgbClr val="20A8FC"/>
                </a:solidFill>
              </a:rPr>
              <a:t>Source: Regional Roads Victoria</a:t>
            </a:r>
          </a:p>
        </p:txBody>
      </p:sp>
      <p:sp>
        <p:nvSpPr>
          <p:cNvPr id="23" name="Text Box 2">
            <a:extLst>
              <a:ext uri="{FF2B5EF4-FFF2-40B4-BE49-F238E27FC236}">
                <a16:creationId xmlns:a16="http://schemas.microsoft.com/office/drawing/2014/main" id="{13035B6C-8261-944F-A1DF-484BF28F9D47}"/>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Future needs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24" name="Arrow: Chevron 23">
            <a:extLst>
              <a:ext uri="{FF2B5EF4-FFF2-40B4-BE49-F238E27FC236}">
                <a16:creationId xmlns:a16="http://schemas.microsoft.com/office/drawing/2014/main" id="{303A97E3-B753-452D-AD18-EB9E87646EAF}"/>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7_PARA_A">
            <a:hlinkClick r:id="" action="ppaction://media"/>
            <a:extLst>
              <a:ext uri="{FF2B5EF4-FFF2-40B4-BE49-F238E27FC236}">
                <a16:creationId xmlns:a16="http://schemas.microsoft.com/office/drawing/2014/main" id="{AC3580C5-A6FA-422D-95B9-70A5D0D037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8524" y="0"/>
            <a:ext cx="609600" cy="609600"/>
          </a:xfrm>
          <a:prstGeom prst="rect">
            <a:avLst/>
          </a:prstGeom>
        </p:spPr>
      </p:pic>
    </p:spTree>
    <p:extLst>
      <p:ext uri="{BB962C8B-B14F-4D97-AF65-F5344CB8AC3E}">
        <p14:creationId xmlns:p14="http://schemas.microsoft.com/office/powerpoint/2010/main" val="375106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nodeType="withEffect">
                                  <p:stCondLst>
                                    <p:cond delay="50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50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75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1000"/>
                                        <p:tgtEl>
                                          <p:spTgt spid="21"/>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childTnLst>
                                </p:cTn>
                              </p:par>
                              <p:par>
                                <p:cTn id="20" presetID="1" presetClass="mediacall" presetSubtype="0" fill="hold" nodeType="withEffect">
                                  <p:stCondLst>
                                    <p:cond delay="1000"/>
                                  </p:stCondLst>
                                  <p:childTnLst>
                                    <p:cmd type="call" cmd="playFrom(0.0)">
                                      <p:cBhvr>
                                        <p:cTn id="21" dur="22953" fill="hold"/>
                                        <p:tgtEl>
                                          <p:spTgt spid="2"/>
                                        </p:tgtEl>
                                      </p:cBhvr>
                                    </p:cmd>
                                  </p:childTnLst>
                                </p:cTn>
                              </p:par>
                            </p:childTnLst>
                          </p:cTn>
                        </p:par>
                        <p:par>
                          <p:cTn id="22" fill="hold">
                            <p:stCondLst>
                              <p:cond delay="23953"/>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18" grpId="0" animBg="1"/>
      <p:bldP spid="22" grpId="0"/>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8FCE9AB-1F38-CC4D-9064-876731D97A44}"/>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B6D1B293-35BD-5D41-987A-238BB5C0ECFB}"/>
              </a:ext>
            </a:extLst>
          </p:cNvPr>
          <p:cNvSpPr>
            <a:spLocks noGrp="1"/>
          </p:cNvSpPr>
          <p:nvPr>
            <p:ph type="sldNum" sz="quarter" idx="11"/>
          </p:nvPr>
        </p:nvSpPr>
        <p:spPr/>
        <p:txBody>
          <a:bodyPr/>
          <a:lstStyle/>
          <a:p>
            <a:fld id="{A9D36E53-D99A-0F41-B3E8-EF235B9A2E23}" type="slidenum">
              <a:rPr lang="en-US" smtClean="0"/>
              <a:pPr/>
              <a:t>18</a:t>
            </a:fld>
            <a:endParaRPr lang="en-US" dirty="0"/>
          </a:p>
        </p:txBody>
      </p:sp>
      <p:sp>
        <p:nvSpPr>
          <p:cNvPr id="6" name="Rectangle: Rounded Corners 4">
            <a:extLst>
              <a:ext uri="{FF2B5EF4-FFF2-40B4-BE49-F238E27FC236}">
                <a16:creationId xmlns:a16="http://schemas.microsoft.com/office/drawing/2014/main" id="{7ACEAE42-4AAF-D845-892F-64246DDF43F5}"/>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22">
            <a:extLst>
              <a:ext uri="{FF2B5EF4-FFF2-40B4-BE49-F238E27FC236}">
                <a16:creationId xmlns:a16="http://schemas.microsoft.com/office/drawing/2014/main" id="{D1EB4013-B9DD-1042-8768-DF71345A7E64}"/>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sp>
        <p:nvSpPr>
          <p:cNvPr id="8" name="Rectangle: Rounded Corners 24">
            <a:extLst>
              <a:ext uri="{FF2B5EF4-FFF2-40B4-BE49-F238E27FC236}">
                <a16:creationId xmlns:a16="http://schemas.microsoft.com/office/drawing/2014/main" id="{A8DA8859-B9C9-4F44-8572-078A075AD6C1}"/>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Program alignment</a:t>
            </a:r>
          </a:p>
        </p:txBody>
      </p:sp>
      <p:sp>
        <p:nvSpPr>
          <p:cNvPr id="9" name="Rectangle: Rounded Corners 26">
            <a:extLst>
              <a:ext uri="{FF2B5EF4-FFF2-40B4-BE49-F238E27FC236}">
                <a16:creationId xmlns:a16="http://schemas.microsoft.com/office/drawing/2014/main" id="{1E9EF7A7-318A-0944-AB6D-D791F23EFE6A}"/>
              </a:ext>
            </a:extLst>
          </p:cNvPr>
          <p:cNvSpPr/>
          <p:nvPr/>
        </p:nvSpPr>
        <p:spPr>
          <a:xfrm>
            <a:off x="5436096" y="3030576"/>
            <a:ext cx="1550120"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Professional education</a:t>
            </a:r>
          </a:p>
        </p:txBody>
      </p:sp>
      <p:sp>
        <p:nvSpPr>
          <p:cNvPr id="10" name="Rectangle: Rounded Corners 28">
            <a:extLst>
              <a:ext uri="{FF2B5EF4-FFF2-40B4-BE49-F238E27FC236}">
                <a16:creationId xmlns:a16="http://schemas.microsoft.com/office/drawing/2014/main" id="{5E2D650A-7B8C-C042-9800-F98C6ACD2DF6}"/>
              </a:ext>
            </a:extLst>
          </p:cNvPr>
          <p:cNvSpPr/>
          <p:nvPr/>
        </p:nvSpPr>
        <p:spPr>
          <a:xfrm>
            <a:off x="1331640" y="3753104"/>
            <a:ext cx="1296144"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Practical guidance</a:t>
            </a:r>
          </a:p>
        </p:txBody>
      </p:sp>
      <p:cxnSp>
        <p:nvCxnSpPr>
          <p:cNvPr id="11" name="Straight Arrow Connector 10">
            <a:extLst>
              <a:ext uri="{FF2B5EF4-FFF2-40B4-BE49-F238E27FC236}">
                <a16:creationId xmlns:a16="http://schemas.microsoft.com/office/drawing/2014/main" id="{7CF324B6-FAB6-1F4B-89A4-597BB63F624A}"/>
              </a:ext>
            </a:extLst>
          </p:cNvPr>
          <p:cNvCxnSpPr>
            <a:cxnSpLocks/>
            <a:stCxn id="6" idx="2"/>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D9036BF-CCCC-B747-897E-0985D772E363}"/>
              </a:ext>
            </a:extLst>
          </p:cNvPr>
          <p:cNvCxnSpPr>
            <a:cxnSpLocks/>
            <a:endCxn id="8"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Connector: Elbow 82">
            <a:extLst>
              <a:ext uri="{FF2B5EF4-FFF2-40B4-BE49-F238E27FC236}">
                <a16:creationId xmlns:a16="http://schemas.microsoft.com/office/drawing/2014/main" id="{9C65E66B-1AFB-AB49-A169-84D68D26F6FB}"/>
              </a:ext>
            </a:extLst>
          </p:cNvPr>
          <p:cNvCxnSpPr>
            <a:cxnSpLocks/>
            <a:stCxn id="8" idx="2"/>
            <a:endCxn id="10" idx="0"/>
          </p:cNvCxnSpPr>
          <p:nvPr/>
        </p:nvCxnSpPr>
        <p:spPr>
          <a:xfrm rot="5400000">
            <a:off x="2198469" y="2981751"/>
            <a:ext cx="552596" cy="990110"/>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4" name="Connector: Elbow 85">
            <a:extLst>
              <a:ext uri="{FF2B5EF4-FFF2-40B4-BE49-F238E27FC236}">
                <a16:creationId xmlns:a16="http://schemas.microsoft.com/office/drawing/2014/main" id="{699F27F1-1D6F-0E43-9AF9-3AEA4E923BDD}"/>
              </a:ext>
            </a:extLst>
          </p:cNvPr>
          <p:cNvCxnSpPr>
            <a:cxnSpLocks/>
            <a:stCxn id="19" idx="2"/>
            <a:endCxn id="9" idx="0"/>
          </p:cNvCxnSpPr>
          <p:nvPr/>
        </p:nvCxnSpPr>
        <p:spPr>
          <a:xfrm rot="16200000" flipH="1">
            <a:off x="5497485" y="2316904"/>
            <a:ext cx="483115" cy="944227"/>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5" name="Connector: Elbow 89">
            <a:extLst>
              <a:ext uri="{FF2B5EF4-FFF2-40B4-BE49-F238E27FC236}">
                <a16:creationId xmlns:a16="http://schemas.microsoft.com/office/drawing/2014/main" id="{4B6BFD08-C1DA-2640-BC0D-8BDE09049CDE}"/>
              </a:ext>
            </a:extLst>
          </p:cNvPr>
          <p:cNvCxnSpPr>
            <a:cxnSpLocks/>
            <a:stCxn id="18" idx="2"/>
          </p:cNvCxnSpPr>
          <p:nvPr/>
        </p:nvCxnSpPr>
        <p:spPr>
          <a:xfrm rot="5400000">
            <a:off x="6562598" y="2206893"/>
            <a:ext cx="230682" cy="933566"/>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cxnSp>
        <p:nvCxnSpPr>
          <p:cNvPr id="16" name="Connector: Elbow 98">
            <a:extLst>
              <a:ext uri="{FF2B5EF4-FFF2-40B4-BE49-F238E27FC236}">
                <a16:creationId xmlns:a16="http://schemas.microsoft.com/office/drawing/2014/main" id="{6D8D5FD0-A3D7-7346-BFD4-1F511EA8B13D}"/>
              </a:ext>
            </a:extLst>
          </p:cNvPr>
          <p:cNvCxnSpPr>
            <a:cxnSpLocks/>
            <a:stCxn id="7" idx="2"/>
          </p:cNvCxnSpPr>
          <p:nvPr/>
        </p:nvCxnSpPr>
        <p:spPr>
          <a:xfrm rot="16200000" flipH="1">
            <a:off x="1445507" y="2942601"/>
            <a:ext cx="60298" cy="1008112"/>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Rounded Corners 27">
            <a:extLst>
              <a:ext uri="{FF2B5EF4-FFF2-40B4-BE49-F238E27FC236}">
                <a16:creationId xmlns:a16="http://schemas.microsoft.com/office/drawing/2014/main" id="{2B5FDB08-27DD-2E4E-BC28-264601049160}"/>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sp>
        <p:nvSpPr>
          <p:cNvPr id="18" name="Rectangle: Rounded Corners 31">
            <a:extLst>
              <a:ext uri="{FF2B5EF4-FFF2-40B4-BE49-F238E27FC236}">
                <a16:creationId xmlns:a16="http://schemas.microsoft.com/office/drawing/2014/main" id="{05CF24B6-F007-844C-8D46-8C4768BC9DFA}"/>
              </a:ext>
            </a:extLst>
          </p:cNvPr>
          <p:cNvSpPr/>
          <p:nvPr/>
        </p:nvSpPr>
        <p:spPr>
          <a:xfrm>
            <a:off x="6459672" y="1946335"/>
            <a:ext cx="1370099"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Public campaigns</a:t>
            </a:r>
          </a:p>
        </p:txBody>
      </p:sp>
      <p:sp>
        <p:nvSpPr>
          <p:cNvPr id="19" name="Rectangle: Rounded Corners 32">
            <a:extLst>
              <a:ext uri="{FF2B5EF4-FFF2-40B4-BE49-F238E27FC236}">
                <a16:creationId xmlns:a16="http://schemas.microsoft.com/office/drawing/2014/main" id="{57F80EAB-39BF-104B-9280-EA6D2D872970}"/>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 research</a:t>
            </a:r>
          </a:p>
        </p:txBody>
      </p:sp>
      <p:cxnSp>
        <p:nvCxnSpPr>
          <p:cNvPr id="20" name="Connector: Elbow 34">
            <a:extLst>
              <a:ext uri="{FF2B5EF4-FFF2-40B4-BE49-F238E27FC236}">
                <a16:creationId xmlns:a16="http://schemas.microsoft.com/office/drawing/2014/main" id="{B85FEADD-4A8D-E44A-9FB8-6DD65546DFAB}"/>
              </a:ext>
            </a:extLst>
          </p:cNvPr>
          <p:cNvCxnSpPr>
            <a:cxnSpLocks/>
            <a:stCxn id="19" idx="2"/>
          </p:cNvCxnSpPr>
          <p:nvPr/>
        </p:nvCxnSpPr>
        <p:spPr>
          <a:xfrm rot="5400000">
            <a:off x="3653704" y="1863582"/>
            <a:ext cx="929346" cy="2297105"/>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21" name="Rectangle: Rounded Corners 35">
            <a:extLst>
              <a:ext uri="{FF2B5EF4-FFF2-40B4-BE49-F238E27FC236}">
                <a16:creationId xmlns:a16="http://schemas.microsoft.com/office/drawing/2014/main" id="{F850D189-AFB7-BC4C-8EEC-B4E7D9EE4851}"/>
              </a:ext>
            </a:extLst>
          </p:cNvPr>
          <p:cNvSpPr/>
          <p:nvPr/>
        </p:nvSpPr>
        <p:spPr>
          <a:xfrm>
            <a:off x="3275856" y="3753104"/>
            <a:ext cx="1368152" cy="396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Innovation</a:t>
            </a:r>
          </a:p>
        </p:txBody>
      </p:sp>
      <p:cxnSp>
        <p:nvCxnSpPr>
          <p:cNvPr id="22" name="Straight Arrow Connector 21">
            <a:extLst>
              <a:ext uri="{FF2B5EF4-FFF2-40B4-BE49-F238E27FC236}">
                <a16:creationId xmlns:a16="http://schemas.microsoft.com/office/drawing/2014/main" id="{56B20E8A-3A09-3E47-BAB7-84F203E7334A}"/>
              </a:ext>
            </a:extLst>
          </p:cNvPr>
          <p:cNvCxnSpPr>
            <a:cxnSpLocks/>
            <a:endCxn id="21" idx="0"/>
          </p:cNvCxnSpPr>
          <p:nvPr/>
        </p:nvCxnSpPr>
        <p:spPr>
          <a:xfrm>
            <a:off x="3959932" y="3537012"/>
            <a:ext cx="0" cy="216092"/>
          </a:xfrm>
          <a:prstGeom prst="straightConnector1">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3" name="Connector: Elbow 37">
            <a:extLst>
              <a:ext uri="{FF2B5EF4-FFF2-40B4-BE49-F238E27FC236}">
                <a16:creationId xmlns:a16="http://schemas.microsoft.com/office/drawing/2014/main" id="{5E11DFFA-465F-6E4C-B286-6DBAAF9B2D1B}"/>
              </a:ext>
            </a:extLst>
          </p:cNvPr>
          <p:cNvCxnSpPr>
            <a:cxnSpLocks/>
          </p:cNvCxnSpPr>
          <p:nvPr/>
        </p:nvCxnSpPr>
        <p:spPr>
          <a:xfrm rot="10800000" flipV="1">
            <a:off x="2627784" y="3951104"/>
            <a:ext cx="648072" cy="108000"/>
          </a:xfrm>
          <a:prstGeom prst="bentConnector3">
            <a:avLst>
              <a:gd name="adj1" fmla="val 50000"/>
            </a:avLst>
          </a:prstGeom>
          <a:ln w="25400">
            <a:solidFill>
              <a:srgbClr val="FF6600"/>
            </a:solidFill>
            <a:prstDash val="sysDot"/>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0DF9F6D6-A3B1-F242-9C0E-D7C219D5709D}"/>
              </a:ext>
            </a:extLst>
          </p:cNvPr>
          <p:cNvSpPr txBox="1"/>
          <p:nvPr/>
        </p:nvSpPr>
        <p:spPr>
          <a:xfrm>
            <a:off x="5436095" y="3642573"/>
            <a:ext cx="3241253" cy="584775"/>
          </a:xfrm>
          <a:prstGeom prst="rect">
            <a:avLst/>
          </a:prstGeom>
          <a:noFill/>
        </p:spPr>
        <p:txBody>
          <a:bodyPr wrap="square" rtlCol="0">
            <a:spAutoFit/>
          </a:bodyPr>
          <a:lstStyle/>
          <a:p>
            <a:r>
              <a:rPr lang="en-AU" sz="1600" i="1" dirty="0">
                <a:solidFill>
                  <a:schemeClr val="bg1"/>
                </a:solidFill>
              </a:rPr>
              <a:t>E.g. Industry education, emerging education at tertiary institutions</a:t>
            </a:r>
          </a:p>
        </p:txBody>
      </p:sp>
      <p:sp>
        <p:nvSpPr>
          <p:cNvPr id="25" name="Text Box 2">
            <a:extLst>
              <a:ext uri="{FF2B5EF4-FFF2-40B4-BE49-F238E27FC236}">
                <a16:creationId xmlns:a16="http://schemas.microsoft.com/office/drawing/2014/main" id="{678E48F0-A069-C54E-9592-3088947054EF}"/>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Future needs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26" name="Arrow: Chevron 25">
            <a:extLst>
              <a:ext uri="{FF2B5EF4-FFF2-40B4-BE49-F238E27FC236}">
                <a16:creationId xmlns:a16="http://schemas.microsoft.com/office/drawing/2014/main" id="{45E6F403-E12E-4AEF-B174-B3D8B5C2E384}"/>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8_PARA_A">
            <a:hlinkClick r:id="" action="ppaction://media"/>
            <a:extLst>
              <a:ext uri="{FF2B5EF4-FFF2-40B4-BE49-F238E27FC236}">
                <a16:creationId xmlns:a16="http://schemas.microsoft.com/office/drawing/2014/main" id="{E5C9302E-F66E-480B-8418-ED40384C25E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524" y="0"/>
            <a:ext cx="609600" cy="609600"/>
          </a:xfrm>
          <a:prstGeom prst="rect">
            <a:avLst/>
          </a:prstGeom>
        </p:spPr>
      </p:pic>
    </p:spTree>
    <p:extLst>
      <p:ext uri="{BB962C8B-B14F-4D97-AF65-F5344CB8AC3E}">
        <p14:creationId xmlns:p14="http://schemas.microsoft.com/office/powerpoint/2010/main" val="340907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5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 presetClass="mediacall" presetSubtype="0" fill="hold" nodeType="withEffect">
                                  <p:stCondLst>
                                    <p:cond delay="1000"/>
                                  </p:stCondLst>
                                  <p:childTnLst>
                                    <p:cmd type="call" cmd="playFrom(0.0)">
                                      <p:cBhvr>
                                        <p:cTn id="18" dur="22379" fill="hold"/>
                                        <p:tgtEl>
                                          <p:spTgt spid="2"/>
                                        </p:tgtEl>
                                      </p:cBhvr>
                                    </p:cmd>
                                  </p:childTnLst>
                                </p:cTn>
                              </p:par>
                            </p:childTnLst>
                          </p:cTn>
                        </p:par>
                        <p:par>
                          <p:cTn id="19" fill="hold">
                            <p:stCondLst>
                              <p:cond delay="23379"/>
                            </p:stCondLst>
                            <p:childTnLst>
                              <p:par>
                                <p:cTn id="20" presetID="3" presetClass="mediacall" presetSubtype="0" fill="hold" nodeType="afterEffect">
                                  <p:stCondLst>
                                    <p:cond delay="500"/>
                                  </p:stCondLst>
                                  <p:childTnLst>
                                    <p:cmd type="call" cmd="stop">
                                      <p:cBhvr>
                                        <p:cTn id="21" dur="1" fill="hold"/>
                                        <p:tgtEl>
                                          <p:spTgt spid="2"/>
                                        </p:tgtEl>
                                      </p:cBhvr>
                                    </p:cmd>
                                  </p:childTnLst>
                                </p:cTn>
                              </p:par>
                              <p:par>
                                <p:cTn id="22" presetID="10" presetClass="entr" presetSubtype="0" fill="hold" grpId="0" nodeType="withEffect">
                                  <p:stCondLst>
                                    <p:cond delay="50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9" grpId="0" animBg="1"/>
      <p:bldP spid="24" grpId="0"/>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6A7247E-E3EF-D14B-BCB3-7D2F7FF1D018}"/>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DF84D5D4-DB5B-AA42-810C-FAED98872924}"/>
              </a:ext>
            </a:extLst>
          </p:cNvPr>
          <p:cNvSpPr>
            <a:spLocks noGrp="1"/>
          </p:cNvSpPr>
          <p:nvPr>
            <p:ph type="sldNum" sz="quarter" idx="11"/>
          </p:nvPr>
        </p:nvSpPr>
        <p:spPr/>
        <p:txBody>
          <a:bodyPr/>
          <a:lstStyle/>
          <a:p>
            <a:fld id="{A9D36E53-D99A-0F41-B3E8-EF235B9A2E23}" type="slidenum">
              <a:rPr lang="en-US" smtClean="0"/>
              <a:pPr/>
              <a:t>19</a:t>
            </a:fld>
            <a:endParaRPr lang="en-US" dirty="0"/>
          </a:p>
        </p:txBody>
      </p:sp>
      <p:sp>
        <p:nvSpPr>
          <p:cNvPr id="6" name="Rectangle: Rounded Corners 4">
            <a:extLst>
              <a:ext uri="{FF2B5EF4-FFF2-40B4-BE49-F238E27FC236}">
                <a16:creationId xmlns:a16="http://schemas.microsoft.com/office/drawing/2014/main" id="{875411AD-D484-6640-A9EA-208D6B4E89BF}"/>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Strategy</a:t>
            </a:r>
          </a:p>
        </p:txBody>
      </p:sp>
      <p:sp>
        <p:nvSpPr>
          <p:cNvPr id="7" name="Rectangle: Rounded Corners 22">
            <a:extLst>
              <a:ext uri="{FF2B5EF4-FFF2-40B4-BE49-F238E27FC236}">
                <a16:creationId xmlns:a16="http://schemas.microsoft.com/office/drawing/2014/main" id="{459B88E0-BEF2-3747-9D42-B2081D111A93}"/>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High level guidance</a:t>
            </a:r>
          </a:p>
        </p:txBody>
      </p:sp>
      <p:sp>
        <p:nvSpPr>
          <p:cNvPr id="8" name="Rectangle: Rounded Corners 24">
            <a:extLst>
              <a:ext uri="{FF2B5EF4-FFF2-40B4-BE49-F238E27FC236}">
                <a16:creationId xmlns:a16="http://schemas.microsoft.com/office/drawing/2014/main" id="{923A55C3-97A0-5741-8F46-064AAE0EFE49}"/>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Program alignment</a:t>
            </a:r>
          </a:p>
        </p:txBody>
      </p:sp>
      <p:sp>
        <p:nvSpPr>
          <p:cNvPr id="9" name="Rectangle: Rounded Corners 28">
            <a:extLst>
              <a:ext uri="{FF2B5EF4-FFF2-40B4-BE49-F238E27FC236}">
                <a16:creationId xmlns:a16="http://schemas.microsoft.com/office/drawing/2014/main" id="{66F97C5C-BF0B-CC4B-ADE8-B593BA3E094C}"/>
              </a:ext>
            </a:extLst>
          </p:cNvPr>
          <p:cNvSpPr/>
          <p:nvPr/>
        </p:nvSpPr>
        <p:spPr>
          <a:xfrm>
            <a:off x="1331640" y="3753104"/>
            <a:ext cx="1296144"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Practical guidance</a:t>
            </a:r>
          </a:p>
        </p:txBody>
      </p:sp>
      <p:sp>
        <p:nvSpPr>
          <p:cNvPr id="10" name="Rectangle: Rounded Corners 30">
            <a:extLst>
              <a:ext uri="{FF2B5EF4-FFF2-40B4-BE49-F238E27FC236}">
                <a16:creationId xmlns:a16="http://schemas.microsoft.com/office/drawing/2014/main" id="{73B9ACD6-D3C0-5C45-A509-3D147071EC6E}"/>
              </a:ext>
            </a:extLst>
          </p:cNvPr>
          <p:cNvSpPr/>
          <p:nvPr/>
        </p:nvSpPr>
        <p:spPr>
          <a:xfrm>
            <a:off x="4118247" y="4473116"/>
            <a:ext cx="1893913"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Science-based practice</a:t>
            </a:r>
          </a:p>
        </p:txBody>
      </p:sp>
      <p:cxnSp>
        <p:nvCxnSpPr>
          <p:cNvPr id="11" name="Straight Arrow Connector 10">
            <a:extLst>
              <a:ext uri="{FF2B5EF4-FFF2-40B4-BE49-F238E27FC236}">
                <a16:creationId xmlns:a16="http://schemas.microsoft.com/office/drawing/2014/main" id="{02DE85D4-23FB-AE43-A898-4E1BE5EA1999}"/>
              </a:ext>
            </a:extLst>
          </p:cNvPr>
          <p:cNvCxnSpPr>
            <a:cxnSpLocks/>
            <a:stCxn id="6" idx="2"/>
            <a:endCxn id="7" idx="0"/>
          </p:cNvCxnSpPr>
          <p:nvPr/>
        </p:nvCxnSpPr>
        <p:spPr>
          <a:xfrm>
            <a:off x="971600" y="2336313"/>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ACA22B1-5002-1943-B7DF-91F8FC45BE2F}"/>
              </a:ext>
            </a:extLst>
          </p:cNvPr>
          <p:cNvCxnSpPr>
            <a:cxnSpLocks/>
            <a:endCxn id="8" idx="0"/>
          </p:cNvCxnSpPr>
          <p:nvPr/>
        </p:nvCxnSpPr>
        <p:spPr>
          <a:xfrm>
            <a:off x="2969822" y="2336311"/>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 name="Connector: Elbow 82">
            <a:extLst>
              <a:ext uri="{FF2B5EF4-FFF2-40B4-BE49-F238E27FC236}">
                <a16:creationId xmlns:a16="http://schemas.microsoft.com/office/drawing/2014/main" id="{C419CFED-7A70-1E46-8EAC-ECA4BC1F5206}"/>
              </a:ext>
            </a:extLst>
          </p:cNvPr>
          <p:cNvCxnSpPr>
            <a:cxnSpLocks/>
            <a:stCxn id="8" idx="2"/>
            <a:endCxn id="9" idx="0"/>
          </p:cNvCxnSpPr>
          <p:nvPr/>
        </p:nvCxnSpPr>
        <p:spPr>
          <a:xfrm rot="5400000">
            <a:off x="2198469" y="2981751"/>
            <a:ext cx="552596" cy="990110"/>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4" name="Connector: Elbow 91">
            <a:extLst>
              <a:ext uri="{FF2B5EF4-FFF2-40B4-BE49-F238E27FC236}">
                <a16:creationId xmlns:a16="http://schemas.microsoft.com/office/drawing/2014/main" id="{9C7D9F47-04DD-8A42-A1D2-0F841D2A6CAB}"/>
              </a:ext>
            </a:extLst>
          </p:cNvPr>
          <p:cNvCxnSpPr>
            <a:cxnSpLocks/>
            <a:stCxn id="9" idx="2"/>
            <a:endCxn id="10" idx="1"/>
          </p:cNvCxnSpPr>
          <p:nvPr/>
        </p:nvCxnSpPr>
        <p:spPr>
          <a:xfrm rot="16200000" flipH="1">
            <a:off x="2841973" y="3502842"/>
            <a:ext cx="414012" cy="2138535"/>
          </a:xfrm>
          <a:prstGeom prst="bentConnector2">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5" name="Connector: Elbow 94">
            <a:extLst>
              <a:ext uri="{FF2B5EF4-FFF2-40B4-BE49-F238E27FC236}">
                <a16:creationId xmlns:a16="http://schemas.microsoft.com/office/drawing/2014/main" id="{3BD2B0BD-06BA-B042-8E5B-10C54C3E3C3C}"/>
              </a:ext>
            </a:extLst>
          </p:cNvPr>
          <p:cNvCxnSpPr>
            <a:cxnSpLocks/>
            <a:stCxn id="20" idx="2"/>
            <a:endCxn id="10" idx="0"/>
          </p:cNvCxnSpPr>
          <p:nvPr/>
        </p:nvCxnSpPr>
        <p:spPr>
          <a:xfrm rot="5400000">
            <a:off x="5222910" y="3484870"/>
            <a:ext cx="830540" cy="1145952"/>
          </a:xfrm>
          <a:prstGeom prst="bentConnector3">
            <a:avLst>
              <a:gd name="adj1" fmla="val 68874"/>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6" name="Connector: Elbow 98">
            <a:extLst>
              <a:ext uri="{FF2B5EF4-FFF2-40B4-BE49-F238E27FC236}">
                <a16:creationId xmlns:a16="http://schemas.microsoft.com/office/drawing/2014/main" id="{D676AE7C-4478-1B41-BFA3-A4614D1630E8}"/>
              </a:ext>
            </a:extLst>
          </p:cNvPr>
          <p:cNvCxnSpPr>
            <a:cxnSpLocks/>
            <a:stCxn id="7" idx="2"/>
          </p:cNvCxnSpPr>
          <p:nvPr/>
        </p:nvCxnSpPr>
        <p:spPr>
          <a:xfrm rot="16200000" flipH="1">
            <a:off x="1445507" y="2942601"/>
            <a:ext cx="60298" cy="1008112"/>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Rounded Corners 27">
            <a:extLst>
              <a:ext uri="{FF2B5EF4-FFF2-40B4-BE49-F238E27FC236}">
                <a16:creationId xmlns:a16="http://schemas.microsoft.com/office/drawing/2014/main" id="{E009EE52-EEF8-EE4F-A23C-085E1EB5E0DA}"/>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Showcase projects</a:t>
            </a:r>
          </a:p>
        </p:txBody>
      </p:sp>
      <p:sp>
        <p:nvSpPr>
          <p:cNvPr id="18" name="Rectangle: Rounded Corners 34">
            <a:extLst>
              <a:ext uri="{FF2B5EF4-FFF2-40B4-BE49-F238E27FC236}">
                <a16:creationId xmlns:a16="http://schemas.microsoft.com/office/drawing/2014/main" id="{A7486BD9-5A56-5D43-832A-2993429515A9}"/>
              </a:ext>
            </a:extLst>
          </p:cNvPr>
          <p:cNvSpPr/>
          <p:nvPr/>
        </p:nvSpPr>
        <p:spPr>
          <a:xfrm>
            <a:off x="6459672" y="1946335"/>
            <a:ext cx="1370099"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Public campaigns</a:t>
            </a:r>
          </a:p>
        </p:txBody>
      </p:sp>
      <p:sp>
        <p:nvSpPr>
          <p:cNvPr id="19" name="Rectangle: Rounded Corners 35">
            <a:extLst>
              <a:ext uri="{FF2B5EF4-FFF2-40B4-BE49-F238E27FC236}">
                <a16:creationId xmlns:a16="http://schemas.microsoft.com/office/drawing/2014/main" id="{A42690BA-8816-894F-95CD-CE33EE3CA6CC}"/>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a:t>
            </a:r>
            <a:r>
              <a:rPr lang="en-AU" dirty="0"/>
              <a:t> research</a:t>
            </a:r>
          </a:p>
        </p:txBody>
      </p:sp>
      <p:sp>
        <p:nvSpPr>
          <p:cNvPr id="20" name="Rectangle: Rounded Corners 36">
            <a:extLst>
              <a:ext uri="{FF2B5EF4-FFF2-40B4-BE49-F238E27FC236}">
                <a16:creationId xmlns:a16="http://schemas.microsoft.com/office/drawing/2014/main" id="{51D5F4C4-6532-AC40-BF8F-5E5C13DAB547}"/>
              </a:ext>
            </a:extLst>
          </p:cNvPr>
          <p:cNvSpPr/>
          <p:nvPr/>
        </p:nvSpPr>
        <p:spPr>
          <a:xfrm>
            <a:off x="5436096" y="3030576"/>
            <a:ext cx="1550120"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Professional education</a:t>
            </a:r>
          </a:p>
        </p:txBody>
      </p:sp>
      <p:cxnSp>
        <p:nvCxnSpPr>
          <p:cNvPr id="21" name="Connector: Elbow 37">
            <a:extLst>
              <a:ext uri="{FF2B5EF4-FFF2-40B4-BE49-F238E27FC236}">
                <a16:creationId xmlns:a16="http://schemas.microsoft.com/office/drawing/2014/main" id="{A01CABFD-7E3D-884F-8A68-B1F45C8EBC27}"/>
              </a:ext>
            </a:extLst>
          </p:cNvPr>
          <p:cNvCxnSpPr>
            <a:cxnSpLocks/>
            <a:endCxn id="20" idx="0"/>
          </p:cNvCxnSpPr>
          <p:nvPr/>
        </p:nvCxnSpPr>
        <p:spPr>
          <a:xfrm rot="16200000" flipH="1">
            <a:off x="5497485" y="2316904"/>
            <a:ext cx="483115" cy="944227"/>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2" name="Connector: Elbow 38">
            <a:extLst>
              <a:ext uri="{FF2B5EF4-FFF2-40B4-BE49-F238E27FC236}">
                <a16:creationId xmlns:a16="http://schemas.microsoft.com/office/drawing/2014/main" id="{8E4A5AAB-E8A6-834B-A7CE-586DD248F36E}"/>
              </a:ext>
            </a:extLst>
          </p:cNvPr>
          <p:cNvCxnSpPr>
            <a:cxnSpLocks/>
          </p:cNvCxnSpPr>
          <p:nvPr/>
        </p:nvCxnSpPr>
        <p:spPr>
          <a:xfrm rot="5400000">
            <a:off x="6562598" y="2206893"/>
            <a:ext cx="230682" cy="933566"/>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cxnSp>
        <p:nvCxnSpPr>
          <p:cNvPr id="23" name="Connector: Elbow 39">
            <a:extLst>
              <a:ext uri="{FF2B5EF4-FFF2-40B4-BE49-F238E27FC236}">
                <a16:creationId xmlns:a16="http://schemas.microsoft.com/office/drawing/2014/main" id="{E807EFA9-814F-A747-B01F-BB8187E750C5}"/>
              </a:ext>
            </a:extLst>
          </p:cNvPr>
          <p:cNvCxnSpPr>
            <a:cxnSpLocks/>
          </p:cNvCxnSpPr>
          <p:nvPr/>
        </p:nvCxnSpPr>
        <p:spPr>
          <a:xfrm rot="5400000">
            <a:off x="3653704" y="1863582"/>
            <a:ext cx="929346" cy="2297105"/>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24" name="Rectangle: Rounded Corners 40">
            <a:extLst>
              <a:ext uri="{FF2B5EF4-FFF2-40B4-BE49-F238E27FC236}">
                <a16:creationId xmlns:a16="http://schemas.microsoft.com/office/drawing/2014/main" id="{E0431592-0038-F64F-BA81-F84D50B5BBDC}"/>
              </a:ext>
            </a:extLst>
          </p:cNvPr>
          <p:cNvSpPr/>
          <p:nvPr/>
        </p:nvSpPr>
        <p:spPr>
          <a:xfrm>
            <a:off x="3275856" y="3753104"/>
            <a:ext cx="1368152" cy="396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Innovation</a:t>
            </a:r>
          </a:p>
        </p:txBody>
      </p:sp>
      <p:cxnSp>
        <p:nvCxnSpPr>
          <p:cNvPr id="25" name="Straight Arrow Connector 24">
            <a:extLst>
              <a:ext uri="{FF2B5EF4-FFF2-40B4-BE49-F238E27FC236}">
                <a16:creationId xmlns:a16="http://schemas.microsoft.com/office/drawing/2014/main" id="{03EADD65-02CE-CE41-931D-0E2C3ABDFC57}"/>
              </a:ext>
            </a:extLst>
          </p:cNvPr>
          <p:cNvCxnSpPr>
            <a:cxnSpLocks/>
            <a:endCxn id="24" idx="0"/>
          </p:cNvCxnSpPr>
          <p:nvPr/>
        </p:nvCxnSpPr>
        <p:spPr>
          <a:xfrm>
            <a:off x="3959932" y="3537012"/>
            <a:ext cx="0" cy="216092"/>
          </a:xfrm>
          <a:prstGeom prst="straightConnector1">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6" name="Connector: Elbow 42">
            <a:extLst>
              <a:ext uri="{FF2B5EF4-FFF2-40B4-BE49-F238E27FC236}">
                <a16:creationId xmlns:a16="http://schemas.microsoft.com/office/drawing/2014/main" id="{EADBA3C8-2A1B-6A43-BD54-FBD0C56DDD1A}"/>
              </a:ext>
            </a:extLst>
          </p:cNvPr>
          <p:cNvCxnSpPr>
            <a:cxnSpLocks/>
          </p:cNvCxnSpPr>
          <p:nvPr/>
        </p:nvCxnSpPr>
        <p:spPr>
          <a:xfrm rot="10800000" flipV="1">
            <a:off x="2627784" y="3951104"/>
            <a:ext cx="648072" cy="108000"/>
          </a:xfrm>
          <a:prstGeom prst="bentConnector3">
            <a:avLst>
              <a:gd name="adj1" fmla="val 50000"/>
            </a:avLst>
          </a:prstGeom>
          <a:ln w="25400">
            <a:solidFill>
              <a:srgbClr val="FF6600"/>
            </a:solidFill>
            <a:prstDash val="sysDot"/>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7" name="Connector: Elbow 43">
            <a:extLst>
              <a:ext uri="{FF2B5EF4-FFF2-40B4-BE49-F238E27FC236}">
                <a16:creationId xmlns:a16="http://schemas.microsoft.com/office/drawing/2014/main" id="{D04348CE-F542-B54B-AD0C-98FC58BEE218}"/>
              </a:ext>
            </a:extLst>
          </p:cNvPr>
          <p:cNvCxnSpPr>
            <a:cxnSpLocks/>
            <a:stCxn id="24" idx="3"/>
          </p:cNvCxnSpPr>
          <p:nvPr/>
        </p:nvCxnSpPr>
        <p:spPr>
          <a:xfrm>
            <a:off x="4644008" y="3951104"/>
            <a:ext cx="421196" cy="269984"/>
          </a:xfrm>
          <a:prstGeom prst="bentConnector3">
            <a:avLst>
              <a:gd name="adj1" fmla="val 101690"/>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pic>
        <p:nvPicPr>
          <p:cNvPr id="28" name="Picture 2">
            <a:extLst>
              <a:ext uri="{FF2B5EF4-FFF2-40B4-BE49-F238E27FC236}">
                <a16:creationId xmlns:a16="http://schemas.microsoft.com/office/drawing/2014/main" id="{AEAD0823-28A3-D640-B654-89C6B27F6A0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51724" y="4342566"/>
            <a:ext cx="2570527" cy="1584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9" name="TextBox 28">
            <a:extLst>
              <a:ext uri="{FF2B5EF4-FFF2-40B4-BE49-F238E27FC236}">
                <a16:creationId xmlns:a16="http://schemas.microsoft.com/office/drawing/2014/main" id="{C2FCF590-0F9B-1D41-AB49-0644D12715E7}"/>
              </a:ext>
            </a:extLst>
          </p:cNvPr>
          <p:cNvSpPr txBox="1"/>
          <p:nvPr/>
        </p:nvSpPr>
        <p:spPr>
          <a:xfrm>
            <a:off x="6024115" y="6006480"/>
            <a:ext cx="1932262" cy="230832"/>
          </a:xfrm>
          <a:prstGeom prst="rect">
            <a:avLst/>
          </a:prstGeom>
          <a:noFill/>
        </p:spPr>
        <p:txBody>
          <a:bodyPr wrap="square" rtlCol="0">
            <a:spAutoFit/>
          </a:bodyPr>
          <a:lstStyle/>
          <a:p>
            <a:r>
              <a:rPr lang="en-AU" sz="900" dirty="0">
                <a:solidFill>
                  <a:srgbClr val="20A8FC"/>
                </a:solidFill>
              </a:rPr>
              <a:t>Source: Regional Roads Victoria</a:t>
            </a:r>
          </a:p>
        </p:txBody>
      </p:sp>
      <p:sp>
        <p:nvSpPr>
          <p:cNvPr id="30" name="Text Box 2">
            <a:extLst>
              <a:ext uri="{FF2B5EF4-FFF2-40B4-BE49-F238E27FC236}">
                <a16:creationId xmlns:a16="http://schemas.microsoft.com/office/drawing/2014/main" id="{373DB126-2C18-AC4C-8448-37E526541F43}"/>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Future needs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31" name="Arrow: Chevron 30">
            <a:extLst>
              <a:ext uri="{FF2B5EF4-FFF2-40B4-BE49-F238E27FC236}">
                <a16:creationId xmlns:a16="http://schemas.microsoft.com/office/drawing/2014/main" id="{2CC5E39A-C0C4-4FFB-AE75-911483900103}"/>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19_PARA_A">
            <a:hlinkClick r:id="" action="ppaction://media"/>
            <a:extLst>
              <a:ext uri="{FF2B5EF4-FFF2-40B4-BE49-F238E27FC236}">
                <a16:creationId xmlns:a16="http://schemas.microsoft.com/office/drawing/2014/main" id="{65AD9C4E-DE67-4CEB-AE84-F8B4F14257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52520" y="0"/>
            <a:ext cx="609600" cy="609600"/>
          </a:xfrm>
          <a:prstGeom prst="rect">
            <a:avLst/>
          </a:prstGeom>
        </p:spPr>
      </p:pic>
    </p:spTree>
    <p:extLst>
      <p:ext uri="{BB962C8B-B14F-4D97-AF65-F5344CB8AC3E}">
        <p14:creationId xmlns:p14="http://schemas.microsoft.com/office/powerpoint/2010/main" val="3284524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50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nodeType="withEffect">
                                  <p:stCondLst>
                                    <p:cond delay="100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childTnLst>
                                </p:cTn>
                              </p:par>
                              <p:par>
                                <p:cTn id="23" presetID="1" presetClass="mediacall" presetSubtype="0" fill="hold" nodeType="withEffect">
                                  <p:stCondLst>
                                    <p:cond delay="1000"/>
                                  </p:stCondLst>
                                  <p:childTnLst>
                                    <p:cmd type="call" cmd="playFrom(0.0)">
                                      <p:cBhvr>
                                        <p:cTn id="24" dur="28196" fill="hold"/>
                                        <p:tgtEl>
                                          <p:spTgt spid="2"/>
                                        </p:tgtEl>
                                      </p:cBhvr>
                                    </p:cmd>
                                  </p:childTnLst>
                                </p:cTn>
                              </p:par>
                            </p:childTnLst>
                          </p:cTn>
                        </p:par>
                        <p:par>
                          <p:cTn id="25" fill="hold">
                            <p:stCondLst>
                              <p:cond delay="29196"/>
                            </p:stCondLst>
                            <p:childTnLst>
                              <p:par>
                                <p:cTn id="26" presetID="3" presetClass="mediacall" presetSubtype="0" fill="hold" nodeType="afterEffect">
                                  <p:stCondLst>
                                    <p:cond delay="500"/>
                                  </p:stCondLst>
                                  <p:childTnLst>
                                    <p:cmd type="call" cmd="stop">
                                      <p:cBhvr>
                                        <p:cTn id="27" dur="1" fill="hold"/>
                                        <p:tgtEl>
                                          <p:spTgt spid="2"/>
                                        </p:tgtEl>
                                      </p:cBhvr>
                                    </p:cmd>
                                  </p:childTnLst>
                                </p:cTn>
                              </p:par>
                              <p:par>
                                <p:cTn id="28" presetID="10" presetClass="entr" presetSubtype="0" fill="hold" grpId="0" nodeType="withEffect">
                                  <p:stCondLst>
                                    <p:cond delay="50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10" grpId="0" animBg="1"/>
      <p:bldP spid="29" grpId="0"/>
      <p:bldP spid="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2, </a:t>
            </a:r>
            <a:r>
              <a:rPr lang="en-US" dirty="0">
                <a:solidFill>
                  <a:srgbClr val="898989"/>
                </a:solidFill>
              </a:rPr>
              <a:t>Snippet</a:t>
            </a:r>
            <a:r>
              <a:rPr lang="en-US" dirty="0"/>
              <a:t> 4</a:t>
            </a:r>
          </a:p>
        </p:txBody>
      </p:sp>
      <p:sp>
        <p:nvSpPr>
          <p:cNvPr id="6" name="Arrow: Chevron 5">
            <a:extLst>
              <a:ext uri="{FF2B5EF4-FFF2-40B4-BE49-F238E27FC236}">
                <a16:creationId xmlns:a16="http://schemas.microsoft.com/office/drawing/2014/main" id="{D6D31418-9DF6-4C1F-A025-0F9CBA6C94CA}"/>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3949324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468F123-0805-FE46-9CEB-5B2CC9FE49F1}"/>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5218ABEE-D0D1-214B-8975-E9353528CE06}"/>
              </a:ext>
            </a:extLst>
          </p:cNvPr>
          <p:cNvSpPr>
            <a:spLocks noGrp="1"/>
          </p:cNvSpPr>
          <p:nvPr>
            <p:ph type="sldNum" sz="quarter" idx="11"/>
          </p:nvPr>
        </p:nvSpPr>
        <p:spPr/>
        <p:txBody>
          <a:bodyPr/>
          <a:lstStyle/>
          <a:p>
            <a:fld id="{A9D36E53-D99A-0F41-B3E8-EF235B9A2E23}" type="slidenum">
              <a:rPr lang="en-US" smtClean="0"/>
              <a:pPr/>
              <a:t>20</a:t>
            </a:fld>
            <a:endParaRPr lang="en-US" dirty="0"/>
          </a:p>
        </p:txBody>
      </p:sp>
      <p:sp>
        <p:nvSpPr>
          <p:cNvPr id="6" name="Rectangle: Rounded Corners 4">
            <a:extLst>
              <a:ext uri="{FF2B5EF4-FFF2-40B4-BE49-F238E27FC236}">
                <a16:creationId xmlns:a16="http://schemas.microsoft.com/office/drawing/2014/main" id="{F07E5045-B0A4-AE45-82A9-6D6E4F4AA5AA}"/>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Strategy</a:t>
            </a:r>
          </a:p>
        </p:txBody>
      </p:sp>
      <p:sp>
        <p:nvSpPr>
          <p:cNvPr id="7" name="Rectangle: Rounded Corners 22">
            <a:extLst>
              <a:ext uri="{FF2B5EF4-FFF2-40B4-BE49-F238E27FC236}">
                <a16:creationId xmlns:a16="http://schemas.microsoft.com/office/drawing/2014/main" id="{E706F5E7-2BAC-7A44-92A9-2F945A687F3E}"/>
              </a:ext>
            </a:extLst>
          </p:cNvPr>
          <p:cNvSpPr/>
          <p:nvPr/>
        </p:nvSpPr>
        <p:spPr>
          <a:xfrm>
            <a:off x="323528" y="2804508"/>
            <a:ext cx="1296144"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High level guidance</a:t>
            </a:r>
          </a:p>
        </p:txBody>
      </p:sp>
      <p:sp>
        <p:nvSpPr>
          <p:cNvPr id="8" name="Rectangle: Rounded Corners 24">
            <a:extLst>
              <a:ext uri="{FF2B5EF4-FFF2-40B4-BE49-F238E27FC236}">
                <a16:creationId xmlns:a16="http://schemas.microsoft.com/office/drawing/2014/main" id="{27D70D1D-AF8D-1149-B2A9-1451CF310E87}"/>
              </a:ext>
            </a:extLst>
          </p:cNvPr>
          <p:cNvSpPr/>
          <p:nvPr/>
        </p:nvSpPr>
        <p:spPr>
          <a:xfrm>
            <a:off x="1871700" y="2804508"/>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Program alignment</a:t>
            </a:r>
          </a:p>
        </p:txBody>
      </p:sp>
      <p:sp>
        <p:nvSpPr>
          <p:cNvPr id="9" name="Rectangle: Rounded Corners 28">
            <a:extLst>
              <a:ext uri="{FF2B5EF4-FFF2-40B4-BE49-F238E27FC236}">
                <a16:creationId xmlns:a16="http://schemas.microsoft.com/office/drawing/2014/main" id="{FA7576C8-ED4E-FD4E-9B62-9D14DAEFDE16}"/>
              </a:ext>
            </a:extLst>
          </p:cNvPr>
          <p:cNvSpPr/>
          <p:nvPr/>
        </p:nvSpPr>
        <p:spPr>
          <a:xfrm>
            <a:off x="1331640" y="3753104"/>
            <a:ext cx="1296144"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Practical guidance</a:t>
            </a:r>
          </a:p>
        </p:txBody>
      </p:sp>
      <p:cxnSp>
        <p:nvCxnSpPr>
          <p:cNvPr id="10" name="Straight Arrow Connector 9">
            <a:extLst>
              <a:ext uri="{FF2B5EF4-FFF2-40B4-BE49-F238E27FC236}">
                <a16:creationId xmlns:a16="http://schemas.microsoft.com/office/drawing/2014/main" id="{08EE2620-09D7-C046-B7EB-F4D4E2992BEA}"/>
              </a:ext>
            </a:extLst>
          </p:cNvPr>
          <p:cNvCxnSpPr>
            <a:cxnSpLocks/>
            <a:stCxn id="6" idx="2"/>
            <a:endCxn id="7" idx="0"/>
          </p:cNvCxnSpPr>
          <p:nvPr/>
        </p:nvCxnSpPr>
        <p:spPr>
          <a:xfrm>
            <a:off x="971600" y="2336313"/>
            <a:ext cx="0" cy="468195"/>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C6A0C99-85F7-5C4F-BCAC-A9561F5EA524}"/>
              </a:ext>
            </a:extLst>
          </p:cNvPr>
          <p:cNvCxnSpPr>
            <a:cxnSpLocks/>
            <a:endCxn id="8" idx="0"/>
          </p:cNvCxnSpPr>
          <p:nvPr/>
        </p:nvCxnSpPr>
        <p:spPr>
          <a:xfrm>
            <a:off x="2969822" y="2336311"/>
            <a:ext cx="0" cy="468197"/>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2" name="Rectangle: Rounded Corners 87">
            <a:extLst>
              <a:ext uri="{FF2B5EF4-FFF2-40B4-BE49-F238E27FC236}">
                <a16:creationId xmlns:a16="http://schemas.microsoft.com/office/drawing/2014/main" id="{D8EE2A01-EE57-774B-BF8C-E200AE3B7430}"/>
              </a:ext>
            </a:extLst>
          </p:cNvPr>
          <p:cNvSpPr/>
          <p:nvPr/>
        </p:nvSpPr>
        <p:spPr>
          <a:xfrm>
            <a:off x="3466113" y="5437433"/>
            <a:ext cx="3198181" cy="3960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Widespread implementation</a:t>
            </a:r>
          </a:p>
        </p:txBody>
      </p:sp>
      <p:cxnSp>
        <p:nvCxnSpPr>
          <p:cNvPr id="13" name="Connector: Elbow 82">
            <a:extLst>
              <a:ext uri="{FF2B5EF4-FFF2-40B4-BE49-F238E27FC236}">
                <a16:creationId xmlns:a16="http://schemas.microsoft.com/office/drawing/2014/main" id="{1346E706-B938-5249-9EFE-8FEE8A885F88}"/>
              </a:ext>
            </a:extLst>
          </p:cNvPr>
          <p:cNvCxnSpPr>
            <a:cxnSpLocks/>
            <a:stCxn id="8" idx="2"/>
            <a:endCxn id="9" idx="0"/>
          </p:cNvCxnSpPr>
          <p:nvPr/>
        </p:nvCxnSpPr>
        <p:spPr>
          <a:xfrm rot="5400000">
            <a:off x="2198469" y="2981751"/>
            <a:ext cx="552596" cy="990110"/>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B4B07A6-E2F0-4443-9262-3AFDFAD26924}"/>
              </a:ext>
            </a:extLst>
          </p:cNvPr>
          <p:cNvCxnSpPr>
            <a:cxnSpLocks/>
            <a:endCxn id="12" idx="0"/>
          </p:cNvCxnSpPr>
          <p:nvPr/>
        </p:nvCxnSpPr>
        <p:spPr>
          <a:xfrm flipH="1">
            <a:off x="5065204" y="4941168"/>
            <a:ext cx="1" cy="496265"/>
          </a:xfrm>
          <a:prstGeom prst="straightConnector1">
            <a:avLst/>
          </a:prstGeom>
          <a:ln w="25400">
            <a:solidFill>
              <a:srgbClr val="FF00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15" name="Connector: Elbow 98">
            <a:extLst>
              <a:ext uri="{FF2B5EF4-FFF2-40B4-BE49-F238E27FC236}">
                <a16:creationId xmlns:a16="http://schemas.microsoft.com/office/drawing/2014/main" id="{E625BEFA-5981-D849-AD56-A359E9CBAA0B}"/>
              </a:ext>
            </a:extLst>
          </p:cNvPr>
          <p:cNvCxnSpPr>
            <a:cxnSpLocks/>
            <a:stCxn id="7" idx="2"/>
          </p:cNvCxnSpPr>
          <p:nvPr/>
        </p:nvCxnSpPr>
        <p:spPr>
          <a:xfrm rot="16200000" flipH="1">
            <a:off x="1445507" y="2942601"/>
            <a:ext cx="60298" cy="1008112"/>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16" name="Rectangle: Rounded Corners 27">
            <a:extLst>
              <a:ext uri="{FF2B5EF4-FFF2-40B4-BE49-F238E27FC236}">
                <a16:creationId xmlns:a16="http://schemas.microsoft.com/office/drawing/2014/main" id="{1B9C1254-4BC3-F64B-9BC9-5C7920297428}"/>
              </a:ext>
            </a:extLst>
          </p:cNvPr>
          <p:cNvSpPr/>
          <p:nvPr/>
        </p:nvSpPr>
        <p:spPr>
          <a:xfrm>
            <a:off x="1871700" y="1940309"/>
            <a:ext cx="21962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Showcase projects</a:t>
            </a:r>
          </a:p>
        </p:txBody>
      </p:sp>
      <p:sp>
        <p:nvSpPr>
          <p:cNvPr id="17" name="Rectangle: Rounded Corners 34">
            <a:extLst>
              <a:ext uri="{FF2B5EF4-FFF2-40B4-BE49-F238E27FC236}">
                <a16:creationId xmlns:a16="http://schemas.microsoft.com/office/drawing/2014/main" id="{D522879A-1135-FC4D-B301-19BE18AE906B}"/>
              </a:ext>
            </a:extLst>
          </p:cNvPr>
          <p:cNvSpPr/>
          <p:nvPr/>
        </p:nvSpPr>
        <p:spPr>
          <a:xfrm>
            <a:off x="6459672" y="1946335"/>
            <a:ext cx="1370099"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Public campaigns</a:t>
            </a:r>
          </a:p>
        </p:txBody>
      </p:sp>
      <p:sp>
        <p:nvSpPr>
          <p:cNvPr id="18" name="Rectangle: Rounded Corners 35">
            <a:extLst>
              <a:ext uri="{FF2B5EF4-FFF2-40B4-BE49-F238E27FC236}">
                <a16:creationId xmlns:a16="http://schemas.microsoft.com/office/drawing/2014/main" id="{FD990453-60B9-A540-8A73-9900B9301960}"/>
              </a:ext>
            </a:extLst>
          </p:cNvPr>
          <p:cNvSpPr/>
          <p:nvPr/>
        </p:nvSpPr>
        <p:spPr>
          <a:xfrm>
            <a:off x="4319972" y="1935461"/>
            <a:ext cx="1893913" cy="612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 research</a:t>
            </a:r>
          </a:p>
        </p:txBody>
      </p:sp>
      <p:sp>
        <p:nvSpPr>
          <p:cNvPr id="19" name="Rectangle: Rounded Corners 36">
            <a:extLst>
              <a:ext uri="{FF2B5EF4-FFF2-40B4-BE49-F238E27FC236}">
                <a16:creationId xmlns:a16="http://schemas.microsoft.com/office/drawing/2014/main" id="{30382F68-FD88-BD43-856F-70631173D60F}"/>
              </a:ext>
            </a:extLst>
          </p:cNvPr>
          <p:cNvSpPr/>
          <p:nvPr/>
        </p:nvSpPr>
        <p:spPr>
          <a:xfrm>
            <a:off x="5436096" y="3030576"/>
            <a:ext cx="1550120"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Professional education</a:t>
            </a:r>
          </a:p>
        </p:txBody>
      </p:sp>
      <p:cxnSp>
        <p:nvCxnSpPr>
          <p:cNvPr id="20" name="Connector: Elbow 37">
            <a:extLst>
              <a:ext uri="{FF2B5EF4-FFF2-40B4-BE49-F238E27FC236}">
                <a16:creationId xmlns:a16="http://schemas.microsoft.com/office/drawing/2014/main" id="{BA92D141-81A2-4F4B-8C26-4E421A9B6601}"/>
              </a:ext>
            </a:extLst>
          </p:cNvPr>
          <p:cNvCxnSpPr>
            <a:cxnSpLocks/>
            <a:endCxn id="19" idx="0"/>
          </p:cNvCxnSpPr>
          <p:nvPr/>
        </p:nvCxnSpPr>
        <p:spPr>
          <a:xfrm rot="16200000" flipH="1">
            <a:off x="5497485" y="2316904"/>
            <a:ext cx="483115" cy="944227"/>
          </a:xfrm>
          <a:prstGeom prst="bentConnector3">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1" name="Connector: Elbow 38">
            <a:extLst>
              <a:ext uri="{FF2B5EF4-FFF2-40B4-BE49-F238E27FC236}">
                <a16:creationId xmlns:a16="http://schemas.microsoft.com/office/drawing/2014/main" id="{498483CD-36F9-C746-9CCD-DB31273746C0}"/>
              </a:ext>
            </a:extLst>
          </p:cNvPr>
          <p:cNvCxnSpPr>
            <a:cxnSpLocks/>
          </p:cNvCxnSpPr>
          <p:nvPr/>
        </p:nvCxnSpPr>
        <p:spPr>
          <a:xfrm rot="5400000">
            <a:off x="6562598" y="2206893"/>
            <a:ext cx="230682" cy="933566"/>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cxnSp>
        <p:nvCxnSpPr>
          <p:cNvPr id="22" name="Connector: Elbow 39">
            <a:extLst>
              <a:ext uri="{FF2B5EF4-FFF2-40B4-BE49-F238E27FC236}">
                <a16:creationId xmlns:a16="http://schemas.microsoft.com/office/drawing/2014/main" id="{1FF14854-12A0-2E44-830D-E469277E7910}"/>
              </a:ext>
            </a:extLst>
          </p:cNvPr>
          <p:cNvCxnSpPr>
            <a:cxnSpLocks/>
          </p:cNvCxnSpPr>
          <p:nvPr/>
        </p:nvCxnSpPr>
        <p:spPr>
          <a:xfrm rot="5400000">
            <a:off x="3653704" y="1863582"/>
            <a:ext cx="929346" cy="2297105"/>
          </a:xfrm>
          <a:prstGeom prst="bentConnector2">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Rounded Corners 40">
            <a:extLst>
              <a:ext uri="{FF2B5EF4-FFF2-40B4-BE49-F238E27FC236}">
                <a16:creationId xmlns:a16="http://schemas.microsoft.com/office/drawing/2014/main" id="{3675BD98-2E48-1B4F-891B-F249B1F5B1E7}"/>
              </a:ext>
            </a:extLst>
          </p:cNvPr>
          <p:cNvSpPr/>
          <p:nvPr/>
        </p:nvSpPr>
        <p:spPr>
          <a:xfrm>
            <a:off x="3275856" y="3753104"/>
            <a:ext cx="1368152" cy="396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Innovation</a:t>
            </a:r>
          </a:p>
        </p:txBody>
      </p:sp>
      <p:cxnSp>
        <p:nvCxnSpPr>
          <p:cNvPr id="24" name="Straight Arrow Connector 23">
            <a:extLst>
              <a:ext uri="{FF2B5EF4-FFF2-40B4-BE49-F238E27FC236}">
                <a16:creationId xmlns:a16="http://schemas.microsoft.com/office/drawing/2014/main" id="{AA8E356B-3999-1C43-8A65-828595DE2F1D}"/>
              </a:ext>
            </a:extLst>
          </p:cNvPr>
          <p:cNvCxnSpPr>
            <a:cxnSpLocks/>
            <a:endCxn id="23" idx="0"/>
          </p:cNvCxnSpPr>
          <p:nvPr/>
        </p:nvCxnSpPr>
        <p:spPr>
          <a:xfrm>
            <a:off x="3959932" y="3537012"/>
            <a:ext cx="0" cy="216092"/>
          </a:xfrm>
          <a:prstGeom prst="straightConnector1">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5" name="Connector: Elbow 42">
            <a:extLst>
              <a:ext uri="{FF2B5EF4-FFF2-40B4-BE49-F238E27FC236}">
                <a16:creationId xmlns:a16="http://schemas.microsoft.com/office/drawing/2014/main" id="{1DDCA8D1-5D96-EE48-9018-5BB9A267AEB9}"/>
              </a:ext>
            </a:extLst>
          </p:cNvPr>
          <p:cNvCxnSpPr>
            <a:cxnSpLocks/>
          </p:cNvCxnSpPr>
          <p:nvPr/>
        </p:nvCxnSpPr>
        <p:spPr>
          <a:xfrm rot="10800000" flipV="1">
            <a:off x="2627784" y="3951104"/>
            <a:ext cx="648072" cy="108000"/>
          </a:xfrm>
          <a:prstGeom prst="bentConnector3">
            <a:avLst>
              <a:gd name="adj1" fmla="val 50000"/>
            </a:avLst>
          </a:prstGeom>
          <a:ln w="25400">
            <a:solidFill>
              <a:srgbClr val="FF6600"/>
            </a:solidFill>
            <a:prstDash val="sysDot"/>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26" name="Rectangle: Rounded Corners 43">
            <a:extLst>
              <a:ext uri="{FF2B5EF4-FFF2-40B4-BE49-F238E27FC236}">
                <a16:creationId xmlns:a16="http://schemas.microsoft.com/office/drawing/2014/main" id="{C7F41960-8E37-5845-B77D-56700998B5BA}"/>
              </a:ext>
            </a:extLst>
          </p:cNvPr>
          <p:cNvSpPr/>
          <p:nvPr/>
        </p:nvSpPr>
        <p:spPr>
          <a:xfrm>
            <a:off x="4118247" y="4473116"/>
            <a:ext cx="1893913" cy="612000"/>
          </a:xfrm>
          <a:prstGeom prst="round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Science-based practice</a:t>
            </a:r>
          </a:p>
        </p:txBody>
      </p:sp>
      <p:cxnSp>
        <p:nvCxnSpPr>
          <p:cNvPr id="27" name="Connector: Elbow 44">
            <a:extLst>
              <a:ext uri="{FF2B5EF4-FFF2-40B4-BE49-F238E27FC236}">
                <a16:creationId xmlns:a16="http://schemas.microsoft.com/office/drawing/2014/main" id="{9874E01E-13AA-5F47-B415-14D3178567D7}"/>
              </a:ext>
            </a:extLst>
          </p:cNvPr>
          <p:cNvCxnSpPr>
            <a:cxnSpLocks/>
            <a:endCxn id="26" idx="1"/>
          </p:cNvCxnSpPr>
          <p:nvPr/>
        </p:nvCxnSpPr>
        <p:spPr>
          <a:xfrm rot="16200000" flipH="1">
            <a:off x="2841973" y="3502842"/>
            <a:ext cx="414012" cy="2138535"/>
          </a:xfrm>
          <a:prstGeom prst="bentConnector2">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8" name="Connector: Elbow 45">
            <a:extLst>
              <a:ext uri="{FF2B5EF4-FFF2-40B4-BE49-F238E27FC236}">
                <a16:creationId xmlns:a16="http://schemas.microsoft.com/office/drawing/2014/main" id="{A0A25884-50E0-B547-9758-1E7205945FC4}"/>
              </a:ext>
            </a:extLst>
          </p:cNvPr>
          <p:cNvCxnSpPr>
            <a:cxnSpLocks/>
            <a:endCxn id="26" idx="0"/>
          </p:cNvCxnSpPr>
          <p:nvPr/>
        </p:nvCxnSpPr>
        <p:spPr>
          <a:xfrm rot="5400000">
            <a:off x="5222910" y="3484870"/>
            <a:ext cx="830540" cy="1145952"/>
          </a:xfrm>
          <a:prstGeom prst="bentConnector3">
            <a:avLst>
              <a:gd name="adj1" fmla="val 68874"/>
            </a:avLst>
          </a:prstGeom>
          <a:ln w="25400">
            <a:solidFill>
              <a:srgbClr val="FF6600"/>
            </a:solidFill>
            <a:prstDash val="sysDot"/>
            <a:tailEnd type="stealth" w="lg" len="lg"/>
          </a:ln>
        </p:spPr>
        <p:style>
          <a:lnRef idx="1">
            <a:schemeClr val="accent1"/>
          </a:lnRef>
          <a:fillRef idx="0">
            <a:schemeClr val="accent1"/>
          </a:fillRef>
          <a:effectRef idx="0">
            <a:schemeClr val="accent1"/>
          </a:effectRef>
          <a:fontRef idx="minor">
            <a:schemeClr val="tx1"/>
          </a:fontRef>
        </p:style>
      </p:cxnSp>
      <p:cxnSp>
        <p:nvCxnSpPr>
          <p:cNvPr id="29" name="Connector: Elbow 46">
            <a:extLst>
              <a:ext uri="{FF2B5EF4-FFF2-40B4-BE49-F238E27FC236}">
                <a16:creationId xmlns:a16="http://schemas.microsoft.com/office/drawing/2014/main" id="{7BFB8B01-2326-2E40-B627-E1AA156ABA9B}"/>
              </a:ext>
            </a:extLst>
          </p:cNvPr>
          <p:cNvCxnSpPr>
            <a:cxnSpLocks/>
          </p:cNvCxnSpPr>
          <p:nvPr/>
        </p:nvCxnSpPr>
        <p:spPr>
          <a:xfrm>
            <a:off x="4644008" y="3951104"/>
            <a:ext cx="421196" cy="269984"/>
          </a:xfrm>
          <a:prstGeom prst="bentConnector3">
            <a:avLst>
              <a:gd name="adj1" fmla="val 101690"/>
            </a:avLst>
          </a:prstGeom>
          <a:ln w="25400">
            <a:solidFill>
              <a:srgbClr val="FF6600"/>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E5CA417-0300-7743-9A6E-14F28EA491E8}"/>
              </a:ext>
            </a:extLst>
          </p:cNvPr>
          <p:cNvCxnSpPr>
            <a:cxnSpLocks/>
          </p:cNvCxnSpPr>
          <p:nvPr/>
        </p:nvCxnSpPr>
        <p:spPr>
          <a:xfrm>
            <a:off x="971600" y="2360454"/>
            <a:ext cx="0" cy="468195"/>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563DD84D-B9B9-DB49-8F29-D750B385BD80}"/>
              </a:ext>
            </a:extLst>
          </p:cNvPr>
          <p:cNvCxnSpPr>
            <a:cxnSpLocks/>
          </p:cNvCxnSpPr>
          <p:nvPr/>
        </p:nvCxnSpPr>
        <p:spPr>
          <a:xfrm>
            <a:off x="2969822" y="2360452"/>
            <a:ext cx="0" cy="468197"/>
          </a:xfrm>
          <a:prstGeom prst="straightConnector1">
            <a:avLst/>
          </a:prstGeom>
          <a:ln w="25400">
            <a:solidFill>
              <a:srgbClr val="009CE0"/>
            </a:solidFill>
            <a:tailEnd type="stealth" w="lg" len="lg"/>
          </a:ln>
        </p:spPr>
        <p:style>
          <a:lnRef idx="1">
            <a:schemeClr val="accent1"/>
          </a:lnRef>
          <a:fillRef idx="0">
            <a:schemeClr val="accent1"/>
          </a:fillRef>
          <a:effectRef idx="0">
            <a:schemeClr val="accent1"/>
          </a:effectRef>
          <a:fontRef idx="minor">
            <a:schemeClr val="tx1"/>
          </a:fontRef>
        </p:style>
      </p:cxnSp>
      <p:sp>
        <p:nvSpPr>
          <p:cNvPr id="32" name="Text Box 2">
            <a:extLst>
              <a:ext uri="{FF2B5EF4-FFF2-40B4-BE49-F238E27FC236}">
                <a16:creationId xmlns:a16="http://schemas.microsoft.com/office/drawing/2014/main" id="{B3C60334-6EC5-0043-9F7E-65A03C372773}"/>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Future needs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33" name="Arrow: Chevron 32">
            <a:extLst>
              <a:ext uri="{FF2B5EF4-FFF2-40B4-BE49-F238E27FC236}">
                <a16:creationId xmlns:a16="http://schemas.microsoft.com/office/drawing/2014/main" id="{9641AE20-1B7B-40A7-932B-26DD87AE7CE9}"/>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20_PARA_A">
            <a:hlinkClick r:id="" action="ppaction://media"/>
            <a:extLst>
              <a:ext uri="{FF2B5EF4-FFF2-40B4-BE49-F238E27FC236}">
                <a16:creationId xmlns:a16="http://schemas.microsoft.com/office/drawing/2014/main" id="{1C7356E8-A984-45CA-9657-5CAEAD1555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524" y="0"/>
            <a:ext cx="609600" cy="609600"/>
          </a:xfrm>
          <a:prstGeom prst="rect">
            <a:avLst/>
          </a:prstGeom>
        </p:spPr>
      </p:pic>
    </p:spTree>
    <p:extLst>
      <p:ext uri="{BB962C8B-B14F-4D97-AF65-F5344CB8AC3E}">
        <p14:creationId xmlns:p14="http://schemas.microsoft.com/office/powerpoint/2010/main" val="3983909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 presetClass="mediacall" presetSubtype="0" fill="hold" nodeType="withEffect">
                                  <p:stCondLst>
                                    <p:cond delay="1000"/>
                                  </p:stCondLst>
                                  <p:childTnLst>
                                    <p:cmd type="call" cmd="playFrom(0.0)">
                                      <p:cBhvr>
                                        <p:cTn id="12" dur="23527" fill="hold"/>
                                        <p:tgtEl>
                                          <p:spTgt spid="2"/>
                                        </p:tgtEl>
                                      </p:cBhvr>
                                    </p:cmd>
                                  </p:childTnLst>
                                </p:cTn>
                              </p:par>
                            </p:childTnLst>
                          </p:cTn>
                        </p:par>
                        <p:par>
                          <p:cTn id="13" fill="hold">
                            <p:stCondLst>
                              <p:cond delay="24527"/>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nodeType="withEffect">
                                  <p:stCondLst>
                                    <p:cond delay="50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9433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2, Snippet 4</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Introduction of the Safe System</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196310"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What we have achieved</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26395"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What is still required</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54363" y="3835937"/>
            <a:ext cx="1124235" cy="1559660"/>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389041" y="3108532"/>
            <a:ext cx="1452623" cy="1822085"/>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2_SNIP4_SLIDE_03_PARA_A">
            <a:hlinkClick r:id="" action="ppaction://media"/>
            <a:extLst>
              <a:ext uri="{FF2B5EF4-FFF2-40B4-BE49-F238E27FC236}">
                <a16:creationId xmlns:a16="http://schemas.microsoft.com/office/drawing/2014/main" id="{E9C5C6FF-9F73-4ED4-B4A7-E9372E71C3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24528" y="2622"/>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957" fill="hold"/>
                                        <p:tgtEl>
                                          <p:spTgt spid="2"/>
                                        </p:tgtEl>
                                      </p:cBhvr>
                                    </p:cmd>
                                  </p:childTnLst>
                                </p:cTn>
                              </p:par>
                            </p:childTnLst>
                          </p:cTn>
                        </p:par>
                        <p:par>
                          <p:cTn id="7" fill="hold">
                            <p:stCondLst>
                              <p:cond delay="20957"/>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normAutofit/>
          </a:bodyPr>
          <a:lstStyle/>
          <a:p>
            <a:r>
              <a:rPr lang="en-AU" dirty="0"/>
              <a:t>Introduction of the Safe System</a:t>
            </a:r>
          </a:p>
        </p:txBody>
      </p:sp>
      <p:sp>
        <p:nvSpPr>
          <p:cNvPr id="4" name="Footer Placeholder 2">
            <a:extLst>
              <a:ext uri="{FF2B5EF4-FFF2-40B4-BE49-F238E27FC236}">
                <a16:creationId xmlns:a16="http://schemas.microsoft.com/office/drawing/2014/main" id="{D3E581BA-2605-433E-BB00-A4AE5DB600CC}"/>
              </a:ext>
            </a:extLst>
          </p:cNvPr>
          <p:cNvSpPr>
            <a:spLocks noGrp="1"/>
          </p:cNvSpPr>
          <p:nvPr>
            <p:ph type="ftr" sz="quarter" idx="12"/>
          </p:nvPr>
        </p:nvSpPr>
        <p:spPr>
          <a:xfrm>
            <a:off x="628650" y="6218334"/>
            <a:ext cx="3086100" cy="365125"/>
          </a:xfrm>
        </p:spPr>
        <p:txBody>
          <a:bodyPr/>
          <a:lstStyle/>
          <a:p>
            <a:r>
              <a:rPr lang="en-US" dirty="0"/>
              <a:t>Module 2, Snippet 4</a:t>
            </a:r>
          </a:p>
        </p:txBody>
      </p:sp>
      <p:sp>
        <p:nvSpPr>
          <p:cNvPr id="5" name="Slide Number Placeholder 3">
            <a:extLst>
              <a:ext uri="{FF2B5EF4-FFF2-40B4-BE49-F238E27FC236}">
                <a16:creationId xmlns:a16="http://schemas.microsoft.com/office/drawing/2014/main" id="{E0B043D1-751B-41FF-9BD9-5D8C84331F76}"/>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4</a:t>
            </a:fld>
            <a:endParaRPr lang="en-US" dirty="0"/>
          </a:p>
        </p:txBody>
      </p:sp>
      <p:pic>
        <p:nvPicPr>
          <p:cNvPr id="2" name="TAC_MOD2_SNIP4_SLIDE_04_PARA_A">
            <a:hlinkClick r:id="" action="ppaction://media"/>
            <a:extLst>
              <a:ext uri="{FF2B5EF4-FFF2-40B4-BE49-F238E27FC236}">
                <a16:creationId xmlns:a16="http://schemas.microsoft.com/office/drawing/2014/main" id="{6441FD22-AA71-41CB-8B90-C05EDCAA7F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4528" y="0"/>
            <a:ext cx="609600" cy="609600"/>
          </a:xfrm>
          <a:prstGeom prst="rect">
            <a:avLst/>
          </a:prstGeom>
        </p:spPr>
      </p:pic>
    </p:spTree>
    <p:extLst>
      <p:ext uri="{BB962C8B-B14F-4D97-AF65-F5344CB8AC3E}">
        <p14:creationId xmlns:p14="http://schemas.microsoft.com/office/powerpoint/2010/main" val="10499044"/>
      </p:ext>
    </p:extLst>
  </p:cSld>
  <p:clrMapOvr>
    <a:masterClrMapping/>
  </p:clrMapOvr>
  <mc:AlternateContent xmlns:mc="http://schemas.openxmlformats.org/markup-compatibility/2006" xmlns:p14="http://schemas.microsoft.com/office/powerpoint/2010/main">
    <mc:Choice Requires="p14">
      <p:transition spd="med" p14:dur="700" advTm="15280">
        <p:fade/>
      </p:transition>
    </mc:Choice>
    <mc:Fallback xmlns="">
      <p:transition spd="med" advTm="152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806" fill="hold"/>
                                        <p:tgtEl>
                                          <p:spTgt spid="2"/>
                                        </p:tgtEl>
                                      </p:cBhvr>
                                    </p:cmd>
                                  </p:childTnLst>
                                </p:cTn>
                              </p:par>
                            </p:childTnLst>
                          </p:cTn>
                        </p:par>
                        <p:par>
                          <p:cTn id="7" fill="hold">
                            <p:stCondLst>
                              <p:cond delay="13806"/>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a:extLst>
              <a:ext uri="{FF2B5EF4-FFF2-40B4-BE49-F238E27FC236}">
                <a16:creationId xmlns:a16="http://schemas.microsoft.com/office/drawing/2014/main" id="{26CD22F3-C301-4A49-AA49-302B1956DACF}"/>
              </a:ext>
            </a:extLst>
          </p:cNvPr>
          <p:cNvSpPr/>
          <p:nvPr/>
        </p:nvSpPr>
        <p:spPr>
          <a:xfrm>
            <a:off x="395534" y="1772816"/>
            <a:ext cx="5400601" cy="1070828"/>
          </a:xfrm>
          <a:prstGeom prst="wedgeRoundRectCallout">
            <a:avLst>
              <a:gd name="adj1" fmla="val -33007"/>
              <a:gd name="adj2" fmla="val 122836"/>
              <a:gd name="adj3" fmla="val 16667"/>
            </a:avLst>
          </a:prstGeom>
          <a:solidFill>
            <a:srgbClr val="009CE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AU" b="1" dirty="0"/>
              <a:t>Swedish Parliament’s adoption of Vision Zero</a:t>
            </a:r>
          </a:p>
          <a:p>
            <a:pPr algn="ctr"/>
            <a:r>
              <a:rPr lang="en-AU" sz="1400" i="1" dirty="0">
                <a:solidFill>
                  <a:schemeClr val="bg1"/>
                </a:solidFill>
              </a:rPr>
              <a:t>“It can never be ethically acceptable that people are killed or seriously injured when moving with the road transport system”</a:t>
            </a:r>
            <a:endParaRPr lang="en-AU" i="1" dirty="0">
              <a:solidFill>
                <a:schemeClr val="bg1"/>
              </a:solidFill>
            </a:endParaRPr>
          </a:p>
        </p:txBody>
      </p:sp>
      <p:sp>
        <p:nvSpPr>
          <p:cNvPr id="3" name="Footer Placeholder 2">
            <a:extLst>
              <a:ext uri="{FF2B5EF4-FFF2-40B4-BE49-F238E27FC236}">
                <a16:creationId xmlns:a16="http://schemas.microsoft.com/office/drawing/2014/main" id="{E29D136B-C927-3342-AA01-9C70BB06FE17}"/>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A09E7109-34FD-DB4A-A063-92F107A3DCF8}"/>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6" name="Text Box 2">
            <a:extLst>
              <a:ext uri="{FF2B5EF4-FFF2-40B4-BE49-F238E27FC236}">
                <a16:creationId xmlns:a16="http://schemas.microsoft.com/office/drawing/2014/main" id="{61C66FCA-AA3B-8346-8E5E-AFE54EBAB81E}"/>
              </a:ext>
            </a:extLst>
          </p:cNvPr>
          <p:cNvSpPr txBox="1">
            <a:spLocks noChangeArrowheads="1"/>
          </p:cNvSpPr>
          <p:nvPr/>
        </p:nvSpPr>
        <p:spPr bwMode="auto">
          <a:xfrm>
            <a:off x="628650" y="585264"/>
            <a:ext cx="8640960" cy="400110"/>
          </a:xfrm>
          <a:prstGeom prst="rect">
            <a:avLst/>
          </a:prstGeom>
          <a:noFill/>
          <a:ln w="9525">
            <a:noFill/>
            <a:miter lim="800000"/>
            <a:headEnd/>
            <a:tailEnd/>
          </a:ln>
        </p:spPr>
        <p:txBody>
          <a:bodyPr vert="horz" wrap="square" lIns="0" tIns="0" rIns="0" bIns="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AU" sz="2600" b="1" dirty="0">
                <a:solidFill>
                  <a:srgbClr val="20A8FC"/>
                </a:solidFill>
                <a:latin typeface="Verdana" pitchFamily="34" charset="0"/>
                <a:ea typeface="+mj-ea"/>
                <a:cs typeface="+mj-cs"/>
              </a:rPr>
              <a:t>Introduction of the Safe System</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cxnSp>
        <p:nvCxnSpPr>
          <p:cNvPr id="8" name="Straight Connector 7">
            <a:extLst>
              <a:ext uri="{FF2B5EF4-FFF2-40B4-BE49-F238E27FC236}">
                <a16:creationId xmlns:a16="http://schemas.microsoft.com/office/drawing/2014/main" id="{97FAC643-B15E-C84C-B5D0-684918FA10AE}"/>
              </a:ext>
            </a:extLst>
          </p:cNvPr>
          <p:cNvCxnSpPr/>
          <p:nvPr/>
        </p:nvCxnSpPr>
        <p:spPr>
          <a:xfrm>
            <a:off x="395535" y="3717032"/>
            <a:ext cx="1944000" cy="0"/>
          </a:xfrm>
          <a:prstGeom prst="line">
            <a:avLst/>
          </a:prstGeom>
          <a:ln w="38100">
            <a:solidFill>
              <a:srgbClr val="009CE0"/>
            </a:solidFill>
            <a:tailEnd type="oval" w="lg" len="lg"/>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D90C943-36AB-EB49-8F10-82B77FF0E420}"/>
              </a:ext>
            </a:extLst>
          </p:cNvPr>
          <p:cNvCxnSpPr/>
          <p:nvPr/>
        </p:nvCxnSpPr>
        <p:spPr>
          <a:xfrm>
            <a:off x="2411760" y="3717032"/>
            <a:ext cx="1944000" cy="0"/>
          </a:xfrm>
          <a:prstGeom prst="line">
            <a:avLst/>
          </a:prstGeom>
          <a:ln w="38100">
            <a:solidFill>
              <a:srgbClr val="009CE0"/>
            </a:solidFill>
            <a:tailEnd type="oval" w="lg" len="lg"/>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F46F41-8EA6-2943-965E-F316DBD9138B}"/>
              </a:ext>
            </a:extLst>
          </p:cNvPr>
          <p:cNvCxnSpPr/>
          <p:nvPr/>
        </p:nvCxnSpPr>
        <p:spPr>
          <a:xfrm>
            <a:off x="4428200" y="3717032"/>
            <a:ext cx="1944000" cy="0"/>
          </a:xfrm>
          <a:prstGeom prst="line">
            <a:avLst/>
          </a:prstGeom>
          <a:ln w="38100">
            <a:solidFill>
              <a:srgbClr val="009CE0"/>
            </a:solidFill>
            <a:tailEnd type="oval"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DBB2A7D-6A41-CC4A-85F7-99258B5F04CA}"/>
              </a:ext>
            </a:extLst>
          </p:cNvPr>
          <p:cNvCxnSpPr/>
          <p:nvPr/>
        </p:nvCxnSpPr>
        <p:spPr>
          <a:xfrm>
            <a:off x="6444208" y="3717032"/>
            <a:ext cx="1944000" cy="0"/>
          </a:xfrm>
          <a:prstGeom prst="line">
            <a:avLst/>
          </a:prstGeom>
          <a:ln w="38100">
            <a:solidFill>
              <a:srgbClr val="009CE0"/>
            </a:solidFill>
            <a:tailEnd type="oval" w="lg" len="lg"/>
          </a:ln>
        </p:spPr>
        <p:style>
          <a:lnRef idx="1">
            <a:schemeClr val="accent1"/>
          </a:lnRef>
          <a:fillRef idx="0">
            <a:schemeClr val="accent1"/>
          </a:fillRef>
          <a:effectRef idx="0">
            <a:schemeClr val="accent1"/>
          </a:effectRef>
          <a:fontRef idx="minor">
            <a:schemeClr val="tx1"/>
          </a:fontRef>
        </p:style>
      </p:cxnSp>
      <p:sp>
        <p:nvSpPr>
          <p:cNvPr id="13" name="Rounded Rectangular Callout 12">
            <a:extLst>
              <a:ext uri="{FF2B5EF4-FFF2-40B4-BE49-F238E27FC236}">
                <a16:creationId xmlns:a16="http://schemas.microsoft.com/office/drawing/2014/main" id="{60311DBF-4E2F-F94C-B094-D7D5868AF3E3}"/>
              </a:ext>
            </a:extLst>
          </p:cNvPr>
          <p:cNvSpPr/>
          <p:nvPr/>
        </p:nvSpPr>
        <p:spPr>
          <a:xfrm>
            <a:off x="3276072" y="1960676"/>
            <a:ext cx="4248256" cy="882968"/>
          </a:xfrm>
          <a:prstGeom prst="wedgeRoundRectCallout">
            <a:avLst>
              <a:gd name="adj1" fmla="val 202"/>
              <a:gd name="adj2" fmla="val 137608"/>
              <a:gd name="adj3" fmla="val 16667"/>
            </a:avLst>
          </a:prstGeom>
          <a:solidFill>
            <a:srgbClr val="009CE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spcAft>
                <a:spcPts val="600"/>
              </a:spcAft>
            </a:pPr>
            <a:r>
              <a:rPr lang="en-AU" dirty="0"/>
              <a:t>Safe System is endorsed by</a:t>
            </a:r>
            <a:r>
              <a:rPr lang="en-AU" b="1" dirty="0"/>
              <a:t/>
            </a:r>
            <a:br>
              <a:rPr lang="en-AU" b="1" dirty="0"/>
            </a:br>
            <a:r>
              <a:rPr lang="en-AU" b="1" dirty="0"/>
              <a:t>the Australian Transport Council</a:t>
            </a:r>
            <a:endParaRPr lang="en-AU" i="1" dirty="0">
              <a:solidFill>
                <a:schemeClr val="accent4">
                  <a:lumMod val="20000"/>
                  <a:lumOff val="80000"/>
                </a:schemeClr>
              </a:solidFill>
            </a:endParaRPr>
          </a:p>
        </p:txBody>
      </p:sp>
      <p:sp>
        <p:nvSpPr>
          <p:cNvPr id="14" name="Rounded Rectangular Callout 13">
            <a:extLst>
              <a:ext uri="{FF2B5EF4-FFF2-40B4-BE49-F238E27FC236}">
                <a16:creationId xmlns:a16="http://schemas.microsoft.com/office/drawing/2014/main" id="{C1B8EB97-9084-4646-A9CF-AE58DEA22B86}"/>
              </a:ext>
            </a:extLst>
          </p:cNvPr>
          <p:cNvSpPr/>
          <p:nvPr/>
        </p:nvSpPr>
        <p:spPr>
          <a:xfrm>
            <a:off x="4355760" y="4490248"/>
            <a:ext cx="4284584" cy="882968"/>
          </a:xfrm>
          <a:prstGeom prst="wedgeRoundRectCallout">
            <a:avLst>
              <a:gd name="adj1" fmla="val 28036"/>
              <a:gd name="adj2" fmla="val -128981"/>
              <a:gd name="adj3" fmla="val 16667"/>
            </a:avLst>
          </a:prstGeom>
          <a:solidFill>
            <a:srgbClr val="009CE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spcAft>
                <a:spcPts val="600"/>
              </a:spcAft>
            </a:pPr>
            <a:r>
              <a:rPr lang="en-AU" dirty="0"/>
              <a:t>Safe System underpins </a:t>
            </a:r>
            <a:r>
              <a:rPr lang="en-AU" dirty="0" err="1"/>
              <a:t>Austroads</a:t>
            </a:r>
            <a:r>
              <a:rPr lang="en-AU" dirty="0"/>
              <a:t>’ first</a:t>
            </a:r>
            <a:r>
              <a:rPr lang="en-AU" b="1" dirty="0"/>
              <a:t/>
            </a:r>
            <a:br>
              <a:rPr lang="en-AU" b="1" dirty="0"/>
            </a:br>
            <a:r>
              <a:rPr lang="en-AU" b="1" dirty="0"/>
              <a:t>Guide to Road Safety</a:t>
            </a:r>
            <a:endParaRPr lang="en-AU" i="1" dirty="0">
              <a:solidFill>
                <a:schemeClr val="accent4">
                  <a:lumMod val="20000"/>
                  <a:lumOff val="80000"/>
                </a:schemeClr>
              </a:solidFill>
            </a:endParaRPr>
          </a:p>
        </p:txBody>
      </p:sp>
      <p:sp>
        <p:nvSpPr>
          <p:cNvPr id="15" name="TextBox 14">
            <a:extLst>
              <a:ext uri="{FF2B5EF4-FFF2-40B4-BE49-F238E27FC236}">
                <a16:creationId xmlns:a16="http://schemas.microsoft.com/office/drawing/2014/main" id="{85400A75-40D0-494F-A758-74DEDD04301D}"/>
              </a:ext>
            </a:extLst>
          </p:cNvPr>
          <p:cNvSpPr txBox="1"/>
          <p:nvPr/>
        </p:nvSpPr>
        <p:spPr>
          <a:xfrm>
            <a:off x="1403648" y="3717032"/>
            <a:ext cx="936104" cy="461665"/>
          </a:xfrm>
          <a:prstGeom prst="rect">
            <a:avLst/>
          </a:prstGeom>
          <a:noFill/>
        </p:spPr>
        <p:txBody>
          <a:bodyPr wrap="square" rtlCol="0">
            <a:spAutoFit/>
          </a:bodyPr>
          <a:lstStyle/>
          <a:p>
            <a:r>
              <a:rPr lang="en-AU" sz="2400" b="1" i="1" dirty="0">
                <a:solidFill>
                  <a:srgbClr val="009CE0"/>
                </a:solidFill>
              </a:rPr>
              <a:t>1997</a:t>
            </a:r>
            <a:endParaRPr lang="en-AU" b="1" i="1" dirty="0">
              <a:solidFill>
                <a:srgbClr val="009CE0"/>
              </a:solidFill>
            </a:endParaRPr>
          </a:p>
        </p:txBody>
      </p:sp>
      <p:sp>
        <p:nvSpPr>
          <p:cNvPr id="12" name="Rounded Rectangular Callout 11">
            <a:extLst>
              <a:ext uri="{FF2B5EF4-FFF2-40B4-BE49-F238E27FC236}">
                <a16:creationId xmlns:a16="http://schemas.microsoft.com/office/drawing/2014/main" id="{10FA7D31-B33B-FE4F-8944-A4526D6BDA72}"/>
              </a:ext>
            </a:extLst>
          </p:cNvPr>
          <p:cNvSpPr/>
          <p:nvPr/>
        </p:nvSpPr>
        <p:spPr>
          <a:xfrm>
            <a:off x="755576" y="4490248"/>
            <a:ext cx="4716416" cy="882968"/>
          </a:xfrm>
          <a:prstGeom prst="wedgeRoundRectCallout">
            <a:avLst>
              <a:gd name="adj1" fmla="val 4041"/>
              <a:gd name="adj2" fmla="val -127956"/>
              <a:gd name="adj3" fmla="val 16667"/>
            </a:avLst>
          </a:prstGeom>
          <a:solidFill>
            <a:srgbClr val="009CE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spcAft>
                <a:spcPts val="600"/>
              </a:spcAft>
            </a:pPr>
            <a:r>
              <a:rPr lang="en-AU" dirty="0"/>
              <a:t>Safe System underpins Australia’s </a:t>
            </a:r>
            <a:r>
              <a:rPr lang="en-AU" b="1" dirty="0"/>
              <a:t/>
            </a:r>
            <a:br>
              <a:rPr lang="en-AU" b="1" dirty="0"/>
            </a:br>
            <a:r>
              <a:rPr lang="en-AU" b="1" dirty="0"/>
              <a:t>National Road Safety Strategy 2001-2010</a:t>
            </a:r>
            <a:endParaRPr lang="en-AU" i="1" dirty="0">
              <a:solidFill>
                <a:schemeClr val="accent4">
                  <a:lumMod val="20000"/>
                  <a:lumOff val="80000"/>
                </a:schemeClr>
              </a:solidFill>
            </a:endParaRPr>
          </a:p>
        </p:txBody>
      </p:sp>
      <p:sp>
        <p:nvSpPr>
          <p:cNvPr id="16" name="TextBox 15">
            <a:extLst>
              <a:ext uri="{FF2B5EF4-FFF2-40B4-BE49-F238E27FC236}">
                <a16:creationId xmlns:a16="http://schemas.microsoft.com/office/drawing/2014/main" id="{BE49C320-A65A-5440-B4A9-4851D12F4E1E}"/>
              </a:ext>
            </a:extLst>
          </p:cNvPr>
          <p:cNvSpPr txBox="1"/>
          <p:nvPr/>
        </p:nvSpPr>
        <p:spPr>
          <a:xfrm>
            <a:off x="3419656" y="3255367"/>
            <a:ext cx="936104" cy="461665"/>
          </a:xfrm>
          <a:prstGeom prst="rect">
            <a:avLst/>
          </a:prstGeom>
          <a:noFill/>
        </p:spPr>
        <p:txBody>
          <a:bodyPr wrap="square" rtlCol="0">
            <a:spAutoFit/>
          </a:bodyPr>
          <a:lstStyle/>
          <a:p>
            <a:r>
              <a:rPr lang="en-AU" sz="2400" b="1" i="1" dirty="0">
                <a:solidFill>
                  <a:srgbClr val="009CE0"/>
                </a:solidFill>
              </a:rPr>
              <a:t>2000</a:t>
            </a:r>
            <a:endParaRPr lang="en-AU" b="1" i="1" dirty="0">
              <a:solidFill>
                <a:srgbClr val="009CE0"/>
              </a:solidFill>
            </a:endParaRPr>
          </a:p>
        </p:txBody>
      </p:sp>
      <p:sp>
        <p:nvSpPr>
          <p:cNvPr id="17" name="TextBox 16">
            <a:extLst>
              <a:ext uri="{FF2B5EF4-FFF2-40B4-BE49-F238E27FC236}">
                <a16:creationId xmlns:a16="http://schemas.microsoft.com/office/drawing/2014/main" id="{42D6C3C7-3C08-F04B-A366-99EC1D5E2342}"/>
              </a:ext>
            </a:extLst>
          </p:cNvPr>
          <p:cNvSpPr txBox="1"/>
          <p:nvPr/>
        </p:nvSpPr>
        <p:spPr>
          <a:xfrm>
            <a:off x="5436096" y="3717031"/>
            <a:ext cx="936104" cy="461665"/>
          </a:xfrm>
          <a:prstGeom prst="rect">
            <a:avLst/>
          </a:prstGeom>
          <a:noFill/>
        </p:spPr>
        <p:txBody>
          <a:bodyPr wrap="square" rtlCol="0">
            <a:spAutoFit/>
          </a:bodyPr>
          <a:lstStyle/>
          <a:p>
            <a:r>
              <a:rPr lang="en-AU" sz="2400" b="1" i="1" dirty="0">
                <a:solidFill>
                  <a:srgbClr val="009CE0"/>
                </a:solidFill>
              </a:rPr>
              <a:t>2003</a:t>
            </a:r>
            <a:endParaRPr lang="en-AU" b="1" i="1" dirty="0">
              <a:solidFill>
                <a:srgbClr val="009CE0"/>
              </a:solidFill>
            </a:endParaRPr>
          </a:p>
        </p:txBody>
      </p:sp>
      <p:sp>
        <p:nvSpPr>
          <p:cNvPr id="18" name="TextBox 17">
            <a:extLst>
              <a:ext uri="{FF2B5EF4-FFF2-40B4-BE49-F238E27FC236}">
                <a16:creationId xmlns:a16="http://schemas.microsoft.com/office/drawing/2014/main" id="{DFCB546A-6102-6241-983D-8C813AF1A6DE}"/>
              </a:ext>
            </a:extLst>
          </p:cNvPr>
          <p:cNvSpPr txBox="1"/>
          <p:nvPr/>
        </p:nvSpPr>
        <p:spPr>
          <a:xfrm>
            <a:off x="7452104" y="3255366"/>
            <a:ext cx="936104" cy="461665"/>
          </a:xfrm>
          <a:prstGeom prst="rect">
            <a:avLst/>
          </a:prstGeom>
          <a:noFill/>
        </p:spPr>
        <p:txBody>
          <a:bodyPr wrap="square" rtlCol="0">
            <a:spAutoFit/>
          </a:bodyPr>
          <a:lstStyle/>
          <a:p>
            <a:r>
              <a:rPr lang="en-AU" sz="2400" b="1" i="1" dirty="0">
                <a:solidFill>
                  <a:srgbClr val="009CE0"/>
                </a:solidFill>
              </a:rPr>
              <a:t>2006</a:t>
            </a:r>
            <a:endParaRPr lang="en-AU" b="1" i="1" dirty="0">
              <a:solidFill>
                <a:srgbClr val="009CE0"/>
              </a:solidFill>
            </a:endParaRPr>
          </a:p>
        </p:txBody>
      </p:sp>
      <p:sp>
        <p:nvSpPr>
          <p:cNvPr id="19" name="Arrow: Chevron 18">
            <a:extLst>
              <a:ext uri="{FF2B5EF4-FFF2-40B4-BE49-F238E27FC236}">
                <a16:creationId xmlns:a16="http://schemas.microsoft.com/office/drawing/2014/main" id="{A517D1FE-7D18-40AD-8DCB-5A7D1463F10E}"/>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05_PARA_A">
            <a:hlinkClick r:id="" action="ppaction://media"/>
            <a:extLst>
              <a:ext uri="{FF2B5EF4-FFF2-40B4-BE49-F238E27FC236}">
                <a16:creationId xmlns:a16="http://schemas.microsoft.com/office/drawing/2014/main" id="{0F846E0A-809F-42ED-9C79-069640A9EF3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83872" y="0"/>
            <a:ext cx="609600" cy="609600"/>
          </a:xfrm>
          <a:prstGeom prst="rect">
            <a:avLst/>
          </a:prstGeom>
        </p:spPr>
      </p:pic>
      <p:pic>
        <p:nvPicPr>
          <p:cNvPr id="7" name="TAC_MOD2_SNIP4_SLIDE_05_PARA_B">
            <a:hlinkClick r:id="" action="ppaction://media"/>
            <a:extLst>
              <a:ext uri="{FF2B5EF4-FFF2-40B4-BE49-F238E27FC236}">
                <a16:creationId xmlns:a16="http://schemas.microsoft.com/office/drawing/2014/main" id="{413C9689-4C40-4467-8561-7A8B727720E4}"/>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83872" y="785319"/>
            <a:ext cx="609600" cy="609600"/>
          </a:xfrm>
          <a:prstGeom prst="rect">
            <a:avLst/>
          </a:prstGeom>
        </p:spPr>
      </p:pic>
      <p:pic>
        <p:nvPicPr>
          <p:cNvPr id="20" name="TAC_MOD2_SNIP4_SLIDE_05_PARA_C">
            <a:hlinkClick r:id="" action="ppaction://media"/>
            <a:extLst>
              <a:ext uri="{FF2B5EF4-FFF2-40B4-BE49-F238E27FC236}">
                <a16:creationId xmlns:a16="http://schemas.microsoft.com/office/drawing/2014/main" id="{079DB0E2-70CA-4EDE-8486-7C803E6EA782}"/>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283872" y="1570638"/>
            <a:ext cx="609600" cy="609600"/>
          </a:xfrm>
          <a:prstGeom prst="rect">
            <a:avLst/>
          </a:prstGeom>
        </p:spPr>
      </p:pic>
    </p:spTree>
    <p:extLst>
      <p:ext uri="{BB962C8B-B14F-4D97-AF65-F5344CB8AC3E}">
        <p14:creationId xmlns:p14="http://schemas.microsoft.com/office/powerpoint/2010/main" val="4145671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 presetClass="mediacall" presetSubtype="0" fill="hold" nodeType="withEffect">
                                  <p:stCondLst>
                                    <p:cond delay="1000"/>
                                  </p:stCondLst>
                                  <p:childTnLst>
                                    <p:cmd type="call" cmd="playFrom(0.0)">
                                      <p:cBhvr>
                                        <p:cTn id="15" dur="39907" fill="hold"/>
                                        <p:tgtEl>
                                          <p:spTgt spid="2"/>
                                        </p:tgtEl>
                                      </p:cBhvr>
                                    </p:cmd>
                                  </p:childTnLst>
                                </p:cTn>
                              </p:par>
                            </p:childTnLst>
                          </p:cTn>
                        </p:par>
                        <p:par>
                          <p:cTn id="16" fill="hold">
                            <p:stCondLst>
                              <p:cond delay="40907"/>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0" nodeType="clickEffect">
                                  <p:stCondLst>
                                    <p:cond delay="0"/>
                                  </p:stCondLst>
                                  <p:childTnLst>
                                    <p:animEffect transition="out" filter="fade">
                                      <p:cBhvr>
                                        <p:cTn id="25" dur="500"/>
                                        <p:tgtEl>
                                          <p:spTgt spid="5"/>
                                        </p:tgtEl>
                                      </p:cBhvr>
                                    </p:animEffect>
                                    <p:set>
                                      <p:cBhvr>
                                        <p:cTn id="26" dur="1" fill="hold">
                                          <p:stCondLst>
                                            <p:cond delay="499"/>
                                          </p:stCondLst>
                                        </p:cTn>
                                        <p:tgtEl>
                                          <p:spTgt spid="5"/>
                                        </p:tgtEl>
                                        <p:attrNameLst>
                                          <p:attrName>style.visibility</p:attrName>
                                        </p:attrNameLst>
                                      </p:cBhvr>
                                      <p:to>
                                        <p:strVal val="hidden"/>
                                      </p:to>
                                    </p:set>
                                  </p:childTnLst>
                                </p:cTn>
                              </p:par>
                              <p:par>
                                <p:cTn id="27" presetID="10"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500"/>
                                        <p:tgtEl>
                                          <p:spTgt spid="16"/>
                                        </p:tgtEl>
                                      </p:cBhvr>
                                    </p:animEffect>
                                  </p:childTnLst>
                                </p:cTn>
                              </p:par>
                              <p:par>
                                <p:cTn id="36" presetID="10" presetClass="exit" presetSubtype="0" fill="hold" grpId="1" nodeType="withEffect">
                                  <p:stCondLst>
                                    <p:cond delay="0"/>
                                  </p:stCondLst>
                                  <p:childTnLst>
                                    <p:animEffect transition="out" filter="fade">
                                      <p:cBhvr>
                                        <p:cTn id="37" dur="500"/>
                                        <p:tgtEl>
                                          <p:spTgt spid="19"/>
                                        </p:tgtEl>
                                      </p:cBhvr>
                                    </p:animEffect>
                                    <p:set>
                                      <p:cBhvr>
                                        <p:cTn id="38" dur="1" fill="hold">
                                          <p:stCondLst>
                                            <p:cond delay="499"/>
                                          </p:stCondLst>
                                        </p:cTn>
                                        <p:tgtEl>
                                          <p:spTgt spid="19"/>
                                        </p:tgtEl>
                                        <p:attrNameLst>
                                          <p:attrName>style.visibility</p:attrName>
                                        </p:attrNameLst>
                                      </p:cBhvr>
                                      <p:to>
                                        <p:strVal val="hidden"/>
                                      </p:to>
                                    </p:set>
                                  </p:childTnLst>
                                </p:cTn>
                              </p:par>
                              <p:par>
                                <p:cTn id="39" presetID="10" presetClass="entr" presetSubtype="0" fill="hold" nodeType="withEffect">
                                  <p:stCondLst>
                                    <p:cond delay="50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50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childTnLst>
                                </p:cTn>
                              </p:par>
                              <p:par>
                                <p:cTn id="48" presetID="1" presetClass="mediacall" presetSubtype="0" fill="hold" nodeType="withEffect">
                                  <p:stCondLst>
                                    <p:cond delay="1000"/>
                                  </p:stCondLst>
                                  <p:childTnLst>
                                    <p:cmd type="call" cmd="playFrom(0.0)">
                                      <p:cBhvr>
                                        <p:cTn id="49" dur="28170" fill="hold"/>
                                        <p:tgtEl>
                                          <p:spTgt spid="7"/>
                                        </p:tgtEl>
                                      </p:cBhvr>
                                    </p:cmd>
                                  </p:childTnLst>
                                </p:cTn>
                              </p:par>
                            </p:childTnLst>
                          </p:cTn>
                        </p:par>
                        <p:par>
                          <p:cTn id="50" fill="hold">
                            <p:stCondLst>
                              <p:cond delay="29170"/>
                            </p:stCondLst>
                            <p:childTnLst>
                              <p:par>
                                <p:cTn id="51" presetID="3" presetClass="mediacall" presetSubtype="0" fill="hold" nodeType="afterEffect">
                                  <p:stCondLst>
                                    <p:cond delay="500"/>
                                  </p:stCondLst>
                                  <p:childTnLst>
                                    <p:cmd type="call" cmd="stop">
                                      <p:cBhvr>
                                        <p:cTn id="52" dur="1" fill="hold"/>
                                        <p:tgtEl>
                                          <p:spTgt spid="7"/>
                                        </p:tgtEl>
                                      </p:cBhvr>
                                    </p:cmd>
                                  </p:childTnLst>
                                </p:cTn>
                              </p:par>
                              <p:par>
                                <p:cTn id="53" presetID="10" presetClass="entr" presetSubtype="0" fill="hold" grpId="2" nodeType="withEffect">
                                  <p:stCondLst>
                                    <p:cond delay="50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2"/>
                                        </p:tgtEl>
                                      </p:cBhvr>
                                    </p:animEffect>
                                    <p:set>
                                      <p:cBhvr>
                                        <p:cTn id="63" dur="1" fill="hold">
                                          <p:stCondLst>
                                            <p:cond delay="499"/>
                                          </p:stCondLst>
                                        </p:cTn>
                                        <p:tgtEl>
                                          <p:spTgt spid="12"/>
                                        </p:tgtEl>
                                        <p:attrNameLst>
                                          <p:attrName>style.visibility</p:attrName>
                                        </p:attrNameLst>
                                      </p:cBhvr>
                                      <p:to>
                                        <p:strVal val="hidden"/>
                                      </p:to>
                                    </p:set>
                                  </p:childTnLst>
                                </p:cTn>
                              </p:par>
                              <p:par>
                                <p:cTn id="64" presetID="10" presetClass="entr" presetSubtype="0" fill="hold"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fade">
                                      <p:cBhvr>
                                        <p:cTn id="69" dur="500"/>
                                        <p:tgtEl>
                                          <p:spTgt spid="14"/>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fade">
                                      <p:cBhvr>
                                        <p:cTn id="72" dur="500"/>
                                        <p:tgtEl>
                                          <p:spTgt spid="18"/>
                                        </p:tgtEl>
                                      </p:cBhvr>
                                    </p:animEffect>
                                  </p:childTnLst>
                                </p:cTn>
                              </p:par>
                              <p:par>
                                <p:cTn id="73" presetID="10" presetClass="exit" presetSubtype="0" fill="hold" grpId="3" nodeType="withEffect">
                                  <p:stCondLst>
                                    <p:cond delay="0"/>
                                  </p:stCondLst>
                                  <p:childTnLst>
                                    <p:animEffect transition="out" filter="fade">
                                      <p:cBhvr>
                                        <p:cTn id="74" dur="500"/>
                                        <p:tgtEl>
                                          <p:spTgt spid="19"/>
                                        </p:tgtEl>
                                      </p:cBhvr>
                                    </p:animEffect>
                                    <p:set>
                                      <p:cBhvr>
                                        <p:cTn id="75" dur="1" fill="hold">
                                          <p:stCondLst>
                                            <p:cond delay="499"/>
                                          </p:stCondLst>
                                        </p:cTn>
                                        <p:tgtEl>
                                          <p:spTgt spid="19"/>
                                        </p:tgtEl>
                                        <p:attrNameLst>
                                          <p:attrName>style.visibility</p:attrName>
                                        </p:attrNameLst>
                                      </p:cBhvr>
                                      <p:to>
                                        <p:strVal val="hidden"/>
                                      </p:to>
                                    </p:set>
                                  </p:childTnLst>
                                </p:cTn>
                              </p:par>
                              <p:par>
                                <p:cTn id="76" presetID="1" presetClass="mediacall" presetSubtype="0" fill="hold" nodeType="withEffect">
                                  <p:stCondLst>
                                    <p:cond delay="1000"/>
                                  </p:stCondLst>
                                  <p:childTnLst>
                                    <p:cmd type="call" cmd="playFrom(0.0)">
                                      <p:cBhvr>
                                        <p:cTn id="77" dur="44054" fill="hold"/>
                                        <p:tgtEl>
                                          <p:spTgt spid="20"/>
                                        </p:tgtEl>
                                      </p:cBhvr>
                                    </p:cmd>
                                  </p:childTnLst>
                                </p:cTn>
                              </p:par>
                            </p:childTnLst>
                          </p:cTn>
                        </p:par>
                        <p:par>
                          <p:cTn id="78" fill="hold">
                            <p:stCondLst>
                              <p:cond delay="45054"/>
                            </p:stCondLst>
                            <p:childTnLst>
                              <p:par>
                                <p:cTn id="79" presetID="3" presetClass="mediacall" presetSubtype="0" fill="hold" nodeType="afterEffect">
                                  <p:stCondLst>
                                    <p:cond delay="500"/>
                                  </p:stCondLst>
                                  <p:childTnLst>
                                    <p:cmd type="call" cmd="stop">
                                      <p:cBhvr>
                                        <p:cTn id="80" dur="1" fill="hold"/>
                                        <p:tgtEl>
                                          <p:spTgt spid="20"/>
                                        </p:tgtEl>
                                      </p:cBhvr>
                                    </p:cmd>
                                  </p:childTnLst>
                                </p:cTn>
                              </p:par>
                              <p:par>
                                <p:cTn id="81" presetID="10" presetClass="entr" presetSubtype="0" fill="hold" grpId="4" nodeType="withEffect">
                                  <p:stCondLst>
                                    <p:cond delay="500"/>
                                  </p:stCondLst>
                                  <p:childTnLst>
                                    <p:set>
                                      <p:cBhvr>
                                        <p:cTn id="82" dur="1" fill="hold">
                                          <p:stCondLst>
                                            <p:cond delay="0"/>
                                          </p:stCondLst>
                                        </p:cTn>
                                        <p:tgtEl>
                                          <p:spTgt spid="19"/>
                                        </p:tgtEl>
                                        <p:attrNameLst>
                                          <p:attrName>style.visibility</p:attrName>
                                        </p:attrNameLst>
                                      </p:cBhvr>
                                      <p:to>
                                        <p:strVal val="visible"/>
                                      </p:to>
                                    </p:set>
                                    <p:animEffect transition="in" filter="fade">
                                      <p:cBhvr>
                                        <p:cTn id="8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2"/>
                </p:tgtEl>
              </p:cMediaNode>
            </p:audio>
            <p:audio>
              <p:cMediaNode vol="80000">
                <p:cTn id="85" fill="hold" display="0">
                  <p:stCondLst>
                    <p:cond delay="indefinite"/>
                  </p:stCondLst>
                  <p:endCondLst>
                    <p:cond evt="onStopAudio" delay="0">
                      <p:tgtEl>
                        <p:sldTgt/>
                      </p:tgtEl>
                    </p:cond>
                  </p:endCondLst>
                </p:cTn>
                <p:tgtEl>
                  <p:spTgt spid="7"/>
                </p:tgtEl>
              </p:cMediaNode>
            </p:audio>
            <p:audio>
              <p:cMediaNode vol="80000">
                <p:cTn id="86" fill="hold" display="0">
                  <p:stCondLst>
                    <p:cond delay="indefinite"/>
                  </p:stCondLst>
                  <p:endCondLst>
                    <p:cond evt="onStopAudio" delay="0">
                      <p:tgtEl>
                        <p:sldTgt/>
                      </p:tgtEl>
                    </p:cond>
                  </p:endCondLst>
                </p:cTn>
                <p:tgtEl>
                  <p:spTgt spid="20"/>
                </p:tgtEl>
              </p:cMediaNode>
            </p:audio>
          </p:childTnLst>
        </p:cTn>
      </p:par>
    </p:tnLst>
    <p:bldLst>
      <p:bldP spid="5" grpId="0" animBg="1"/>
      <p:bldP spid="5" grpId="1" animBg="1"/>
      <p:bldP spid="13" grpId="0" animBg="1"/>
      <p:bldP spid="13" grpId="1" animBg="1"/>
      <p:bldP spid="14" grpId="0" animBg="1"/>
      <p:bldP spid="15" grpId="0"/>
      <p:bldP spid="12" grpId="0" animBg="1"/>
      <p:bldP spid="12" grpId="1" animBg="1"/>
      <p:bldP spid="16" grpId="0"/>
      <p:bldP spid="17" grpId="0"/>
      <p:bldP spid="18" grpId="0"/>
      <p:bldP spid="19" grpId="0" animBg="1"/>
      <p:bldP spid="19" grpId="1" animBg="1"/>
      <p:bldP spid="19" grpId="2" animBg="1"/>
      <p:bldP spid="19" grpId="3" animBg="1"/>
      <p:bldP spid="19"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66BA92C-F0AF-9048-ADC6-8F34D817ADCF}"/>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F1BC6F4F-7190-A44F-8D7B-8DA0DED34422}"/>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5" name="Freeform 4">
            <a:extLst>
              <a:ext uri="{FF2B5EF4-FFF2-40B4-BE49-F238E27FC236}">
                <a16:creationId xmlns:a16="http://schemas.microsoft.com/office/drawing/2014/main" id="{631D3076-BC52-C941-B624-C2891F80B590}"/>
              </a:ext>
            </a:extLst>
          </p:cNvPr>
          <p:cNvSpPr/>
          <p:nvPr/>
        </p:nvSpPr>
        <p:spPr>
          <a:xfrm>
            <a:off x="4081825" y="3729645"/>
            <a:ext cx="1234440" cy="985520"/>
          </a:xfrm>
          <a:custGeom>
            <a:avLst/>
            <a:gdLst>
              <a:gd name="connsiteX0" fmla="*/ 30480 w 1234440"/>
              <a:gd name="connsiteY0" fmla="*/ 0 h 985520"/>
              <a:gd name="connsiteX1" fmla="*/ 0 w 1234440"/>
              <a:gd name="connsiteY1" fmla="*/ 538480 h 985520"/>
              <a:gd name="connsiteX2" fmla="*/ 71120 w 1234440"/>
              <a:gd name="connsiteY2" fmla="*/ 553720 h 985520"/>
              <a:gd name="connsiteX3" fmla="*/ 193040 w 1234440"/>
              <a:gd name="connsiteY3" fmla="*/ 645160 h 985520"/>
              <a:gd name="connsiteX4" fmla="*/ 325120 w 1234440"/>
              <a:gd name="connsiteY4" fmla="*/ 807720 h 985520"/>
              <a:gd name="connsiteX5" fmla="*/ 375920 w 1234440"/>
              <a:gd name="connsiteY5" fmla="*/ 782320 h 985520"/>
              <a:gd name="connsiteX6" fmla="*/ 614680 w 1234440"/>
              <a:gd name="connsiteY6" fmla="*/ 833120 h 985520"/>
              <a:gd name="connsiteX7" fmla="*/ 640080 w 1234440"/>
              <a:gd name="connsiteY7" fmla="*/ 919480 h 985520"/>
              <a:gd name="connsiteX8" fmla="*/ 756920 w 1234440"/>
              <a:gd name="connsiteY8" fmla="*/ 985520 h 985520"/>
              <a:gd name="connsiteX9" fmla="*/ 929640 w 1234440"/>
              <a:gd name="connsiteY9" fmla="*/ 624840 h 985520"/>
              <a:gd name="connsiteX10" fmla="*/ 1087120 w 1234440"/>
              <a:gd name="connsiteY10" fmla="*/ 472440 h 985520"/>
              <a:gd name="connsiteX11" fmla="*/ 1234440 w 1234440"/>
              <a:gd name="connsiteY11" fmla="*/ 60960 h 985520"/>
              <a:gd name="connsiteX12" fmla="*/ 1173480 w 1234440"/>
              <a:gd name="connsiteY12" fmla="*/ 45720 h 985520"/>
              <a:gd name="connsiteX13" fmla="*/ 1071880 w 1234440"/>
              <a:gd name="connsiteY13" fmla="*/ 121920 h 985520"/>
              <a:gd name="connsiteX14" fmla="*/ 1046480 w 1234440"/>
              <a:gd name="connsiteY14" fmla="*/ 127000 h 985520"/>
              <a:gd name="connsiteX15" fmla="*/ 904240 w 1234440"/>
              <a:gd name="connsiteY15" fmla="*/ 30480 h 985520"/>
              <a:gd name="connsiteX16" fmla="*/ 792480 w 1234440"/>
              <a:gd name="connsiteY16" fmla="*/ 81280 h 985520"/>
              <a:gd name="connsiteX17" fmla="*/ 716280 w 1234440"/>
              <a:gd name="connsiteY17" fmla="*/ 50800 h 985520"/>
              <a:gd name="connsiteX18" fmla="*/ 30480 w 1234440"/>
              <a:gd name="connsiteY18" fmla="*/ 0 h 98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34440" h="985520">
                <a:moveTo>
                  <a:pt x="30480" y="0"/>
                </a:moveTo>
                <a:lnTo>
                  <a:pt x="0" y="538480"/>
                </a:lnTo>
                <a:lnTo>
                  <a:pt x="71120" y="553720"/>
                </a:lnTo>
                <a:lnTo>
                  <a:pt x="193040" y="645160"/>
                </a:lnTo>
                <a:lnTo>
                  <a:pt x="325120" y="807720"/>
                </a:lnTo>
                <a:lnTo>
                  <a:pt x="375920" y="782320"/>
                </a:lnTo>
                <a:lnTo>
                  <a:pt x="614680" y="833120"/>
                </a:lnTo>
                <a:lnTo>
                  <a:pt x="640080" y="919480"/>
                </a:lnTo>
                <a:lnTo>
                  <a:pt x="756920" y="985520"/>
                </a:lnTo>
                <a:lnTo>
                  <a:pt x="929640" y="624840"/>
                </a:lnTo>
                <a:lnTo>
                  <a:pt x="1087120" y="472440"/>
                </a:lnTo>
                <a:lnTo>
                  <a:pt x="1234440" y="60960"/>
                </a:lnTo>
                <a:lnTo>
                  <a:pt x="1173480" y="45720"/>
                </a:lnTo>
                <a:lnTo>
                  <a:pt x="1071880" y="121920"/>
                </a:lnTo>
                <a:lnTo>
                  <a:pt x="1046480" y="127000"/>
                </a:lnTo>
                <a:lnTo>
                  <a:pt x="904240" y="30480"/>
                </a:lnTo>
                <a:lnTo>
                  <a:pt x="792480" y="81280"/>
                </a:lnTo>
                <a:lnTo>
                  <a:pt x="716280" y="50800"/>
                </a:lnTo>
                <a:lnTo>
                  <a:pt x="30480" y="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6" name="Freeform 5">
            <a:extLst>
              <a:ext uri="{FF2B5EF4-FFF2-40B4-BE49-F238E27FC236}">
                <a16:creationId xmlns:a16="http://schemas.microsoft.com/office/drawing/2014/main" id="{671F8007-6187-F24B-88FE-C161334B89F2}"/>
              </a:ext>
            </a:extLst>
          </p:cNvPr>
          <p:cNvSpPr/>
          <p:nvPr/>
        </p:nvSpPr>
        <p:spPr>
          <a:xfrm>
            <a:off x="4740955" y="4458625"/>
            <a:ext cx="129540" cy="142875"/>
          </a:xfrm>
          <a:custGeom>
            <a:avLst/>
            <a:gdLst>
              <a:gd name="connsiteX0" fmla="*/ 60960 w 129540"/>
              <a:gd name="connsiteY0" fmla="*/ 0 h 142875"/>
              <a:gd name="connsiteX1" fmla="*/ 0 w 129540"/>
              <a:gd name="connsiteY1" fmla="*/ 28575 h 142875"/>
              <a:gd name="connsiteX2" fmla="*/ 38100 w 129540"/>
              <a:gd name="connsiteY2" fmla="*/ 142875 h 142875"/>
              <a:gd name="connsiteX3" fmla="*/ 108585 w 129540"/>
              <a:gd name="connsiteY3" fmla="*/ 91440 h 142875"/>
              <a:gd name="connsiteX4" fmla="*/ 129540 w 129540"/>
              <a:gd name="connsiteY4" fmla="*/ 19050 h 142875"/>
              <a:gd name="connsiteX5" fmla="*/ 60960 w 129540"/>
              <a:gd name="connsiteY5" fmla="*/ 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540" h="142875">
                <a:moveTo>
                  <a:pt x="60960" y="0"/>
                </a:moveTo>
                <a:lnTo>
                  <a:pt x="0" y="28575"/>
                </a:lnTo>
                <a:lnTo>
                  <a:pt x="38100" y="142875"/>
                </a:lnTo>
                <a:lnTo>
                  <a:pt x="108585" y="91440"/>
                </a:lnTo>
                <a:lnTo>
                  <a:pt x="129540" y="19050"/>
                </a:lnTo>
                <a:lnTo>
                  <a:pt x="60960" y="0"/>
                </a:lnTo>
                <a:close/>
              </a:path>
            </a:pathLst>
          </a:custGeom>
          <a:solidFill>
            <a:srgbClr val="0E14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Freeform 7">
            <a:extLst>
              <a:ext uri="{FF2B5EF4-FFF2-40B4-BE49-F238E27FC236}">
                <a16:creationId xmlns:a16="http://schemas.microsoft.com/office/drawing/2014/main" id="{DF3E6113-2C73-0C4A-810F-6594AAB4DDFC}"/>
              </a:ext>
            </a:extLst>
          </p:cNvPr>
          <p:cNvSpPr/>
          <p:nvPr/>
        </p:nvSpPr>
        <p:spPr>
          <a:xfrm>
            <a:off x="1287825" y="1992285"/>
            <a:ext cx="1625600" cy="2473960"/>
          </a:xfrm>
          <a:custGeom>
            <a:avLst/>
            <a:gdLst>
              <a:gd name="connsiteX0" fmla="*/ 1534160 w 1625600"/>
              <a:gd name="connsiteY0" fmla="*/ 132080 h 2473960"/>
              <a:gd name="connsiteX1" fmla="*/ 1625600 w 1625600"/>
              <a:gd name="connsiteY1" fmla="*/ 2016760 h 2473960"/>
              <a:gd name="connsiteX2" fmla="*/ 1173480 w 1625600"/>
              <a:gd name="connsiteY2" fmla="*/ 2164080 h 2473960"/>
              <a:gd name="connsiteX3" fmla="*/ 1127760 w 1625600"/>
              <a:gd name="connsiteY3" fmla="*/ 2280920 h 2473960"/>
              <a:gd name="connsiteX4" fmla="*/ 736600 w 1625600"/>
              <a:gd name="connsiteY4" fmla="*/ 2331720 h 2473960"/>
              <a:gd name="connsiteX5" fmla="*/ 614680 w 1625600"/>
              <a:gd name="connsiteY5" fmla="*/ 2473960 h 2473960"/>
              <a:gd name="connsiteX6" fmla="*/ 294640 w 1625600"/>
              <a:gd name="connsiteY6" fmla="*/ 2402840 h 2473960"/>
              <a:gd name="connsiteX7" fmla="*/ 370840 w 1625600"/>
              <a:gd name="connsiteY7" fmla="*/ 2321560 h 2473960"/>
              <a:gd name="connsiteX8" fmla="*/ 238760 w 1625600"/>
              <a:gd name="connsiteY8" fmla="*/ 1813560 h 2473960"/>
              <a:gd name="connsiteX9" fmla="*/ 45720 w 1625600"/>
              <a:gd name="connsiteY9" fmla="*/ 1590040 h 2473960"/>
              <a:gd name="connsiteX10" fmla="*/ 0 w 1625600"/>
              <a:gd name="connsiteY10" fmla="*/ 1046480 h 2473960"/>
              <a:gd name="connsiteX11" fmla="*/ 579120 w 1625600"/>
              <a:gd name="connsiteY11" fmla="*/ 751840 h 2473960"/>
              <a:gd name="connsiteX12" fmla="*/ 751840 w 1625600"/>
              <a:gd name="connsiteY12" fmla="*/ 680720 h 2473960"/>
              <a:gd name="connsiteX13" fmla="*/ 838200 w 1625600"/>
              <a:gd name="connsiteY13" fmla="*/ 391160 h 2473960"/>
              <a:gd name="connsiteX14" fmla="*/ 1041400 w 1625600"/>
              <a:gd name="connsiteY14" fmla="*/ 289560 h 2473960"/>
              <a:gd name="connsiteX15" fmla="*/ 1163320 w 1625600"/>
              <a:gd name="connsiteY15" fmla="*/ 91440 h 2473960"/>
              <a:gd name="connsiteX16" fmla="*/ 1325880 w 1625600"/>
              <a:gd name="connsiteY16" fmla="*/ 0 h 2473960"/>
              <a:gd name="connsiteX17" fmla="*/ 1534160 w 1625600"/>
              <a:gd name="connsiteY17" fmla="*/ 132080 h 247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5600" h="2473960">
                <a:moveTo>
                  <a:pt x="1534160" y="132080"/>
                </a:moveTo>
                <a:lnTo>
                  <a:pt x="1625600" y="2016760"/>
                </a:lnTo>
                <a:lnTo>
                  <a:pt x="1173480" y="2164080"/>
                </a:lnTo>
                <a:lnTo>
                  <a:pt x="1127760" y="2280920"/>
                </a:lnTo>
                <a:lnTo>
                  <a:pt x="736600" y="2331720"/>
                </a:lnTo>
                <a:lnTo>
                  <a:pt x="614680" y="2473960"/>
                </a:lnTo>
                <a:lnTo>
                  <a:pt x="294640" y="2402840"/>
                </a:lnTo>
                <a:lnTo>
                  <a:pt x="370840" y="2321560"/>
                </a:lnTo>
                <a:lnTo>
                  <a:pt x="238760" y="1813560"/>
                </a:lnTo>
                <a:lnTo>
                  <a:pt x="45720" y="1590040"/>
                </a:lnTo>
                <a:lnTo>
                  <a:pt x="0" y="1046480"/>
                </a:lnTo>
                <a:lnTo>
                  <a:pt x="579120" y="751840"/>
                </a:lnTo>
                <a:lnTo>
                  <a:pt x="751840" y="680720"/>
                </a:lnTo>
                <a:lnTo>
                  <a:pt x="838200" y="391160"/>
                </a:lnTo>
                <a:lnTo>
                  <a:pt x="1041400" y="289560"/>
                </a:lnTo>
                <a:lnTo>
                  <a:pt x="1163320" y="91440"/>
                </a:lnTo>
                <a:lnTo>
                  <a:pt x="1325880" y="0"/>
                </a:lnTo>
                <a:lnTo>
                  <a:pt x="1534160" y="13208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9" name="Freeform 8">
            <a:extLst>
              <a:ext uri="{FF2B5EF4-FFF2-40B4-BE49-F238E27FC236}">
                <a16:creationId xmlns:a16="http://schemas.microsoft.com/office/drawing/2014/main" id="{78420626-3A35-DC42-B0E3-8285F4CC3AFF}"/>
              </a:ext>
            </a:extLst>
          </p:cNvPr>
          <p:cNvSpPr/>
          <p:nvPr/>
        </p:nvSpPr>
        <p:spPr>
          <a:xfrm>
            <a:off x="2862625" y="1672245"/>
            <a:ext cx="975360" cy="1676400"/>
          </a:xfrm>
          <a:custGeom>
            <a:avLst/>
            <a:gdLst>
              <a:gd name="connsiteX0" fmla="*/ 0 w 975360"/>
              <a:gd name="connsiteY0" fmla="*/ 457200 h 1676400"/>
              <a:gd name="connsiteX1" fmla="*/ 0 w 975360"/>
              <a:gd name="connsiteY1" fmla="*/ 457200 h 1676400"/>
              <a:gd name="connsiteX2" fmla="*/ 55880 w 975360"/>
              <a:gd name="connsiteY2" fmla="*/ 1671320 h 1676400"/>
              <a:gd name="connsiteX3" fmla="*/ 934720 w 975360"/>
              <a:gd name="connsiteY3" fmla="*/ 1676400 h 1676400"/>
              <a:gd name="connsiteX4" fmla="*/ 975360 w 975360"/>
              <a:gd name="connsiteY4" fmla="*/ 609600 h 1676400"/>
              <a:gd name="connsiteX5" fmla="*/ 690880 w 975360"/>
              <a:gd name="connsiteY5" fmla="*/ 411480 h 1676400"/>
              <a:gd name="connsiteX6" fmla="*/ 883920 w 975360"/>
              <a:gd name="connsiteY6" fmla="*/ 106680 h 1676400"/>
              <a:gd name="connsiteX7" fmla="*/ 558800 w 975360"/>
              <a:gd name="connsiteY7" fmla="*/ 86360 h 1676400"/>
              <a:gd name="connsiteX8" fmla="*/ 360680 w 975360"/>
              <a:gd name="connsiteY8" fmla="*/ 0 h 1676400"/>
              <a:gd name="connsiteX9" fmla="*/ 365760 w 975360"/>
              <a:gd name="connsiteY9" fmla="*/ 111760 h 1676400"/>
              <a:gd name="connsiteX10" fmla="*/ 172720 w 975360"/>
              <a:gd name="connsiteY10" fmla="*/ 121920 h 1676400"/>
              <a:gd name="connsiteX11" fmla="*/ 35560 w 975360"/>
              <a:gd name="connsiteY11" fmla="*/ 421640 h 1676400"/>
              <a:gd name="connsiteX12" fmla="*/ 0 w 975360"/>
              <a:gd name="connsiteY12" fmla="*/ 457200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5360" h="1676400">
                <a:moveTo>
                  <a:pt x="0" y="457200"/>
                </a:moveTo>
                <a:lnTo>
                  <a:pt x="0" y="457200"/>
                </a:lnTo>
                <a:lnTo>
                  <a:pt x="55880" y="1671320"/>
                </a:lnTo>
                <a:lnTo>
                  <a:pt x="934720" y="1676400"/>
                </a:lnTo>
                <a:lnTo>
                  <a:pt x="975360" y="609600"/>
                </a:lnTo>
                <a:lnTo>
                  <a:pt x="690880" y="411480"/>
                </a:lnTo>
                <a:lnTo>
                  <a:pt x="883920" y="106680"/>
                </a:lnTo>
                <a:lnTo>
                  <a:pt x="558800" y="86360"/>
                </a:lnTo>
                <a:lnTo>
                  <a:pt x="360680" y="0"/>
                </a:lnTo>
                <a:lnTo>
                  <a:pt x="365760" y="111760"/>
                </a:lnTo>
                <a:lnTo>
                  <a:pt x="172720" y="121920"/>
                </a:lnTo>
                <a:lnTo>
                  <a:pt x="35560" y="421640"/>
                </a:lnTo>
                <a:lnTo>
                  <a:pt x="0" y="45720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10" name="Freeform 9">
            <a:extLst>
              <a:ext uri="{FF2B5EF4-FFF2-40B4-BE49-F238E27FC236}">
                <a16:creationId xmlns:a16="http://schemas.microsoft.com/office/drawing/2014/main" id="{E82DFFAF-4042-454B-BA36-4CD64C0F6EDF}"/>
              </a:ext>
            </a:extLst>
          </p:cNvPr>
          <p:cNvSpPr/>
          <p:nvPr/>
        </p:nvSpPr>
        <p:spPr>
          <a:xfrm>
            <a:off x="3815916" y="1672245"/>
            <a:ext cx="1498600" cy="2143760"/>
          </a:xfrm>
          <a:custGeom>
            <a:avLst/>
            <a:gdLst>
              <a:gd name="connsiteX0" fmla="*/ 45720 w 1498600"/>
              <a:gd name="connsiteY0" fmla="*/ 640080 h 2143760"/>
              <a:gd name="connsiteX1" fmla="*/ 0 w 1498600"/>
              <a:gd name="connsiteY1" fmla="*/ 1671320 h 2143760"/>
              <a:gd name="connsiteX2" fmla="*/ 309880 w 1498600"/>
              <a:gd name="connsiteY2" fmla="*/ 1681480 h 2143760"/>
              <a:gd name="connsiteX3" fmla="*/ 294640 w 1498600"/>
              <a:gd name="connsiteY3" fmla="*/ 2026920 h 2143760"/>
              <a:gd name="connsiteX4" fmla="*/ 965200 w 1498600"/>
              <a:gd name="connsiteY4" fmla="*/ 2072640 h 2143760"/>
              <a:gd name="connsiteX5" fmla="*/ 1051560 w 1498600"/>
              <a:gd name="connsiteY5" fmla="*/ 2103120 h 2143760"/>
              <a:gd name="connsiteX6" fmla="*/ 1153160 w 1498600"/>
              <a:gd name="connsiteY6" fmla="*/ 2042160 h 2143760"/>
              <a:gd name="connsiteX7" fmla="*/ 1315720 w 1498600"/>
              <a:gd name="connsiteY7" fmla="*/ 2143760 h 2143760"/>
              <a:gd name="connsiteX8" fmla="*/ 1397000 w 1498600"/>
              <a:gd name="connsiteY8" fmla="*/ 2057400 h 2143760"/>
              <a:gd name="connsiteX9" fmla="*/ 1498600 w 1498600"/>
              <a:gd name="connsiteY9" fmla="*/ 2072640 h 2143760"/>
              <a:gd name="connsiteX10" fmla="*/ 1493520 w 1498600"/>
              <a:gd name="connsiteY10" fmla="*/ 1767840 h 2143760"/>
              <a:gd name="connsiteX11" fmla="*/ 1325880 w 1498600"/>
              <a:gd name="connsiteY11" fmla="*/ 1524000 h 2143760"/>
              <a:gd name="connsiteX12" fmla="*/ 1315720 w 1498600"/>
              <a:gd name="connsiteY12" fmla="*/ 1402080 h 2143760"/>
              <a:gd name="connsiteX13" fmla="*/ 1234440 w 1498600"/>
              <a:gd name="connsiteY13" fmla="*/ 1351280 h 2143760"/>
              <a:gd name="connsiteX14" fmla="*/ 1198880 w 1498600"/>
              <a:gd name="connsiteY14" fmla="*/ 1376680 h 2143760"/>
              <a:gd name="connsiteX15" fmla="*/ 1148080 w 1498600"/>
              <a:gd name="connsiteY15" fmla="*/ 1143000 h 2143760"/>
              <a:gd name="connsiteX16" fmla="*/ 904240 w 1498600"/>
              <a:gd name="connsiteY16" fmla="*/ 939800 h 2143760"/>
              <a:gd name="connsiteX17" fmla="*/ 797560 w 1498600"/>
              <a:gd name="connsiteY17" fmla="*/ 426720 h 2143760"/>
              <a:gd name="connsiteX18" fmla="*/ 670560 w 1498600"/>
              <a:gd name="connsiteY18" fmla="*/ 426720 h 2143760"/>
              <a:gd name="connsiteX19" fmla="*/ 574040 w 1498600"/>
              <a:gd name="connsiteY19" fmla="*/ 0 h 2143760"/>
              <a:gd name="connsiteX20" fmla="*/ 508000 w 1498600"/>
              <a:gd name="connsiteY20" fmla="*/ 15240 h 2143760"/>
              <a:gd name="connsiteX21" fmla="*/ 421640 w 1498600"/>
              <a:gd name="connsiteY21" fmla="*/ 360680 h 2143760"/>
              <a:gd name="connsiteX22" fmla="*/ 406400 w 1498600"/>
              <a:gd name="connsiteY22" fmla="*/ 604520 h 2143760"/>
              <a:gd name="connsiteX23" fmla="*/ 264160 w 1498600"/>
              <a:gd name="connsiteY23" fmla="*/ 762000 h 2143760"/>
              <a:gd name="connsiteX24" fmla="*/ 121920 w 1498600"/>
              <a:gd name="connsiteY24" fmla="*/ 670560 h 2143760"/>
              <a:gd name="connsiteX25" fmla="*/ 45720 w 1498600"/>
              <a:gd name="connsiteY25" fmla="*/ 640080 h 214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98600" h="2143760">
                <a:moveTo>
                  <a:pt x="45720" y="640080"/>
                </a:moveTo>
                <a:lnTo>
                  <a:pt x="0" y="1671320"/>
                </a:lnTo>
                <a:lnTo>
                  <a:pt x="309880" y="1681480"/>
                </a:lnTo>
                <a:lnTo>
                  <a:pt x="294640" y="2026920"/>
                </a:lnTo>
                <a:lnTo>
                  <a:pt x="965200" y="2072640"/>
                </a:lnTo>
                <a:lnTo>
                  <a:pt x="1051560" y="2103120"/>
                </a:lnTo>
                <a:lnTo>
                  <a:pt x="1153160" y="2042160"/>
                </a:lnTo>
                <a:lnTo>
                  <a:pt x="1315720" y="2143760"/>
                </a:lnTo>
                <a:lnTo>
                  <a:pt x="1397000" y="2057400"/>
                </a:lnTo>
                <a:lnTo>
                  <a:pt x="1498600" y="2072640"/>
                </a:lnTo>
                <a:cubicBezTo>
                  <a:pt x="1496907" y="1971040"/>
                  <a:pt x="1495213" y="1869440"/>
                  <a:pt x="1493520" y="1767840"/>
                </a:cubicBezTo>
                <a:lnTo>
                  <a:pt x="1325880" y="1524000"/>
                </a:lnTo>
                <a:lnTo>
                  <a:pt x="1315720" y="1402080"/>
                </a:lnTo>
                <a:lnTo>
                  <a:pt x="1234440" y="1351280"/>
                </a:lnTo>
                <a:lnTo>
                  <a:pt x="1198880" y="1376680"/>
                </a:lnTo>
                <a:lnTo>
                  <a:pt x="1148080" y="1143000"/>
                </a:lnTo>
                <a:lnTo>
                  <a:pt x="904240" y="939800"/>
                </a:lnTo>
                <a:lnTo>
                  <a:pt x="797560" y="426720"/>
                </a:lnTo>
                <a:lnTo>
                  <a:pt x="670560" y="426720"/>
                </a:lnTo>
                <a:lnTo>
                  <a:pt x="574040" y="0"/>
                </a:lnTo>
                <a:lnTo>
                  <a:pt x="508000" y="15240"/>
                </a:lnTo>
                <a:lnTo>
                  <a:pt x="421640" y="360680"/>
                </a:lnTo>
                <a:lnTo>
                  <a:pt x="406400" y="604520"/>
                </a:lnTo>
                <a:lnTo>
                  <a:pt x="264160" y="762000"/>
                </a:lnTo>
                <a:lnTo>
                  <a:pt x="121920" y="670560"/>
                </a:lnTo>
                <a:lnTo>
                  <a:pt x="45720" y="64008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11" name="Freeform 10">
            <a:extLst>
              <a:ext uri="{FF2B5EF4-FFF2-40B4-BE49-F238E27FC236}">
                <a16:creationId xmlns:a16="http://schemas.microsoft.com/office/drawing/2014/main" id="{0B91B145-A5D3-7442-8876-1B25F0FA340E}"/>
              </a:ext>
            </a:extLst>
          </p:cNvPr>
          <p:cNvSpPr/>
          <p:nvPr/>
        </p:nvSpPr>
        <p:spPr>
          <a:xfrm>
            <a:off x="2923585" y="3379125"/>
            <a:ext cx="1168400" cy="1336040"/>
          </a:xfrm>
          <a:custGeom>
            <a:avLst/>
            <a:gdLst>
              <a:gd name="connsiteX0" fmla="*/ 0 w 1168400"/>
              <a:gd name="connsiteY0" fmla="*/ 0 h 1336040"/>
              <a:gd name="connsiteX1" fmla="*/ 25400 w 1168400"/>
              <a:gd name="connsiteY1" fmla="*/ 624840 h 1336040"/>
              <a:gd name="connsiteX2" fmla="*/ 91440 w 1168400"/>
              <a:gd name="connsiteY2" fmla="*/ 624840 h 1336040"/>
              <a:gd name="connsiteX3" fmla="*/ 147320 w 1168400"/>
              <a:gd name="connsiteY3" fmla="*/ 594360 h 1336040"/>
              <a:gd name="connsiteX4" fmla="*/ 279400 w 1168400"/>
              <a:gd name="connsiteY4" fmla="*/ 629920 h 1336040"/>
              <a:gd name="connsiteX5" fmla="*/ 523240 w 1168400"/>
              <a:gd name="connsiteY5" fmla="*/ 716280 h 1336040"/>
              <a:gd name="connsiteX6" fmla="*/ 635000 w 1168400"/>
              <a:gd name="connsiteY6" fmla="*/ 975360 h 1336040"/>
              <a:gd name="connsiteX7" fmla="*/ 822960 w 1168400"/>
              <a:gd name="connsiteY7" fmla="*/ 777240 h 1336040"/>
              <a:gd name="connsiteX8" fmla="*/ 858520 w 1168400"/>
              <a:gd name="connsiteY8" fmla="*/ 843280 h 1336040"/>
              <a:gd name="connsiteX9" fmla="*/ 772160 w 1168400"/>
              <a:gd name="connsiteY9" fmla="*/ 995680 h 1336040"/>
              <a:gd name="connsiteX10" fmla="*/ 883920 w 1168400"/>
              <a:gd name="connsiteY10" fmla="*/ 929640 h 1336040"/>
              <a:gd name="connsiteX11" fmla="*/ 894080 w 1168400"/>
              <a:gd name="connsiteY11" fmla="*/ 1051560 h 1336040"/>
              <a:gd name="connsiteX12" fmla="*/ 975360 w 1168400"/>
              <a:gd name="connsiteY12" fmla="*/ 1076960 h 1336040"/>
              <a:gd name="connsiteX13" fmla="*/ 1036320 w 1168400"/>
              <a:gd name="connsiteY13" fmla="*/ 1280160 h 1336040"/>
              <a:gd name="connsiteX14" fmla="*/ 1107440 w 1168400"/>
              <a:gd name="connsiteY14" fmla="*/ 1336040 h 1336040"/>
              <a:gd name="connsiteX15" fmla="*/ 1107440 w 1168400"/>
              <a:gd name="connsiteY15" fmla="*/ 1254760 h 1336040"/>
              <a:gd name="connsiteX16" fmla="*/ 1168400 w 1168400"/>
              <a:gd name="connsiteY16" fmla="*/ 25400 h 1336040"/>
              <a:gd name="connsiteX17" fmla="*/ 0 w 1168400"/>
              <a:gd name="connsiteY17" fmla="*/ 0 h 1336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68400" h="1336040">
                <a:moveTo>
                  <a:pt x="0" y="0"/>
                </a:moveTo>
                <a:lnTo>
                  <a:pt x="25400" y="624840"/>
                </a:lnTo>
                <a:lnTo>
                  <a:pt x="91440" y="624840"/>
                </a:lnTo>
                <a:lnTo>
                  <a:pt x="147320" y="594360"/>
                </a:lnTo>
                <a:lnTo>
                  <a:pt x="279400" y="629920"/>
                </a:lnTo>
                <a:lnTo>
                  <a:pt x="523240" y="716280"/>
                </a:lnTo>
                <a:lnTo>
                  <a:pt x="635000" y="975360"/>
                </a:lnTo>
                <a:lnTo>
                  <a:pt x="822960" y="777240"/>
                </a:lnTo>
                <a:lnTo>
                  <a:pt x="858520" y="843280"/>
                </a:lnTo>
                <a:lnTo>
                  <a:pt x="772160" y="995680"/>
                </a:lnTo>
                <a:lnTo>
                  <a:pt x="883920" y="929640"/>
                </a:lnTo>
                <a:lnTo>
                  <a:pt x="894080" y="1051560"/>
                </a:lnTo>
                <a:lnTo>
                  <a:pt x="975360" y="1076960"/>
                </a:lnTo>
                <a:lnTo>
                  <a:pt x="1036320" y="1280160"/>
                </a:lnTo>
                <a:lnTo>
                  <a:pt x="1107440" y="1336040"/>
                </a:lnTo>
                <a:lnTo>
                  <a:pt x="1107440" y="1254760"/>
                </a:lnTo>
                <a:lnTo>
                  <a:pt x="1168400" y="25400"/>
                </a:lnTo>
                <a:lnTo>
                  <a:pt x="0" y="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12" name="Freeform 11">
            <a:extLst>
              <a:ext uri="{FF2B5EF4-FFF2-40B4-BE49-F238E27FC236}">
                <a16:creationId xmlns:a16="http://schemas.microsoft.com/office/drawing/2014/main" id="{86767427-D253-C444-B4E1-88E06B3617D7}"/>
              </a:ext>
            </a:extLst>
          </p:cNvPr>
          <p:cNvSpPr/>
          <p:nvPr/>
        </p:nvSpPr>
        <p:spPr>
          <a:xfrm>
            <a:off x="4066585" y="4308765"/>
            <a:ext cx="751840" cy="543560"/>
          </a:xfrm>
          <a:custGeom>
            <a:avLst/>
            <a:gdLst>
              <a:gd name="connsiteX0" fmla="*/ 20320 w 751840"/>
              <a:gd name="connsiteY0" fmla="*/ 0 h 543560"/>
              <a:gd name="connsiteX1" fmla="*/ 0 w 751840"/>
              <a:gd name="connsiteY1" fmla="*/ 345440 h 543560"/>
              <a:gd name="connsiteX2" fmla="*/ 5080 w 751840"/>
              <a:gd name="connsiteY2" fmla="*/ 472440 h 543560"/>
              <a:gd name="connsiteX3" fmla="*/ 50800 w 751840"/>
              <a:gd name="connsiteY3" fmla="*/ 457200 h 543560"/>
              <a:gd name="connsiteX4" fmla="*/ 182880 w 751840"/>
              <a:gd name="connsiteY4" fmla="*/ 497840 h 543560"/>
              <a:gd name="connsiteX5" fmla="*/ 269240 w 751840"/>
              <a:gd name="connsiteY5" fmla="*/ 472440 h 543560"/>
              <a:gd name="connsiteX6" fmla="*/ 411480 w 751840"/>
              <a:gd name="connsiteY6" fmla="*/ 538480 h 543560"/>
              <a:gd name="connsiteX7" fmla="*/ 472440 w 751840"/>
              <a:gd name="connsiteY7" fmla="*/ 543560 h 543560"/>
              <a:gd name="connsiteX8" fmla="*/ 558800 w 751840"/>
              <a:gd name="connsiteY8" fmla="*/ 467360 h 543560"/>
              <a:gd name="connsiteX9" fmla="*/ 751840 w 751840"/>
              <a:gd name="connsiteY9" fmla="*/ 431800 h 543560"/>
              <a:gd name="connsiteX10" fmla="*/ 609600 w 751840"/>
              <a:gd name="connsiteY10" fmla="*/ 355600 h 543560"/>
              <a:gd name="connsiteX11" fmla="*/ 589280 w 751840"/>
              <a:gd name="connsiteY11" fmla="*/ 284480 h 543560"/>
              <a:gd name="connsiteX12" fmla="*/ 411480 w 751840"/>
              <a:gd name="connsiteY12" fmla="*/ 243840 h 543560"/>
              <a:gd name="connsiteX13" fmla="*/ 340360 w 751840"/>
              <a:gd name="connsiteY13" fmla="*/ 279400 h 543560"/>
              <a:gd name="connsiteX14" fmla="*/ 182880 w 751840"/>
              <a:gd name="connsiteY14" fmla="*/ 81280 h 543560"/>
              <a:gd name="connsiteX15" fmla="*/ 86360 w 751840"/>
              <a:gd name="connsiteY15" fmla="*/ 25400 h 543560"/>
              <a:gd name="connsiteX16" fmla="*/ 20320 w 751840"/>
              <a:gd name="connsiteY16" fmla="*/ 0 h 543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1840" h="543560">
                <a:moveTo>
                  <a:pt x="20320" y="0"/>
                </a:moveTo>
                <a:lnTo>
                  <a:pt x="0" y="345440"/>
                </a:lnTo>
                <a:lnTo>
                  <a:pt x="5080" y="472440"/>
                </a:lnTo>
                <a:lnTo>
                  <a:pt x="50800" y="457200"/>
                </a:lnTo>
                <a:lnTo>
                  <a:pt x="182880" y="497840"/>
                </a:lnTo>
                <a:lnTo>
                  <a:pt x="269240" y="472440"/>
                </a:lnTo>
                <a:lnTo>
                  <a:pt x="411480" y="538480"/>
                </a:lnTo>
                <a:lnTo>
                  <a:pt x="472440" y="543560"/>
                </a:lnTo>
                <a:lnTo>
                  <a:pt x="558800" y="467360"/>
                </a:lnTo>
                <a:lnTo>
                  <a:pt x="751840" y="431800"/>
                </a:lnTo>
                <a:lnTo>
                  <a:pt x="609600" y="355600"/>
                </a:lnTo>
                <a:lnTo>
                  <a:pt x="589280" y="284480"/>
                </a:lnTo>
                <a:lnTo>
                  <a:pt x="411480" y="243840"/>
                </a:lnTo>
                <a:lnTo>
                  <a:pt x="340360" y="279400"/>
                </a:lnTo>
                <a:lnTo>
                  <a:pt x="182880" y="81280"/>
                </a:lnTo>
                <a:lnTo>
                  <a:pt x="86360" y="25400"/>
                </a:lnTo>
                <a:lnTo>
                  <a:pt x="20320" y="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13" name="Freeform 12">
            <a:extLst>
              <a:ext uri="{FF2B5EF4-FFF2-40B4-BE49-F238E27FC236}">
                <a16:creationId xmlns:a16="http://schemas.microsoft.com/office/drawing/2014/main" id="{FB6629F7-3ED9-A848-BE81-495B203DD3B2}"/>
              </a:ext>
            </a:extLst>
          </p:cNvPr>
          <p:cNvSpPr/>
          <p:nvPr/>
        </p:nvSpPr>
        <p:spPr>
          <a:xfrm>
            <a:off x="4335190" y="5081560"/>
            <a:ext cx="318135" cy="327660"/>
          </a:xfrm>
          <a:custGeom>
            <a:avLst/>
            <a:gdLst>
              <a:gd name="connsiteX0" fmla="*/ 0 w 318135"/>
              <a:gd name="connsiteY0" fmla="*/ 15240 h 327660"/>
              <a:gd name="connsiteX1" fmla="*/ 51435 w 318135"/>
              <a:gd name="connsiteY1" fmla="*/ 133350 h 327660"/>
              <a:gd name="connsiteX2" fmla="*/ 62865 w 318135"/>
              <a:gd name="connsiteY2" fmla="*/ 283845 h 327660"/>
              <a:gd name="connsiteX3" fmla="*/ 154305 w 318135"/>
              <a:gd name="connsiteY3" fmla="*/ 327660 h 327660"/>
              <a:gd name="connsiteX4" fmla="*/ 211455 w 318135"/>
              <a:gd name="connsiteY4" fmla="*/ 274320 h 327660"/>
              <a:gd name="connsiteX5" fmla="*/ 264795 w 318135"/>
              <a:gd name="connsiteY5" fmla="*/ 308610 h 327660"/>
              <a:gd name="connsiteX6" fmla="*/ 318135 w 318135"/>
              <a:gd name="connsiteY6" fmla="*/ 41910 h 327660"/>
              <a:gd name="connsiteX7" fmla="*/ 142875 w 318135"/>
              <a:gd name="connsiteY7" fmla="*/ 59055 h 327660"/>
              <a:gd name="connsiteX8" fmla="*/ 60960 w 318135"/>
              <a:gd name="connsiteY8" fmla="*/ 0 h 327660"/>
              <a:gd name="connsiteX9" fmla="*/ 0 w 318135"/>
              <a:gd name="connsiteY9" fmla="*/ 15240 h 32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135" h="327660">
                <a:moveTo>
                  <a:pt x="0" y="15240"/>
                </a:moveTo>
                <a:lnTo>
                  <a:pt x="51435" y="133350"/>
                </a:lnTo>
                <a:lnTo>
                  <a:pt x="62865" y="283845"/>
                </a:lnTo>
                <a:lnTo>
                  <a:pt x="154305" y="327660"/>
                </a:lnTo>
                <a:lnTo>
                  <a:pt x="211455" y="274320"/>
                </a:lnTo>
                <a:lnTo>
                  <a:pt x="264795" y="308610"/>
                </a:lnTo>
                <a:lnTo>
                  <a:pt x="318135" y="41910"/>
                </a:lnTo>
                <a:lnTo>
                  <a:pt x="142875" y="59055"/>
                </a:lnTo>
                <a:lnTo>
                  <a:pt x="60960" y="0"/>
                </a:lnTo>
                <a:lnTo>
                  <a:pt x="0" y="15240"/>
                </a:lnTo>
                <a:close/>
              </a:path>
            </a:pathLst>
          </a:custGeom>
          <a:solidFill>
            <a:srgbClr val="20A8F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rgbClr val="20A8FC"/>
              </a:solidFill>
            </a:endParaRPr>
          </a:p>
        </p:txBody>
      </p:sp>
      <p:sp>
        <p:nvSpPr>
          <p:cNvPr id="14" name="Freeform 13">
            <a:extLst>
              <a:ext uri="{FF2B5EF4-FFF2-40B4-BE49-F238E27FC236}">
                <a16:creationId xmlns:a16="http://schemas.microsoft.com/office/drawing/2014/main" id="{2F31A980-739A-B641-B8ED-56A7C4F6812F}"/>
              </a:ext>
            </a:extLst>
          </p:cNvPr>
          <p:cNvSpPr/>
          <p:nvPr/>
        </p:nvSpPr>
        <p:spPr>
          <a:xfrm>
            <a:off x="4779055" y="4492915"/>
            <a:ext cx="59055" cy="62865"/>
          </a:xfrm>
          <a:custGeom>
            <a:avLst/>
            <a:gdLst>
              <a:gd name="connsiteX0" fmla="*/ 17145 w 59055"/>
              <a:gd name="connsiteY0" fmla="*/ 62865 h 62865"/>
              <a:gd name="connsiteX1" fmla="*/ 0 w 59055"/>
              <a:gd name="connsiteY1" fmla="*/ 11430 h 62865"/>
              <a:gd name="connsiteX2" fmla="*/ 32385 w 59055"/>
              <a:gd name="connsiteY2" fmla="*/ 0 h 62865"/>
              <a:gd name="connsiteX3" fmla="*/ 59055 w 59055"/>
              <a:gd name="connsiteY3" fmla="*/ 7620 h 62865"/>
              <a:gd name="connsiteX4" fmla="*/ 17145 w 59055"/>
              <a:gd name="connsiteY4" fmla="*/ 62865 h 62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055" h="62865">
                <a:moveTo>
                  <a:pt x="17145" y="62865"/>
                </a:moveTo>
                <a:lnTo>
                  <a:pt x="0" y="11430"/>
                </a:lnTo>
                <a:lnTo>
                  <a:pt x="32385" y="0"/>
                </a:lnTo>
                <a:lnTo>
                  <a:pt x="59055" y="7620"/>
                </a:lnTo>
                <a:lnTo>
                  <a:pt x="17145" y="62865"/>
                </a:lnTo>
                <a:close/>
              </a:path>
            </a:pathLst>
          </a:custGeom>
          <a:solidFill>
            <a:srgbClr val="20A8FC"/>
          </a:solidFill>
          <a:ln>
            <a:solidFill>
              <a:srgbClr val="20A8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 Box 2">
            <a:extLst>
              <a:ext uri="{FF2B5EF4-FFF2-40B4-BE49-F238E27FC236}">
                <a16:creationId xmlns:a16="http://schemas.microsoft.com/office/drawing/2014/main" id="{D8DD45DA-A0B0-A445-9E23-CD60C730F0F2}"/>
              </a:ext>
            </a:extLst>
          </p:cNvPr>
          <p:cNvSpPr txBox="1">
            <a:spLocks noChangeArrowheads="1"/>
          </p:cNvSpPr>
          <p:nvPr/>
        </p:nvSpPr>
        <p:spPr bwMode="auto">
          <a:xfrm>
            <a:off x="622360" y="563405"/>
            <a:ext cx="8640960" cy="400110"/>
          </a:xfrm>
          <a:prstGeom prst="rect">
            <a:avLst/>
          </a:prstGeom>
          <a:noFill/>
          <a:ln w="9525">
            <a:noFill/>
            <a:miter lim="800000"/>
            <a:headEnd/>
            <a:tailEnd/>
          </a:ln>
        </p:spPr>
        <p:txBody>
          <a:bodyPr vert="horz" wrap="square" lIns="0" tIns="0" rIns="0" bIns="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AU" sz="2600" b="1" noProof="0" dirty="0">
                <a:solidFill>
                  <a:srgbClr val="20A8FC"/>
                </a:solidFill>
                <a:latin typeface="Verdana" pitchFamily="34" charset="0"/>
                <a:ea typeface="+mj-ea"/>
                <a:cs typeface="+mj-cs"/>
              </a:rPr>
              <a:t>The Safe System in strategy</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2" name="Rectangle 1">
            <a:extLst>
              <a:ext uri="{FF2B5EF4-FFF2-40B4-BE49-F238E27FC236}">
                <a16:creationId xmlns:a16="http://schemas.microsoft.com/office/drawing/2014/main" id="{8E915107-B0BF-452A-9EC4-3EF8A0F929CD}"/>
              </a:ext>
            </a:extLst>
          </p:cNvPr>
          <p:cNvSpPr/>
          <p:nvPr/>
        </p:nvSpPr>
        <p:spPr>
          <a:xfrm>
            <a:off x="642852" y="1193731"/>
            <a:ext cx="1656000" cy="864000"/>
          </a:xfrm>
          <a:prstGeom prst="rect">
            <a:avLst/>
          </a:prstGeom>
          <a:solidFill>
            <a:schemeClr val="accent1">
              <a:lumMod val="50000"/>
            </a:schemeClr>
          </a:solidFill>
          <a:ln>
            <a:no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bg1"/>
                </a:solidFill>
              </a:rPr>
              <a:t>Northern Territory</a:t>
            </a:r>
          </a:p>
          <a:p>
            <a:r>
              <a:rPr lang="en-AU" sz="1200" i="1" dirty="0">
                <a:solidFill>
                  <a:schemeClr val="bg1"/>
                </a:solidFill>
              </a:rPr>
              <a:t>Road safety action plan </a:t>
            </a:r>
            <a:br>
              <a:rPr lang="en-AU" sz="1200" i="1" dirty="0">
                <a:solidFill>
                  <a:schemeClr val="bg1"/>
                </a:solidFill>
              </a:rPr>
            </a:br>
            <a:r>
              <a:rPr lang="en-AU" sz="1200" i="1" dirty="0">
                <a:solidFill>
                  <a:schemeClr val="bg1"/>
                </a:solidFill>
              </a:rPr>
              <a:t>2018-22</a:t>
            </a:r>
          </a:p>
        </p:txBody>
      </p:sp>
      <p:sp>
        <p:nvSpPr>
          <p:cNvPr id="24" name="Rectangle 23">
            <a:extLst>
              <a:ext uri="{FF2B5EF4-FFF2-40B4-BE49-F238E27FC236}">
                <a16:creationId xmlns:a16="http://schemas.microsoft.com/office/drawing/2014/main" id="{831BF4E9-CB11-4B85-9C43-1B592E510ED0}"/>
              </a:ext>
            </a:extLst>
          </p:cNvPr>
          <p:cNvSpPr/>
          <p:nvPr/>
        </p:nvSpPr>
        <p:spPr>
          <a:xfrm>
            <a:off x="99616" y="3876765"/>
            <a:ext cx="1656000" cy="864000"/>
          </a:xfrm>
          <a:prstGeom prst="rect">
            <a:avLst/>
          </a:prstGeom>
          <a:solidFill>
            <a:schemeClr val="bg1"/>
          </a:solidFill>
          <a:ln>
            <a:noFill/>
          </a:ln>
          <a:effectLst>
            <a:outerShdw blurRad="50800" dist="38100" dir="2700000" algn="tl" rotWithShape="0">
              <a:srgbClr val="94AC41">
                <a:alpha val="8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rgbClr val="94AC41"/>
                </a:solidFill>
              </a:rPr>
              <a:t>Western Australia</a:t>
            </a:r>
          </a:p>
          <a:p>
            <a:r>
              <a:rPr lang="en-AU" sz="1200" i="1" dirty="0">
                <a:solidFill>
                  <a:srgbClr val="94AC41"/>
                </a:solidFill>
              </a:rPr>
              <a:t>Road safety strategy</a:t>
            </a:r>
            <a:br>
              <a:rPr lang="en-AU" sz="1200" i="1" dirty="0">
                <a:solidFill>
                  <a:srgbClr val="94AC41"/>
                </a:solidFill>
              </a:rPr>
            </a:br>
            <a:r>
              <a:rPr lang="en-AU" sz="1200" i="1" dirty="0">
                <a:solidFill>
                  <a:srgbClr val="94AC41"/>
                </a:solidFill>
              </a:rPr>
              <a:t>2008-2020</a:t>
            </a:r>
          </a:p>
        </p:txBody>
      </p:sp>
      <p:sp>
        <p:nvSpPr>
          <p:cNvPr id="26" name="Rectangle 25">
            <a:extLst>
              <a:ext uri="{FF2B5EF4-FFF2-40B4-BE49-F238E27FC236}">
                <a16:creationId xmlns:a16="http://schemas.microsoft.com/office/drawing/2014/main" id="{6DE8E1F7-D33E-4EE0-86F8-5659D0B54375}"/>
              </a:ext>
            </a:extLst>
          </p:cNvPr>
          <p:cNvSpPr/>
          <p:nvPr/>
        </p:nvSpPr>
        <p:spPr>
          <a:xfrm>
            <a:off x="1964815" y="4558650"/>
            <a:ext cx="1656000" cy="864000"/>
          </a:xfrm>
          <a:prstGeom prst="rect">
            <a:avLst/>
          </a:prstGeom>
          <a:solidFill>
            <a:schemeClr val="bg1">
              <a:lumMod val="75000"/>
            </a:schemeClr>
          </a:solidFill>
          <a:ln>
            <a:noFill/>
          </a:ln>
          <a:effectLst>
            <a:outerShdw blurRad="50800" dist="38100" dir="2700000" algn="tl" rotWithShape="0">
              <a:schemeClr val="bg1">
                <a:lumMod val="75000"/>
                <a:alpha val="8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tx1"/>
                </a:solidFill>
              </a:rPr>
              <a:t>South Australia</a:t>
            </a:r>
          </a:p>
          <a:p>
            <a:r>
              <a:rPr lang="en-AU" sz="1200" i="1" dirty="0">
                <a:solidFill>
                  <a:schemeClr val="tx1"/>
                </a:solidFill>
              </a:rPr>
              <a:t>Road safety strategy</a:t>
            </a:r>
            <a:br>
              <a:rPr lang="en-AU" sz="1200" i="1" dirty="0">
                <a:solidFill>
                  <a:schemeClr val="tx1"/>
                </a:solidFill>
              </a:rPr>
            </a:br>
            <a:r>
              <a:rPr lang="en-AU" sz="1200" i="1" dirty="0">
                <a:solidFill>
                  <a:schemeClr val="tx1"/>
                </a:solidFill>
              </a:rPr>
              <a:t>2020</a:t>
            </a:r>
          </a:p>
        </p:txBody>
      </p:sp>
      <p:sp>
        <p:nvSpPr>
          <p:cNvPr id="27" name="Rectangle 26">
            <a:extLst>
              <a:ext uri="{FF2B5EF4-FFF2-40B4-BE49-F238E27FC236}">
                <a16:creationId xmlns:a16="http://schemas.microsoft.com/office/drawing/2014/main" id="{4DAD88D1-D38B-454A-A73C-A7D45A4F6898}"/>
              </a:ext>
            </a:extLst>
          </p:cNvPr>
          <p:cNvSpPr/>
          <p:nvPr/>
        </p:nvSpPr>
        <p:spPr>
          <a:xfrm>
            <a:off x="4831287" y="5141800"/>
            <a:ext cx="1656000" cy="864000"/>
          </a:xfrm>
          <a:prstGeom prst="rect">
            <a:avLst/>
          </a:prstGeom>
          <a:solidFill>
            <a:srgbClr val="0089B4"/>
          </a:solidFill>
          <a:ln>
            <a:no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bg1"/>
                </a:solidFill>
              </a:rPr>
              <a:t>Victoria</a:t>
            </a:r>
          </a:p>
          <a:p>
            <a:r>
              <a:rPr lang="en-AU" sz="1200" i="1" dirty="0">
                <a:solidFill>
                  <a:schemeClr val="bg1"/>
                </a:solidFill>
              </a:rPr>
              <a:t>Road safety strategy &amp; action plan</a:t>
            </a:r>
            <a:br>
              <a:rPr lang="en-AU" sz="1200" i="1" dirty="0">
                <a:solidFill>
                  <a:schemeClr val="bg1"/>
                </a:solidFill>
              </a:rPr>
            </a:br>
            <a:r>
              <a:rPr lang="en-AU" sz="1200" i="1" dirty="0">
                <a:solidFill>
                  <a:schemeClr val="bg1"/>
                </a:solidFill>
              </a:rPr>
              <a:t>2016//2020</a:t>
            </a:r>
          </a:p>
        </p:txBody>
      </p:sp>
      <p:sp>
        <p:nvSpPr>
          <p:cNvPr id="29" name="Rectangle 28">
            <a:extLst>
              <a:ext uri="{FF2B5EF4-FFF2-40B4-BE49-F238E27FC236}">
                <a16:creationId xmlns:a16="http://schemas.microsoft.com/office/drawing/2014/main" id="{F3B89282-65BA-4559-9EC8-F8A1146A3AEC}"/>
              </a:ext>
            </a:extLst>
          </p:cNvPr>
          <p:cNvSpPr/>
          <p:nvPr/>
        </p:nvSpPr>
        <p:spPr>
          <a:xfrm>
            <a:off x="2851159" y="5626230"/>
            <a:ext cx="1656000" cy="864000"/>
          </a:xfrm>
          <a:prstGeom prst="rect">
            <a:avLst/>
          </a:prstGeom>
          <a:solidFill>
            <a:schemeClr val="bg1"/>
          </a:solidFill>
          <a:ln>
            <a:no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tx1"/>
                </a:solidFill>
              </a:rPr>
              <a:t>Tasmania</a:t>
            </a:r>
          </a:p>
          <a:p>
            <a:r>
              <a:rPr lang="en-AU" sz="1200" i="1" dirty="0">
                <a:solidFill>
                  <a:schemeClr val="tx1"/>
                </a:solidFill>
              </a:rPr>
              <a:t>Road safety strategy</a:t>
            </a:r>
            <a:br>
              <a:rPr lang="en-AU" sz="1200" i="1" dirty="0">
                <a:solidFill>
                  <a:schemeClr val="tx1"/>
                </a:solidFill>
              </a:rPr>
            </a:br>
            <a:r>
              <a:rPr lang="en-AU" sz="1200" i="1" dirty="0">
                <a:solidFill>
                  <a:schemeClr val="tx1"/>
                </a:solidFill>
              </a:rPr>
              <a:t>2017-2026</a:t>
            </a:r>
          </a:p>
        </p:txBody>
      </p:sp>
      <p:sp>
        <p:nvSpPr>
          <p:cNvPr id="30" name="Rectangle 29">
            <a:extLst>
              <a:ext uri="{FF2B5EF4-FFF2-40B4-BE49-F238E27FC236}">
                <a16:creationId xmlns:a16="http://schemas.microsoft.com/office/drawing/2014/main" id="{118C53CD-FC96-4207-866F-35F467660C31}"/>
              </a:ext>
            </a:extLst>
          </p:cNvPr>
          <p:cNvSpPr/>
          <p:nvPr/>
        </p:nvSpPr>
        <p:spPr>
          <a:xfrm>
            <a:off x="5328268" y="4004557"/>
            <a:ext cx="1656000" cy="864000"/>
          </a:xfrm>
          <a:prstGeom prst="rect">
            <a:avLst/>
          </a:prstGeom>
          <a:solidFill>
            <a:srgbClr val="FFD830"/>
          </a:solidFill>
          <a:ln>
            <a:noFill/>
          </a:ln>
          <a:effectLst>
            <a:outerShdw blurRad="50800" dist="38100" dir="2700000" algn="tl" rotWithShape="0">
              <a:srgbClr val="FFD83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bg2">
                    <a:lumMod val="25000"/>
                  </a:schemeClr>
                </a:solidFill>
              </a:rPr>
              <a:t>Australian Capital Territory</a:t>
            </a:r>
          </a:p>
          <a:p>
            <a:r>
              <a:rPr lang="en-AU" sz="1200" i="1" dirty="0">
                <a:solidFill>
                  <a:schemeClr val="bg2">
                    <a:lumMod val="25000"/>
                  </a:schemeClr>
                </a:solidFill>
              </a:rPr>
              <a:t>Road safety strategy</a:t>
            </a:r>
            <a:br>
              <a:rPr lang="en-AU" sz="1200" i="1" dirty="0">
                <a:solidFill>
                  <a:schemeClr val="bg2">
                    <a:lumMod val="25000"/>
                  </a:schemeClr>
                </a:solidFill>
              </a:rPr>
            </a:br>
            <a:r>
              <a:rPr lang="en-AU" sz="1200" i="1" dirty="0">
                <a:solidFill>
                  <a:schemeClr val="bg2">
                    <a:lumMod val="25000"/>
                  </a:schemeClr>
                </a:solidFill>
              </a:rPr>
              <a:t>2011-2020</a:t>
            </a:r>
          </a:p>
        </p:txBody>
      </p:sp>
      <p:sp>
        <p:nvSpPr>
          <p:cNvPr id="32" name="Rectangle 31">
            <a:extLst>
              <a:ext uri="{FF2B5EF4-FFF2-40B4-BE49-F238E27FC236}">
                <a16:creationId xmlns:a16="http://schemas.microsoft.com/office/drawing/2014/main" id="{A7B9D3F7-4897-4AA1-9778-004EBB8D398A}"/>
              </a:ext>
            </a:extLst>
          </p:cNvPr>
          <p:cNvSpPr/>
          <p:nvPr/>
        </p:nvSpPr>
        <p:spPr>
          <a:xfrm>
            <a:off x="5390721" y="2579204"/>
            <a:ext cx="1656000" cy="864000"/>
          </a:xfrm>
          <a:prstGeom prst="rect">
            <a:avLst/>
          </a:prstGeom>
          <a:solidFill>
            <a:srgbClr val="001B53"/>
          </a:solidFill>
          <a:ln>
            <a:no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bg1"/>
                </a:solidFill>
              </a:rPr>
              <a:t>New South Wales</a:t>
            </a:r>
          </a:p>
          <a:p>
            <a:r>
              <a:rPr lang="en-AU" sz="1200" i="1" dirty="0">
                <a:solidFill>
                  <a:schemeClr val="bg1"/>
                </a:solidFill>
              </a:rPr>
              <a:t>Road safety strategy</a:t>
            </a:r>
            <a:br>
              <a:rPr lang="en-AU" sz="1200" i="1" dirty="0">
                <a:solidFill>
                  <a:schemeClr val="bg1"/>
                </a:solidFill>
              </a:rPr>
            </a:br>
            <a:r>
              <a:rPr lang="en-AU" sz="1200" i="1" dirty="0">
                <a:solidFill>
                  <a:schemeClr val="bg1"/>
                </a:solidFill>
              </a:rPr>
              <a:t>2012-2021</a:t>
            </a:r>
          </a:p>
        </p:txBody>
      </p:sp>
      <p:sp>
        <p:nvSpPr>
          <p:cNvPr id="34" name="Rectangle 33">
            <a:extLst>
              <a:ext uri="{FF2B5EF4-FFF2-40B4-BE49-F238E27FC236}">
                <a16:creationId xmlns:a16="http://schemas.microsoft.com/office/drawing/2014/main" id="{80A58A94-3380-4691-BD11-BBBB382310F5}"/>
              </a:ext>
            </a:extLst>
          </p:cNvPr>
          <p:cNvSpPr/>
          <p:nvPr/>
        </p:nvSpPr>
        <p:spPr>
          <a:xfrm>
            <a:off x="4799982" y="1393894"/>
            <a:ext cx="1656000" cy="864000"/>
          </a:xfrm>
          <a:prstGeom prst="rect">
            <a:avLst/>
          </a:prstGeom>
          <a:solidFill>
            <a:srgbClr val="734B7D"/>
          </a:solidFill>
          <a:ln>
            <a:noFill/>
          </a:ln>
          <a:effectLst>
            <a:outerShdw blurRad="50800" dist="38100" dir="2700000" algn="tl"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chemeClr val="bg1"/>
                </a:solidFill>
              </a:rPr>
              <a:t>Queensland</a:t>
            </a:r>
          </a:p>
          <a:p>
            <a:r>
              <a:rPr lang="en-AU" sz="1200" i="1" dirty="0">
                <a:solidFill>
                  <a:schemeClr val="bg1"/>
                </a:solidFill>
              </a:rPr>
              <a:t>Road safety strategy</a:t>
            </a:r>
            <a:br>
              <a:rPr lang="en-AU" sz="1200" i="1" dirty="0">
                <a:solidFill>
                  <a:schemeClr val="bg1"/>
                </a:solidFill>
              </a:rPr>
            </a:br>
            <a:r>
              <a:rPr lang="en-AU" sz="1200" i="1" dirty="0">
                <a:solidFill>
                  <a:schemeClr val="bg1"/>
                </a:solidFill>
              </a:rPr>
              <a:t>2012-2021</a:t>
            </a:r>
          </a:p>
        </p:txBody>
      </p:sp>
      <p:sp>
        <p:nvSpPr>
          <p:cNvPr id="37" name="Freeform: Shape 36">
            <a:extLst>
              <a:ext uri="{FF2B5EF4-FFF2-40B4-BE49-F238E27FC236}">
                <a16:creationId xmlns:a16="http://schemas.microsoft.com/office/drawing/2014/main" id="{F8C0529B-9426-4640-A55A-97316889B1D5}"/>
              </a:ext>
            </a:extLst>
          </p:cNvPr>
          <p:cNvSpPr/>
          <p:nvPr/>
        </p:nvSpPr>
        <p:spPr>
          <a:xfrm>
            <a:off x="6764796" y="4811452"/>
            <a:ext cx="879230" cy="973016"/>
          </a:xfrm>
          <a:custGeom>
            <a:avLst/>
            <a:gdLst>
              <a:gd name="connsiteX0" fmla="*/ 656492 w 879230"/>
              <a:gd name="connsiteY0" fmla="*/ 0 h 973016"/>
              <a:gd name="connsiteX1" fmla="*/ 633046 w 879230"/>
              <a:gd name="connsiteY1" fmla="*/ 117231 h 973016"/>
              <a:gd name="connsiteX2" fmla="*/ 586153 w 879230"/>
              <a:gd name="connsiteY2" fmla="*/ 152400 h 973016"/>
              <a:gd name="connsiteX3" fmla="*/ 504092 w 879230"/>
              <a:gd name="connsiteY3" fmla="*/ 316523 h 973016"/>
              <a:gd name="connsiteX4" fmla="*/ 281353 w 879230"/>
              <a:gd name="connsiteY4" fmla="*/ 492369 h 973016"/>
              <a:gd name="connsiteX5" fmla="*/ 175846 w 879230"/>
              <a:gd name="connsiteY5" fmla="*/ 480646 h 973016"/>
              <a:gd name="connsiteX6" fmla="*/ 105507 w 879230"/>
              <a:gd name="connsiteY6" fmla="*/ 656492 h 973016"/>
              <a:gd name="connsiteX7" fmla="*/ 11723 w 879230"/>
              <a:gd name="connsiteY7" fmla="*/ 726831 h 973016"/>
              <a:gd name="connsiteX8" fmla="*/ 0 w 879230"/>
              <a:gd name="connsiteY8" fmla="*/ 879231 h 973016"/>
              <a:gd name="connsiteX9" fmla="*/ 175846 w 879230"/>
              <a:gd name="connsiteY9" fmla="*/ 890954 h 973016"/>
              <a:gd name="connsiteX10" fmla="*/ 187569 w 879230"/>
              <a:gd name="connsiteY10" fmla="*/ 937846 h 973016"/>
              <a:gd name="connsiteX11" fmla="*/ 293077 w 879230"/>
              <a:gd name="connsiteY11" fmla="*/ 973016 h 973016"/>
              <a:gd name="connsiteX12" fmla="*/ 492369 w 879230"/>
              <a:gd name="connsiteY12" fmla="*/ 797169 h 973016"/>
              <a:gd name="connsiteX13" fmla="*/ 539261 w 879230"/>
              <a:gd name="connsiteY13" fmla="*/ 597877 h 973016"/>
              <a:gd name="connsiteX14" fmla="*/ 715107 w 879230"/>
              <a:gd name="connsiteY14" fmla="*/ 480646 h 973016"/>
              <a:gd name="connsiteX15" fmla="*/ 715107 w 879230"/>
              <a:gd name="connsiteY15" fmla="*/ 339969 h 973016"/>
              <a:gd name="connsiteX16" fmla="*/ 879230 w 879230"/>
              <a:gd name="connsiteY16" fmla="*/ 187569 h 973016"/>
              <a:gd name="connsiteX17" fmla="*/ 855784 w 879230"/>
              <a:gd name="connsiteY17" fmla="*/ 93785 h 973016"/>
              <a:gd name="connsiteX18" fmla="*/ 879230 w 879230"/>
              <a:gd name="connsiteY18" fmla="*/ 35169 h 973016"/>
              <a:gd name="connsiteX19" fmla="*/ 738553 w 879230"/>
              <a:gd name="connsiteY19" fmla="*/ 82062 h 973016"/>
              <a:gd name="connsiteX20" fmla="*/ 656492 w 879230"/>
              <a:gd name="connsiteY20" fmla="*/ 0 h 973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79230" h="973016">
                <a:moveTo>
                  <a:pt x="656492" y="0"/>
                </a:moveTo>
                <a:lnTo>
                  <a:pt x="633046" y="117231"/>
                </a:lnTo>
                <a:lnTo>
                  <a:pt x="586153" y="152400"/>
                </a:lnTo>
                <a:lnTo>
                  <a:pt x="504092" y="316523"/>
                </a:lnTo>
                <a:lnTo>
                  <a:pt x="281353" y="492369"/>
                </a:lnTo>
                <a:lnTo>
                  <a:pt x="175846" y="480646"/>
                </a:lnTo>
                <a:lnTo>
                  <a:pt x="105507" y="656492"/>
                </a:lnTo>
                <a:lnTo>
                  <a:pt x="11723" y="726831"/>
                </a:lnTo>
                <a:lnTo>
                  <a:pt x="0" y="879231"/>
                </a:lnTo>
                <a:lnTo>
                  <a:pt x="175846" y="890954"/>
                </a:lnTo>
                <a:lnTo>
                  <a:pt x="187569" y="937846"/>
                </a:lnTo>
                <a:lnTo>
                  <a:pt x="293077" y="973016"/>
                </a:lnTo>
                <a:lnTo>
                  <a:pt x="492369" y="797169"/>
                </a:lnTo>
                <a:lnTo>
                  <a:pt x="539261" y="597877"/>
                </a:lnTo>
                <a:lnTo>
                  <a:pt x="715107" y="480646"/>
                </a:lnTo>
                <a:lnTo>
                  <a:pt x="715107" y="339969"/>
                </a:lnTo>
                <a:lnTo>
                  <a:pt x="879230" y="187569"/>
                </a:lnTo>
                <a:lnTo>
                  <a:pt x="855784" y="93785"/>
                </a:lnTo>
                <a:lnTo>
                  <a:pt x="879230" y="35169"/>
                </a:lnTo>
                <a:lnTo>
                  <a:pt x="738553" y="82062"/>
                </a:lnTo>
                <a:lnTo>
                  <a:pt x="656492" y="0"/>
                </a:lnTo>
                <a:close/>
              </a:path>
            </a:pathLst>
          </a:custGeom>
          <a:solidFill>
            <a:srgbClr val="20A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Freeform: Shape 37">
            <a:extLst>
              <a:ext uri="{FF2B5EF4-FFF2-40B4-BE49-F238E27FC236}">
                <a16:creationId xmlns:a16="http://schemas.microsoft.com/office/drawing/2014/main" id="{D0EC74A5-11C5-4E84-8090-2808EFC31F48}"/>
              </a:ext>
            </a:extLst>
          </p:cNvPr>
          <p:cNvSpPr/>
          <p:nvPr/>
        </p:nvSpPr>
        <p:spPr>
          <a:xfrm>
            <a:off x="7444734" y="3897052"/>
            <a:ext cx="691662" cy="1043354"/>
          </a:xfrm>
          <a:custGeom>
            <a:avLst/>
            <a:gdLst>
              <a:gd name="connsiteX0" fmla="*/ 0 w 691662"/>
              <a:gd name="connsiteY0" fmla="*/ 0 h 1043354"/>
              <a:gd name="connsiteX1" fmla="*/ 82062 w 691662"/>
              <a:gd name="connsiteY1" fmla="*/ 211016 h 1043354"/>
              <a:gd name="connsiteX2" fmla="*/ 234462 w 691662"/>
              <a:gd name="connsiteY2" fmla="*/ 375139 h 1043354"/>
              <a:gd name="connsiteX3" fmla="*/ 234462 w 691662"/>
              <a:gd name="connsiteY3" fmla="*/ 609600 h 1043354"/>
              <a:gd name="connsiteX4" fmla="*/ 140677 w 691662"/>
              <a:gd name="connsiteY4" fmla="*/ 679939 h 1043354"/>
              <a:gd name="connsiteX5" fmla="*/ 187569 w 691662"/>
              <a:gd name="connsiteY5" fmla="*/ 797169 h 1043354"/>
              <a:gd name="connsiteX6" fmla="*/ 304800 w 691662"/>
              <a:gd name="connsiteY6" fmla="*/ 832339 h 1043354"/>
              <a:gd name="connsiteX7" fmla="*/ 246185 w 691662"/>
              <a:gd name="connsiteY7" fmla="*/ 914400 h 1043354"/>
              <a:gd name="connsiteX8" fmla="*/ 375139 w 691662"/>
              <a:gd name="connsiteY8" fmla="*/ 1043354 h 1043354"/>
              <a:gd name="connsiteX9" fmla="*/ 527539 w 691662"/>
              <a:gd name="connsiteY9" fmla="*/ 820616 h 1043354"/>
              <a:gd name="connsiteX10" fmla="*/ 504092 w 691662"/>
              <a:gd name="connsiteY10" fmla="*/ 703385 h 1043354"/>
              <a:gd name="connsiteX11" fmla="*/ 633046 w 691662"/>
              <a:gd name="connsiteY11" fmla="*/ 726831 h 1043354"/>
              <a:gd name="connsiteX12" fmla="*/ 633046 w 691662"/>
              <a:gd name="connsiteY12" fmla="*/ 597877 h 1043354"/>
              <a:gd name="connsiteX13" fmla="*/ 668215 w 691662"/>
              <a:gd name="connsiteY13" fmla="*/ 597877 h 1043354"/>
              <a:gd name="connsiteX14" fmla="*/ 691662 w 691662"/>
              <a:gd name="connsiteY14" fmla="*/ 468923 h 1043354"/>
              <a:gd name="connsiteX15" fmla="*/ 586154 w 691662"/>
              <a:gd name="connsiteY15" fmla="*/ 468923 h 1043354"/>
              <a:gd name="connsiteX16" fmla="*/ 527539 w 691662"/>
              <a:gd name="connsiteY16" fmla="*/ 515816 h 1043354"/>
              <a:gd name="connsiteX17" fmla="*/ 433754 w 691662"/>
              <a:gd name="connsiteY17" fmla="*/ 492369 h 1043354"/>
              <a:gd name="connsiteX18" fmla="*/ 339969 w 691662"/>
              <a:gd name="connsiteY18" fmla="*/ 211016 h 1043354"/>
              <a:gd name="connsiteX19" fmla="*/ 304800 w 691662"/>
              <a:gd name="connsiteY19" fmla="*/ 339969 h 1043354"/>
              <a:gd name="connsiteX20" fmla="*/ 257908 w 691662"/>
              <a:gd name="connsiteY20" fmla="*/ 316523 h 1043354"/>
              <a:gd name="connsiteX21" fmla="*/ 257908 w 691662"/>
              <a:gd name="connsiteY21" fmla="*/ 140677 h 1043354"/>
              <a:gd name="connsiteX22" fmla="*/ 0 w 691662"/>
              <a:gd name="connsiteY22" fmla="*/ 0 h 104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91662" h="1043354">
                <a:moveTo>
                  <a:pt x="0" y="0"/>
                </a:moveTo>
                <a:lnTo>
                  <a:pt x="82062" y="211016"/>
                </a:lnTo>
                <a:lnTo>
                  <a:pt x="234462" y="375139"/>
                </a:lnTo>
                <a:lnTo>
                  <a:pt x="234462" y="609600"/>
                </a:lnTo>
                <a:lnTo>
                  <a:pt x="140677" y="679939"/>
                </a:lnTo>
                <a:lnTo>
                  <a:pt x="187569" y="797169"/>
                </a:lnTo>
                <a:lnTo>
                  <a:pt x="304800" y="832339"/>
                </a:lnTo>
                <a:lnTo>
                  <a:pt x="246185" y="914400"/>
                </a:lnTo>
                <a:lnTo>
                  <a:pt x="375139" y="1043354"/>
                </a:lnTo>
                <a:lnTo>
                  <a:pt x="527539" y="820616"/>
                </a:lnTo>
                <a:lnTo>
                  <a:pt x="504092" y="703385"/>
                </a:lnTo>
                <a:lnTo>
                  <a:pt x="633046" y="726831"/>
                </a:lnTo>
                <a:lnTo>
                  <a:pt x="633046" y="597877"/>
                </a:lnTo>
                <a:lnTo>
                  <a:pt x="668215" y="597877"/>
                </a:lnTo>
                <a:lnTo>
                  <a:pt x="691662" y="468923"/>
                </a:lnTo>
                <a:lnTo>
                  <a:pt x="586154" y="468923"/>
                </a:lnTo>
                <a:lnTo>
                  <a:pt x="527539" y="515816"/>
                </a:lnTo>
                <a:lnTo>
                  <a:pt x="433754" y="492369"/>
                </a:lnTo>
                <a:lnTo>
                  <a:pt x="339969" y="211016"/>
                </a:lnTo>
                <a:lnTo>
                  <a:pt x="304800" y="339969"/>
                </a:lnTo>
                <a:lnTo>
                  <a:pt x="257908" y="316523"/>
                </a:lnTo>
                <a:lnTo>
                  <a:pt x="257908" y="140677"/>
                </a:lnTo>
                <a:lnTo>
                  <a:pt x="0" y="0"/>
                </a:lnTo>
                <a:close/>
              </a:path>
            </a:pathLst>
          </a:custGeom>
          <a:solidFill>
            <a:srgbClr val="20A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Rectangle 38">
            <a:extLst>
              <a:ext uri="{FF2B5EF4-FFF2-40B4-BE49-F238E27FC236}">
                <a16:creationId xmlns:a16="http://schemas.microsoft.com/office/drawing/2014/main" id="{CD4A3E89-C4B5-4FA8-832D-4BC34193FD4C}"/>
              </a:ext>
            </a:extLst>
          </p:cNvPr>
          <p:cNvSpPr/>
          <p:nvPr/>
        </p:nvSpPr>
        <p:spPr>
          <a:xfrm>
            <a:off x="7273804" y="2865645"/>
            <a:ext cx="1656000" cy="864000"/>
          </a:xfrm>
          <a:prstGeom prst="rect">
            <a:avLst/>
          </a:prstGeom>
          <a:solidFill>
            <a:srgbClr val="394B55"/>
          </a:solidFill>
          <a:ln>
            <a:noFill/>
          </a:ln>
          <a:effectLst>
            <a:outerShdw blurRad="50800" dist="38100" dir="2700000" algn="tl" rotWithShape="0">
              <a:srgbClr val="F7A6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AU" sz="1200" b="1" dirty="0">
                <a:solidFill>
                  <a:srgbClr val="F7A600"/>
                </a:solidFill>
              </a:rPr>
              <a:t>New Zealand</a:t>
            </a:r>
          </a:p>
          <a:p>
            <a:r>
              <a:rPr lang="en-AU" sz="1200" i="1" dirty="0">
                <a:solidFill>
                  <a:srgbClr val="F7A600"/>
                </a:solidFill>
              </a:rPr>
              <a:t>Road safety strategy</a:t>
            </a:r>
            <a:br>
              <a:rPr lang="en-AU" sz="1200" i="1" dirty="0">
                <a:solidFill>
                  <a:srgbClr val="F7A600"/>
                </a:solidFill>
              </a:rPr>
            </a:br>
            <a:r>
              <a:rPr lang="en-AU" sz="1200" i="1" dirty="0">
                <a:solidFill>
                  <a:srgbClr val="F7A600"/>
                </a:solidFill>
              </a:rPr>
              <a:t>2020-2030</a:t>
            </a:r>
          </a:p>
        </p:txBody>
      </p:sp>
      <p:sp>
        <p:nvSpPr>
          <p:cNvPr id="25" name="Arrow: Chevron 24">
            <a:extLst>
              <a:ext uri="{FF2B5EF4-FFF2-40B4-BE49-F238E27FC236}">
                <a16:creationId xmlns:a16="http://schemas.microsoft.com/office/drawing/2014/main" id="{6D52BC26-76BA-4FBA-AED0-B2B1700B548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7" name="TAC_MOD2_SNIP4_SLIDE_06_PARA_A">
            <a:hlinkClick r:id="" action="ppaction://media"/>
            <a:extLst>
              <a:ext uri="{FF2B5EF4-FFF2-40B4-BE49-F238E27FC236}">
                <a16:creationId xmlns:a16="http://schemas.microsoft.com/office/drawing/2014/main" id="{9BAD64DC-9B41-4BD4-96FB-7D8B4C30530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0532" y="1320"/>
            <a:ext cx="609600" cy="609600"/>
          </a:xfrm>
          <a:prstGeom prst="rect">
            <a:avLst/>
          </a:prstGeom>
        </p:spPr>
      </p:pic>
    </p:spTree>
    <p:extLst>
      <p:ext uri="{BB962C8B-B14F-4D97-AF65-F5344CB8AC3E}">
        <p14:creationId xmlns:p14="http://schemas.microsoft.com/office/powerpoint/2010/main" val="1536908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1500"/>
                                        <p:tgtEl>
                                          <p:spTgt spid="24"/>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500"/>
                                        <p:tgtEl>
                                          <p:spTgt spid="11"/>
                                        </p:tgtEl>
                                      </p:cBhvr>
                                    </p:animEffect>
                                  </p:childTnLst>
                                </p:cTn>
                              </p:par>
                              <p:par>
                                <p:cTn id="14" presetID="10" presetClass="entr" presetSubtype="0" fill="hold" grpId="0" nodeType="withEffect">
                                  <p:stCondLst>
                                    <p:cond delay="150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1500"/>
                                        <p:tgtEl>
                                          <p:spTgt spid="26"/>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500"/>
                                        <p:tgtEl>
                                          <p:spTgt spid="13"/>
                                        </p:tgtEl>
                                      </p:cBhvr>
                                    </p:animEffect>
                                  </p:childTnLst>
                                </p:cTn>
                              </p:par>
                              <p:par>
                                <p:cTn id="20" presetID="10" presetClass="entr" presetSubtype="0" fill="hold" grpId="0" nodeType="withEffect">
                                  <p:stCondLst>
                                    <p:cond delay="225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500"/>
                                        <p:tgtEl>
                                          <p:spTgt spid="29"/>
                                        </p:tgtEl>
                                      </p:cBhvr>
                                    </p:animEffect>
                                  </p:childTnLst>
                                </p:cTn>
                              </p:par>
                              <p:par>
                                <p:cTn id="23" presetID="10" presetClass="entr" presetSubtype="0" fill="hold" grpId="0" nodeType="withEffect">
                                  <p:stCondLst>
                                    <p:cond delay="275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1500"/>
                                        <p:tgtEl>
                                          <p:spTgt spid="12"/>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1500"/>
                                        <p:tgtEl>
                                          <p:spTgt spid="27"/>
                                        </p:tgtEl>
                                      </p:cBhvr>
                                    </p:animEffect>
                                  </p:childTnLst>
                                </p:cTn>
                              </p:par>
                              <p:par>
                                <p:cTn id="29" presetID="10" presetClass="entr" presetSubtype="0" fill="hold" grpId="0" nodeType="withEffect">
                                  <p:stCondLst>
                                    <p:cond delay="350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500"/>
                                        <p:tgtEl>
                                          <p:spTgt spid="14"/>
                                        </p:tgtEl>
                                      </p:cBhvr>
                                    </p:animEffect>
                                  </p:childTnLst>
                                </p:cTn>
                              </p:par>
                              <p:par>
                                <p:cTn id="32" presetID="10" presetClass="entr" presetSubtype="0" fill="hold" grpId="0" nodeType="withEffect">
                                  <p:stCondLst>
                                    <p:cond delay="350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500"/>
                                        <p:tgtEl>
                                          <p:spTgt spid="6"/>
                                        </p:tgtEl>
                                      </p:cBhvr>
                                    </p:animEffect>
                                  </p:childTnLst>
                                </p:cTn>
                              </p:par>
                              <p:par>
                                <p:cTn id="35" presetID="10" presetClass="entr" presetSubtype="0" fill="hold" grpId="0" nodeType="withEffect">
                                  <p:stCondLst>
                                    <p:cond delay="375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1500"/>
                                        <p:tgtEl>
                                          <p:spTgt spid="30"/>
                                        </p:tgtEl>
                                      </p:cBhvr>
                                    </p:animEffect>
                                  </p:childTnLst>
                                </p:cTn>
                              </p:par>
                              <p:par>
                                <p:cTn id="38" presetID="10" presetClass="entr" presetSubtype="0" fill="hold" grpId="0" nodeType="withEffect">
                                  <p:stCondLst>
                                    <p:cond delay="425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500"/>
                                        <p:tgtEl>
                                          <p:spTgt spid="5"/>
                                        </p:tgtEl>
                                      </p:cBhvr>
                                    </p:animEffect>
                                  </p:childTnLst>
                                </p:cTn>
                              </p:par>
                              <p:par>
                                <p:cTn id="41" presetID="10" presetClass="entr" presetSubtype="0" fill="hold" grpId="0" nodeType="withEffect">
                                  <p:stCondLst>
                                    <p:cond delay="450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1500"/>
                                        <p:tgtEl>
                                          <p:spTgt spid="32"/>
                                        </p:tgtEl>
                                      </p:cBhvr>
                                    </p:animEffect>
                                  </p:childTnLst>
                                </p:cTn>
                              </p:par>
                              <p:par>
                                <p:cTn id="44" presetID="10" presetClass="entr" presetSubtype="0" fill="hold" grpId="0" nodeType="withEffect">
                                  <p:stCondLst>
                                    <p:cond delay="500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500"/>
                                        <p:tgtEl>
                                          <p:spTgt spid="10"/>
                                        </p:tgtEl>
                                      </p:cBhvr>
                                    </p:animEffect>
                                  </p:childTnLst>
                                </p:cTn>
                              </p:par>
                              <p:par>
                                <p:cTn id="47" presetID="10" presetClass="entr" presetSubtype="0" fill="hold" grpId="0" nodeType="withEffect">
                                  <p:stCondLst>
                                    <p:cond delay="525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1500"/>
                                        <p:tgtEl>
                                          <p:spTgt spid="34"/>
                                        </p:tgtEl>
                                      </p:cBhvr>
                                    </p:animEffect>
                                  </p:childTnLst>
                                </p:cTn>
                              </p:par>
                              <p:par>
                                <p:cTn id="50" presetID="10" presetClass="entr" presetSubtype="0" fill="hold" grpId="0" nodeType="withEffect">
                                  <p:stCondLst>
                                    <p:cond delay="575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1500"/>
                                        <p:tgtEl>
                                          <p:spTgt spid="9"/>
                                        </p:tgtEl>
                                      </p:cBhvr>
                                    </p:animEffect>
                                  </p:childTnLst>
                                </p:cTn>
                              </p:par>
                              <p:par>
                                <p:cTn id="53" presetID="10" presetClass="entr" presetSubtype="0" fill="hold" grpId="0" nodeType="withEffect">
                                  <p:stCondLst>
                                    <p:cond delay="6000"/>
                                  </p:stCondLst>
                                  <p:childTnLst>
                                    <p:set>
                                      <p:cBhvr>
                                        <p:cTn id="54" dur="1" fill="hold">
                                          <p:stCondLst>
                                            <p:cond delay="0"/>
                                          </p:stCondLst>
                                        </p:cTn>
                                        <p:tgtEl>
                                          <p:spTgt spid="2"/>
                                        </p:tgtEl>
                                        <p:attrNameLst>
                                          <p:attrName>style.visibility</p:attrName>
                                        </p:attrNameLst>
                                      </p:cBhvr>
                                      <p:to>
                                        <p:strVal val="visible"/>
                                      </p:to>
                                    </p:set>
                                    <p:animEffect transition="in" filter="fade">
                                      <p:cBhvr>
                                        <p:cTn id="55" dur="1500"/>
                                        <p:tgtEl>
                                          <p:spTgt spid="2"/>
                                        </p:tgtEl>
                                      </p:cBhvr>
                                    </p:animEffect>
                                  </p:childTnLst>
                                </p:cTn>
                              </p:par>
                              <p:par>
                                <p:cTn id="56" presetID="10" presetClass="entr" presetSubtype="0" fill="hold" grpId="0" nodeType="withEffect">
                                  <p:stCondLst>
                                    <p:cond delay="650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1500"/>
                                        <p:tgtEl>
                                          <p:spTgt spid="37"/>
                                        </p:tgtEl>
                                      </p:cBhvr>
                                    </p:animEffect>
                                  </p:childTnLst>
                                </p:cTn>
                              </p:par>
                              <p:par>
                                <p:cTn id="59" presetID="10" presetClass="entr" presetSubtype="0" fill="hold" grpId="0" nodeType="withEffect">
                                  <p:stCondLst>
                                    <p:cond delay="650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1500"/>
                                        <p:tgtEl>
                                          <p:spTgt spid="38"/>
                                        </p:tgtEl>
                                      </p:cBhvr>
                                    </p:animEffect>
                                  </p:childTnLst>
                                </p:cTn>
                              </p:par>
                              <p:par>
                                <p:cTn id="62" presetID="10" presetClass="entr" presetSubtype="0" fill="hold" grpId="0" nodeType="withEffect">
                                  <p:stCondLst>
                                    <p:cond delay="6750"/>
                                  </p:stCondLst>
                                  <p:childTnLst>
                                    <p:set>
                                      <p:cBhvr>
                                        <p:cTn id="63" dur="1" fill="hold">
                                          <p:stCondLst>
                                            <p:cond delay="0"/>
                                          </p:stCondLst>
                                        </p:cTn>
                                        <p:tgtEl>
                                          <p:spTgt spid="39"/>
                                        </p:tgtEl>
                                        <p:attrNameLst>
                                          <p:attrName>style.visibility</p:attrName>
                                        </p:attrNameLst>
                                      </p:cBhvr>
                                      <p:to>
                                        <p:strVal val="visible"/>
                                      </p:to>
                                    </p:set>
                                    <p:animEffect transition="in" filter="fade">
                                      <p:cBhvr>
                                        <p:cTn id="64" dur="1500"/>
                                        <p:tgtEl>
                                          <p:spTgt spid="39"/>
                                        </p:tgtEl>
                                      </p:cBhvr>
                                    </p:animEffect>
                                  </p:childTnLst>
                                </p:cTn>
                              </p:par>
                              <p:par>
                                <p:cTn id="65" presetID="27" presetClass="emph" presetSubtype="0" fill="remove" grpId="1" nodeType="withEffect">
                                  <p:stCondLst>
                                    <p:cond delay="8000"/>
                                  </p:stCondLst>
                                  <p:childTnLst>
                                    <p:animClr clrSpc="rgb" dir="cw">
                                      <p:cBhvr override="childStyle">
                                        <p:cTn id="66" dur="250" autoRev="1" fill="remove"/>
                                        <p:tgtEl>
                                          <p:spTgt spid="8"/>
                                        </p:tgtEl>
                                        <p:attrNameLst>
                                          <p:attrName>style.color</p:attrName>
                                        </p:attrNameLst>
                                      </p:cBhvr>
                                      <p:to>
                                        <a:schemeClr val="bg1"/>
                                      </p:to>
                                    </p:animClr>
                                    <p:animClr clrSpc="rgb" dir="cw">
                                      <p:cBhvr>
                                        <p:cTn id="67" dur="250" autoRev="1" fill="remove"/>
                                        <p:tgtEl>
                                          <p:spTgt spid="8"/>
                                        </p:tgtEl>
                                        <p:attrNameLst>
                                          <p:attrName>fillcolor</p:attrName>
                                        </p:attrNameLst>
                                      </p:cBhvr>
                                      <p:to>
                                        <a:schemeClr val="bg1"/>
                                      </p:to>
                                    </p:animClr>
                                    <p:set>
                                      <p:cBhvr>
                                        <p:cTn id="68" dur="250" autoRev="1" fill="remove"/>
                                        <p:tgtEl>
                                          <p:spTgt spid="8"/>
                                        </p:tgtEl>
                                        <p:attrNameLst>
                                          <p:attrName>fill.type</p:attrName>
                                        </p:attrNameLst>
                                      </p:cBhvr>
                                      <p:to>
                                        <p:strVal val="solid"/>
                                      </p:to>
                                    </p:set>
                                    <p:set>
                                      <p:cBhvr>
                                        <p:cTn id="69" dur="250" autoRev="1" fill="remove"/>
                                        <p:tgtEl>
                                          <p:spTgt spid="8"/>
                                        </p:tgtEl>
                                        <p:attrNameLst>
                                          <p:attrName>fill.on</p:attrName>
                                        </p:attrNameLst>
                                      </p:cBhvr>
                                      <p:to>
                                        <p:strVal val="true"/>
                                      </p:to>
                                    </p:set>
                                  </p:childTnLst>
                                </p:cTn>
                              </p:par>
                              <p:par>
                                <p:cTn id="70" presetID="27" presetClass="emph" presetSubtype="0" fill="remove" grpId="1" nodeType="withEffect">
                                  <p:stCondLst>
                                    <p:cond delay="8250"/>
                                  </p:stCondLst>
                                  <p:childTnLst>
                                    <p:animClr clrSpc="rgb" dir="cw">
                                      <p:cBhvr override="childStyle">
                                        <p:cTn id="71" dur="250" autoRev="1" fill="remove"/>
                                        <p:tgtEl>
                                          <p:spTgt spid="11"/>
                                        </p:tgtEl>
                                        <p:attrNameLst>
                                          <p:attrName>style.color</p:attrName>
                                        </p:attrNameLst>
                                      </p:cBhvr>
                                      <p:to>
                                        <a:schemeClr val="bg1"/>
                                      </p:to>
                                    </p:animClr>
                                    <p:animClr clrSpc="rgb" dir="cw">
                                      <p:cBhvr>
                                        <p:cTn id="72" dur="250" autoRev="1" fill="remove"/>
                                        <p:tgtEl>
                                          <p:spTgt spid="11"/>
                                        </p:tgtEl>
                                        <p:attrNameLst>
                                          <p:attrName>fillcolor</p:attrName>
                                        </p:attrNameLst>
                                      </p:cBhvr>
                                      <p:to>
                                        <a:schemeClr val="bg1"/>
                                      </p:to>
                                    </p:animClr>
                                    <p:set>
                                      <p:cBhvr>
                                        <p:cTn id="73" dur="250" autoRev="1" fill="remove"/>
                                        <p:tgtEl>
                                          <p:spTgt spid="11"/>
                                        </p:tgtEl>
                                        <p:attrNameLst>
                                          <p:attrName>fill.type</p:attrName>
                                        </p:attrNameLst>
                                      </p:cBhvr>
                                      <p:to>
                                        <p:strVal val="solid"/>
                                      </p:to>
                                    </p:set>
                                    <p:set>
                                      <p:cBhvr>
                                        <p:cTn id="74" dur="250" autoRev="1" fill="remove"/>
                                        <p:tgtEl>
                                          <p:spTgt spid="11"/>
                                        </p:tgtEl>
                                        <p:attrNameLst>
                                          <p:attrName>fill.on</p:attrName>
                                        </p:attrNameLst>
                                      </p:cBhvr>
                                      <p:to>
                                        <p:strVal val="true"/>
                                      </p:to>
                                    </p:set>
                                  </p:childTnLst>
                                </p:cTn>
                              </p:par>
                              <p:par>
                                <p:cTn id="75" presetID="27" presetClass="emph" presetSubtype="0" fill="remove" grpId="1" nodeType="withEffect">
                                  <p:stCondLst>
                                    <p:cond delay="8500"/>
                                  </p:stCondLst>
                                  <p:childTnLst>
                                    <p:animClr clrSpc="rgb" dir="cw">
                                      <p:cBhvr override="childStyle">
                                        <p:cTn id="76" dur="250" autoRev="1" fill="remove"/>
                                        <p:tgtEl>
                                          <p:spTgt spid="13"/>
                                        </p:tgtEl>
                                        <p:attrNameLst>
                                          <p:attrName>style.color</p:attrName>
                                        </p:attrNameLst>
                                      </p:cBhvr>
                                      <p:to>
                                        <a:schemeClr val="bg1"/>
                                      </p:to>
                                    </p:animClr>
                                    <p:animClr clrSpc="rgb" dir="cw">
                                      <p:cBhvr>
                                        <p:cTn id="77" dur="250" autoRev="1" fill="remove"/>
                                        <p:tgtEl>
                                          <p:spTgt spid="13"/>
                                        </p:tgtEl>
                                        <p:attrNameLst>
                                          <p:attrName>fillcolor</p:attrName>
                                        </p:attrNameLst>
                                      </p:cBhvr>
                                      <p:to>
                                        <a:schemeClr val="bg1"/>
                                      </p:to>
                                    </p:animClr>
                                    <p:set>
                                      <p:cBhvr>
                                        <p:cTn id="78" dur="250" autoRev="1" fill="remove"/>
                                        <p:tgtEl>
                                          <p:spTgt spid="13"/>
                                        </p:tgtEl>
                                        <p:attrNameLst>
                                          <p:attrName>fill.type</p:attrName>
                                        </p:attrNameLst>
                                      </p:cBhvr>
                                      <p:to>
                                        <p:strVal val="solid"/>
                                      </p:to>
                                    </p:set>
                                    <p:set>
                                      <p:cBhvr>
                                        <p:cTn id="79" dur="250" autoRev="1" fill="remove"/>
                                        <p:tgtEl>
                                          <p:spTgt spid="13"/>
                                        </p:tgtEl>
                                        <p:attrNameLst>
                                          <p:attrName>fill.on</p:attrName>
                                        </p:attrNameLst>
                                      </p:cBhvr>
                                      <p:to>
                                        <p:strVal val="true"/>
                                      </p:to>
                                    </p:set>
                                  </p:childTnLst>
                                </p:cTn>
                              </p:par>
                              <p:par>
                                <p:cTn id="80" presetID="27" presetClass="emph" presetSubtype="0" fill="remove" grpId="1" nodeType="withEffect">
                                  <p:stCondLst>
                                    <p:cond delay="8750"/>
                                  </p:stCondLst>
                                  <p:childTnLst>
                                    <p:animClr clrSpc="rgb" dir="cw">
                                      <p:cBhvr override="childStyle">
                                        <p:cTn id="81" dur="250" autoRev="1" fill="remove"/>
                                        <p:tgtEl>
                                          <p:spTgt spid="12"/>
                                        </p:tgtEl>
                                        <p:attrNameLst>
                                          <p:attrName>style.color</p:attrName>
                                        </p:attrNameLst>
                                      </p:cBhvr>
                                      <p:to>
                                        <a:schemeClr val="bg1"/>
                                      </p:to>
                                    </p:animClr>
                                    <p:animClr clrSpc="rgb" dir="cw">
                                      <p:cBhvr>
                                        <p:cTn id="82" dur="250" autoRev="1" fill="remove"/>
                                        <p:tgtEl>
                                          <p:spTgt spid="12"/>
                                        </p:tgtEl>
                                        <p:attrNameLst>
                                          <p:attrName>fillcolor</p:attrName>
                                        </p:attrNameLst>
                                      </p:cBhvr>
                                      <p:to>
                                        <a:schemeClr val="bg1"/>
                                      </p:to>
                                    </p:animClr>
                                    <p:set>
                                      <p:cBhvr>
                                        <p:cTn id="83" dur="250" autoRev="1" fill="remove"/>
                                        <p:tgtEl>
                                          <p:spTgt spid="12"/>
                                        </p:tgtEl>
                                        <p:attrNameLst>
                                          <p:attrName>fill.type</p:attrName>
                                        </p:attrNameLst>
                                      </p:cBhvr>
                                      <p:to>
                                        <p:strVal val="solid"/>
                                      </p:to>
                                    </p:set>
                                    <p:set>
                                      <p:cBhvr>
                                        <p:cTn id="84" dur="250" autoRev="1" fill="remove"/>
                                        <p:tgtEl>
                                          <p:spTgt spid="12"/>
                                        </p:tgtEl>
                                        <p:attrNameLst>
                                          <p:attrName>fill.on</p:attrName>
                                        </p:attrNameLst>
                                      </p:cBhvr>
                                      <p:to>
                                        <p:strVal val="true"/>
                                      </p:to>
                                    </p:set>
                                  </p:childTnLst>
                                </p:cTn>
                              </p:par>
                              <p:par>
                                <p:cTn id="85" presetID="27" presetClass="emph" presetSubtype="0" fill="remove" grpId="1" nodeType="withEffect">
                                  <p:stCondLst>
                                    <p:cond delay="9000"/>
                                  </p:stCondLst>
                                  <p:childTnLst>
                                    <p:animClr clrSpc="rgb" dir="cw">
                                      <p:cBhvr override="childStyle">
                                        <p:cTn id="86" dur="250" autoRev="1" fill="remove"/>
                                        <p:tgtEl>
                                          <p:spTgt spid="14"/>
                                        </p:tgtEl>
                                        <p:attrNameLst>
                                          <p:attrName>style.color</p:attrName>
                                        </p:attrNameLst>
                                      </p:cBhvr>
                                      <p:to>
                                        <a:schemeClr val="bg1"/>
                                      </p:to>
                                    </p:animClr>
                                    <p:animClr clrSpc="rgb" dir="cw">
                                      <p:cBhvr>
                                        <p:cTn id="87" dur="250" autoRev="1" fill="remove"/>
                                        <p:tgtEl>
                                          <p:spTgt spid="14"/>
                                        </p:tgtEl>
                                        <p:attrNameLst>
                                          <p:attrName>fillcolor</p:attrName>
                                        </p:attrNameLst>
                                      </p:cBhvr>
                                      <p:to>
                                        <a:schemeClr val="bg1"/>
                                      </p:to>
                                    </p:animClr>
                                    <p:set>
                                      <p:cBhvr>
                                        <p:cTn id="88" dur="250" autoRev="1" fill="remove"/>
                                        <p:tgtEl>
                                          <p:spTgt spid="14"/>
                                        </p:tgtEl>
                                        <p:attrNameLst>
                                          <p:attrName>fill.type</p:attrName>
                                        </p:attrNameLst>
                                      </p:cBhvr>
                                      <p:to>
                                        <p:strVal val="solid"/>
                                      </p:to>
                                    </p:set>
                                    <p:set>
                                      <p:cBhvr>
                                        <p:cTn id="89" dur="250" autoRev="1" fill="remove"/>
                                        <p:tgtEl>
                                          <p:spTgt spid="14"/>
                                        </p:tgtEl>
                                        <p:attrNameLst>
                                          <p:attrName>fill.on</p:attrName>
                                        </p:attrNameLst>
                                      </p:cBhvr>
                                      <p:to>
                                        <p:strVal val="true"/>
                                      </p:to>
                                    </p:set>
                                  </p:childTnLst>
                                </p:cTn>
                              </p:par>
                              <p:par>
                                <p:cTn id="90" presetID="27" presetClass="emph" presetSubtype="0" fill="remove" grpId="1" nodeType="withEffect">
                                  <p:stCondLst>
                                    <p:cond delay="9250"/>
                                  </p:stCondLst>
                                  <p:childTnLst>
                                    <p:animClr clrSpc="rgb" dir="cw">
                                      <p:cBhvr override="childStyle">
                                        <p:cTn id="91" dur="250" autoRev="1" fill="remove"/>
                                        <p:tgtEl>
                                          <p:spTgt spid="5"/>
                                        </p:tgtEl>
                                        <p:attrNameLst>
                                          <p:attrName>style.color</p:attrName>
                                        </p:attrNameLst>
                                      </p:cBhvr>
                                      <p:to>
                                        <a:schemeClr val="bg1"/>
                                      </p:to>
                                    </p:animClr>
                                    <p:animClr clrSpc="rgb" dir="cw">
                                      <p:cBhvr>
                                        <p:cTn id="92" dur="250" autoRev="1" fill="remove"/>
                                        <p:tgtEl>
                                          <p:spTgt spid="5"/>
                                        </p:tgtEl>
                                        <p:attrNameLst>
                                          <p:attrName>fillcolor</p:attrName>
                                        </p:attrNameLst>
                                      </p:cBhvr>
                                      <p:to>
                                        <a:schemeClr val="bg1"/>
                                      </p:to>
                                    </p:animClr>
                                    <p:set>
                                      <p:cBhvr>
                                        <p:cTn id="93" dur="250" autoRev="1" fill="remove"/>
                                        <p:tgtEl>
                                          <p:spTgt spid="5"/>
                                        </p:tgtEl>
                                        <p:attrNameLst>
                                          <p:attrName>fill.type</p:attrName>
                                        </p:attrNameLst>
                                      </p:cBhvr>
                                      <p:to>
                                        <p:strVal val="solid"/>
                                      </p:to>
                                    </p:set>
                                    <p:set>
                                      <p:cBhvr>
                                        <p:cTn id="94" dur="250" autoRev="1" fill="remove"/>
                                        <p:tgtEl>
                                          <p:spTgt spid="5"/>
                                        </p:tgtEl>
                                        <p:attrNameLst>
                                          <p:attrName>fill.on</p:attrName>
                                        </p:attrNameLst>
                                      </p:cBhvr>
                                      <p:to>
                                        <p:strVal val="true"/>
                                      </p:to>
                                    </p:set>
                                  </p:childTnLst>
                                </p:cTn>
                              </p:par>
                              <p:par>
                                <p:cTn id="95" presetID="27" presetClass="emph" presetSubtype="0" fill="remove" grpId="1" nodeType="withEffect">
                                  <p:stCondLst>
                                    <p:cond delay="9500"/>
                                  </p:stCondLst>
                                  <p:childTnLst>
                                    <p:animClr clrSpc="rgb" dir="cw">
                                      <p:cBhvr override="childStyle">
                                        <p:cTn id="96" dur="250" autoRev="1" fill="remove"/>
                                        <p:tgtEl>
                                          <p:spTgt spid="10"/>
                                        </p:tgtEl>
                                        <p:attrNameLst>
                                          <p:attrName>style.color</p:attrName>
                                        </p:attrNameLst>
                                      </p:cBhvr>
                                      <p:to>
                                        <a:schemeClr val="bg1"/>
                                      </p:to>
                                    </p:animClr>
                                    <p:animClr clrSpc="rgb" dir="cw">
                                      <p:cBhvr>
                                        <p:cTn id="97" dur="250" autoRev="1" fill="remove"/>
                                        <p:tgtEl>
                                          <p:spTgt spid="10"/>
                                        </p:tgtEl>
                                        <p:attrNameLst>
                                          <p:attrName>fillcolor</p:attrName>
                                        </p:attrNameLst>
                                      </p:cBhvr>
                                      <p:to>
                                        <a:schemeClr val="bg1"/>
                                      </p:to>
                                    </p:animClr>
                                    <p:set>
                                      <p:cBhvr>
                                        <p:cTn id="98" dur="250" autoRev="1" fill="remove"/>
                                        <p:tgtEl>
                                          <p:spTgt spid="10"/>
                                        </p:tgtEl>
                                        <p:attrNameLst>
                                          <p:attrName>fill.type</p:attrName>
                                        </p:attrNameLst>
                                      </p:cBhvr>
                                      <p:to>
                                        <p:strVal val="solid"/>
                                      </p:to>
                                    </p:set>
                                    <p:set>
                                      <p:cBhvr>
                                        <p:cTn id="99" dur="250" autoRev="1" fill="remove"/>
                                        <p:tgtEl>
                                          <p:spTgt spid="10"/>
                                        </p:tgtEl>
                                        <p:attrNameLst>
                                          <p:attrName>fill.on</p:attrName>
                                        </p:attrNameLst>
                                      </p:cBhvr>
                                      <p:to>
                                        <p:strVal val="true"/>
                                      </p:to>
                                    </p:set>
                                  </p:childTnLst>
                                </p:cTn>
                              </p:par>
                              <p:par>
                                <p:cTn id="100" presetID="27" presetClass="emph" presetSubtype="0" fill="remove" grpId="1" nodeType="withEffect">
                                  <p:stCondLst>
                                    <p:cond delay="9750"/>
                                  </p:stCondLst>
                                  <p:childTnLst>
                                    <p:animClr clrSpc="rgb" dir="cw">
                                      <p:cBhvr override="childStyle">
                                        <p:cTn id="101" dur="250" autoRev="1" fill="remove"/>
                                        <p:tgtEl>
                                          <p:spTgt spid="9"/>
                                        </p:tgtEl>
                                        <p:attrNameLst>
                                          <p:attrName>style.color</p:attrName>
                                        </p:attrNameLst>
                                      </p:cBhvr>
                                      <p:to>
                                        <a:schemeClr val="bg1"/>
                                      </p:to>
                                    </p:animClr>
                                    <p:animClr clrSpc="rgb" dir="cw">
                                      <p:cBhvr>
                                        <p:cTn id="102" dur="250" autoRev="1" fill="remove"/>
                                        <p:tgtEl>
                                          <p:spTgt spid="9"/>
                                        </p:tgtEl>
                                        <p:attrNameLst>
                                          <p:attrName>fillcolor</p:attrName>
                                        </p:attrNameLst>
                                      </p:cBhvr>
                                      <p:to>
                                        <a:schemeClr val="bg1"/>
                                      </p:to>
                                    </p:animClr>
                                    <p:set>
                                      <p:cBhvr>
                                        <p:cTn id="103" dur="250" autoRev="1" fill="remove"/>
                                        <p:tgtEl>
                                          <p:spTgt spid="9"/>
                                        </p:tgtEl>
                                        <p:attrNameLst>
                                          <p:attrName>fill.type</p:attrName>
                                        </p:attrNameLst>
                                      </p:cBhvr>
                                      <p:to>
                                        <p:strVal val="solid"/>
                                      </p:to>
                                    </p:set>
                                    <p:set>
                                      <p:cBhvr>
                                        <p:cTn id="104" dur="250" autoRev="1" fill="remove"/>
                                        <p:tgtEl>
                                          <p:spTgt spid="9"/>
                                        </p:tgtEl>
                                        <p:attrNameLst>
                                          <p:attrName>fill.on</p:attrName>
                                        </p:attrNameLst>
                                      </p:cBhvr>
                                      <p:to>
                                        <p:strVal val="true"/>
                                      </p:to>
                                    </p:set>
                                  </p:childTnLst>
                                </p:cTn>
                              </p:par>
                              <p:par>
                                <p:cTn id="105" presetID="27" presetClass="emph" presetSubtype="0" fill="remove" grpId="1" nodeType="withEffect">
                                  <p:stCondLst>
                                    <p:cond delay="10000"/>
                                  </p:stCondLst>
                                  <p:childTnLst>
                                    <p:animClr clrSpc="rgb" dir="cw">
                                      <p:cBhvr override="childStyle">
                                        <p:cTn id="106" dur="250" autoRev="1" fill="remove"/>
                                        <p:tgtEl>
                                          <p:spTgt spid="37"/>
                                        </p:tgtEl>
                                        <p:attrNameLst>
                                          <p:attrName>style.color</p:attrName>
                                        </p:attrNameLst>
                                      </p:cBhvr>
                                      <p:to>
                                        <a:schemeClr val="bg1"/>
                                      </p:to>
                                    </p:animClr>
                                    <p:animClr clrSpc="rgb" dir="cw">
                                      <p:cBhvr>
                                        <p:cTn id="107" dur="250" autoRev="1" fill="remove"/>
                                        <p:tgtEl>
                                          <p:spTgt spid="37"/>
                                        </p:tgtEl>
                                        <p:attrNameLst>
                                          <p:attrName>fillcolor</p:attrName>
                                        </p:attrNameLst>
                                      </p:cBhvr>
                                      <p:to>
                                        <a:schemeClr val="bg1"/>
                                      </p:to>
                                    </p:animClr>
                                    <p:set>
                                      <p:cBhvr>
                                        <p:cTn id="108" dur="250" autoRev="1" fill="remove"/>
                                        <p:tgtEl>
                                          <p:spTgt spid="37"/>
                                        </p:tgtEl>
                                        <p:attrNameLst>
                                          <p:attrName>fill.type</p:attrName>
                                        </p:attrNameLst>
                                      </p:cBhvr>
                                      <p:to>
                                        <p:strVal val="solid"/>
                                      </p:to>
                                    </p:set>
                                    <p:set>
                                      <p:cBhvr>
                                        <p:cTn id="109" dur="250" autoRev="1" fill="remove"/>
                                        <p:tgtEl>
                                          <p:spTgt spid="37"/>
                                        </p:tgtEl>
                                        <p:attrNameLst>
                                          <p:attrName>fill.on</p:attrName>
                                        </p:attrNameLst>
                                      </p:cBhvr>
                                      <p:to>
                                        <p:strVal val="true"/>
                                      </p:to>
                                    </p:set>
                                  </p:childTnLst>
                                </p:cTn>
                              </p:par>
                              <p:par>
                                <p:cTn id="110" presetID="27" presetClass="emph" presetSubtype="0" fill="remove" grpId="1" nodeType="withEffect">
                                  <p:stCondLst>
                                    <p:cond delay="10000"/>
                                  </p:stCondLst>
                                  <p:childTnLst>
                                    <p:animClr clrSpc="rgb" dir="cw">
                                      <p:cBhvr override="childStyle">
                                        <p:cTn id="111" dur="250" autoRev="1" fill="remove"/>
                                        <p:tgtEl>
                                          <p:spTgt spid="38"/>
                                        </p:tgtEl>
                                        <p:attrNameLst>
                                          <p:attrName>style.color</p:attrName>
                                        </p:attrNameLst>
                                      </p:cBhvr>
                                      <p:to>
                                        <a:schemeClr val="bg1"/>
                                      </p:to>
                                    </p:animClr>
                                    <p:animClr clrSpc="rgb" dir="cw">
                                      <p:cBhvr>
                                        <p:cTn id="112" dur="250" autoRev="1" fill="remove"/>
                                        <p:tgtEl>
                                          <p:spTgt spid="38"/>
                                        </p:tgtEl>
                                        <p:attrNameLst>
                                          <p:attrName>fillcolor</p:attrName>
                                        </p:attrNameLst>
                                      </p:cBhvr>
                                      <p:to>
                                        <a:schemeClr val="bg1"/>
                                      </p:to>
                                    </p:animClr>
                                    <p:set>
                                      <p:cBhvr>
                                        <p:cTn id="113" dur="250" autoRev="1" fill="remove"/>
                                        <p:tgtEl>
                                          <p:spTgt spid="38"/>
                                        </p:tgtEl>
                                        <p:attrNameLst>
                                          <p:attrName>fill.type</p:attrName>
                                        </p:attrNameLst>
                                      </p:cBhvr>
                                      <p:to>
                                        <p:strVal val="solid"/>
                                      </p:to>
                                    </p:set>
                                    <p:set>
                                      <p:cBhvr>
                                        <p:cTn id="114" dur="250" autoRev="1" fill="remove"/>
                                        <p:tgtEl>
                                          <p:spTgt spid="38"/>
                                        </p:tgtEl>
                                        <p:attrNameLst>
                                          <p:attrName>fill.on</p:attrName>
                                        </p:attrNameLst>
                                      </p:cBhvr>
                                      <p:to>
                                        <p:strVal val="true"/>
                                      </p:to>
                                    </p:set>
                                  </p:childTnLst>
                                </p:cTn>
                              </p:par>
                              <p:par>
                                <p:cTn id="115" presetID="1" presetClass="mediacall" presetSubtype="0" fill="hold" nodeType="withEffect">
                                  <p:stCondLst>
                                    <p:cond delay="1000"/>
                                  </p:stCondLst>
                                  <p:childTnLst>
                                    <p:cmd type="call" cmd="playFrom(0.0)">
                                      <p:cBhvr>
                                        <p:cTn id="116" dur="36125" fill="hold"/>
                                        <p:tgtEl>
                                          <p:spTgt spid="7"/>
                                        </p:tgtEl>
                                      </p:cBhvr>
                                    </p:cmd>
                                  </p:childTnLst>
                                </p:cTn>
                              </p:par>
                            </p:childTnLst>
                          </p:cTn>
                        </p:par>
                        <p:par>
                          <p:cTn id="117" fill="hold">
                            <p:stCondLst>
                              <p:cond delay="37125"/>
                            </p:stCondLst>
                            <p:childTnLst>
                              <p:par>
                                <p:cTn id="118" presetID="3" presetClass="mediacall" presetSubtype="0" fill="hold" nodeType="afterEffect">
                                  <p:stCondLst>
                                    <p:cond delay="500"/>
                                  </p:stCondLst>
                                  <p:childTnLst>
                                    <p:cmd type="call" cmd="stop">
                                      <p:cBhvr>
                                        <p:cTn id="119" dur="1" fill="hold"/>
                                        <p:tgtEl>
                                          <p:spTgt spid="7"/>
                                        </p:tgtEl>
                                      </p:cBhvr>
                                    </p:cmd>
                                  </p:childTnLst>
                                </p:cTn>
                              </p:par>
                              <p:par>
                                <p:cTn id="120" presetID="10" presetClass="entr" presetSubtype="0" fill="hold" grpId="0" nodeType="withEffect">
                                  <p:stCondLst>
                                    <p:cond delay="500"/>
                                  </p:stCondLst>
                                  <p:childTnLst>
                                    <p:set>
                                      <p:cBhvr>
                                        <p:cTn id="121" dur="1" fill="hold">
                                          <p:stCondLst>
                                            <p:cond delay="0"/>
                                          </p:stCondLst>
                                        </p:cTn>
                                        <p:tgtEl>
                                          <p:spTgt spid="25"/>
                                        </p:tgtEl>
                                        <p:attrNameLst>
                                          <p:attrName>style.visibility</p:attrName>
                                        </p:attrNameLst>
                                      </p:cBhvr>
                                      <p:to>
                                        <p:strVal val="visible"/>
                                      </p:to>
                                    </p:set>
                                    <p:animEffect transition="in" filter="fade">
                                      <p:cBhvr>
                                        <p:cTn id="1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3" fill="hold" display="0">
                  <p:stCondLst>
                    <p:cond delay="indefinite"/>
                  </p:stCondLst>
                  <p:endCondLst>
                    <p:cond evt="onStopAudio" delay="0">
                      <p:tgtEl>
                        <p:sldTgt/>
                      </p:tgtEl>
                    </p:cond>
                  </p:endCondLst>
                </p:cTn>
                <p:tgtEl>
                  <p:spTgt spid="7"/>
                </p:tgtEl>
              </p:cMediaNode>
            </p:audio>
          </p:childTnLst>
        </p:cTn>
      </p:par>
    </p:tnLst>
    <p:bldLst>
      <p:bldP spid="5" grpId="0" animBg="1"/>
      <p:bldP spid="5" grpId="1" animBg="1"/>
      <p:bldP spid="6" grpId="0"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2" grpId="0" animBg="1"/>
      <p:bldP spid="24" grpId="0" animBg="1"/>
      <p:bldP spid="26" grpId="0" animBg="1"/>
      <p:bldP spid="27" grpId="0" animBg="1"/>
      <p:bldP spid="29" grpId="0" animBg="1"/>
      <p:bldP spid="30" grpId="0" animBg="1"/>
      <p:bldP spid="32" grpId="0" animBg="1"/>
      <p:bldP spid="34" grpId="0" animBg="1"/>
      <p:bldP spid="37" grpId="0" animBg="1"/>
      <p:bldP spid="37" grpId="1" animBg="1"/>
      <p:bldP spid="38" grpId="0" animBg="1"/>
      <p:bldP spid="38" grpId="1" animBg="1"/>
      <p:bldP spid="39"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4B8A7E7-F9BE-0545-A2D8-C785C211DD6E}"/>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C43C22E5-8D9A-2A4E-A060-40494BECABE8}"/>
              </a:ext>
            </a:extLst>
          </p:cNvPr>
          <p:cNvSpPr>
            <a:spLocks noGrp="1"/>
          </p:cNvSpPr>
          <p:nvPr>
            <p:ph type="sldNum" sz="quarter" idx="11"/>
          </p:nvPr>
        </p:nvSpPr>
        <p:spPr/>
        <p:txBody>
          <a:bodyPr/>
          <a:lstStyle/>
          <a:p>
            <a:fld id="{A9D36E53-D99A-0F41-B3E8-EF235B9A2E23}" type="slidenum">
              <a:rPr lang="en-US" smtClean="0"/>
              <a:pPr/>
              <a:t>7</a:t>
            </a:fld>
            <a:endParaRPr lang="en-US" dirty="0"/>
          </a:p>
        </p:txBody>
      </p:sp>
      <p:cxnSp>
        <p:nvCxnSpPr>
          <p:cNvPr id="16" name="Straight Connector 15">
            <a:extLst>
              <a:ext uri="{FF2B5EF4-FFF2-40B4-BE49-F238E27FC236}">
                <a16:creationId xmlns:a16="http://schemas.microsoft.com/office/drawing/2014/main" id="{B3DB7767-118B-3341-B426-184F55F8EB7C}"/>
              </a:ext>
            </a:extLst>
          </p:cNvPr>
          <p:cNvCxnSpPr/>
          <p:nvPr/>
        </p:nvCxnSpPr>
        <p:spPr>
          <a:xfrm>
            <a:off x="395752" y="3717032"/>
            <a:ext cx="1944000" cy="0"/>
          </a:xfrm>
          <a:prstGeom prst="line">
            <a:avLst/>
          </a:prstGeom>
          <a:ln w="38100">
            <a:solidFill>
              <a:srgbClr val="009CE0"/>
            </a:solidFill>
            <a:tailEnd type="oval" w="lg" len="lg"/>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3DB0D0E-538D-174E-A54D-497E99E76EA0}"/>
              </a:ext>
            </a:extLst>
          </p:cNvPr>
          <p:cNvSpPr txBox="1"/>
          <p:nvPr/>
        </p:nvSpPr>
        <p:spPr>
          <a:xfrm>
            <a:off x="1403648" y="3255366"/>
            <a:ext cx="936104" cy="461665"/>
          </a:xfrm>
          <a:prstGeom prst="rect">
            <a:avLst/>
          </a:prstGeom>
          <a:noFill/>
        </p:spPr>
        <p:txBody>
          <a:bodyPr wrap="square" rtlCol="0">
            <a:spAutoFit/>
          </a:bodyPr>
          <a:lstStyle/>
          <a:p>
            <a:r>
              <a:rPr lang="en-AU" sz="2400" b="1" i="1" dirty="0">
                <a:solidFill>
                  <a:srgbClr val="009CE0"/>
                </a:solidFill>
              </a:rPr>
              <a:t>2010</a:t>
            </a:r>
            <a:endParaRPr lang="en-AU" b="1" i="1" dirty="0">
              <a:solidFill>
                <a:srgbClr val="009CE0"/>
              </a:solidFill>
            </a:endParaRPr>
          </a:p>
        </p:txBody>
      </p:sp>
      <p:cxnSp>
        <p:nvCxnSpPr>
          <p:cNvPr id="18" name="Straight Connector 17">
            <a:extLst>
              <a:ext uri="{FF2B5EF4-FFF2-40B4-BE49-F238E27FC236}">
                <a16:creationId xmlns:a16="http://schemas.microsoft.com/office/drawing/2014/main" id="{1361629A-7FE9-B843-8FF4-1926F6AAD90A}"/>
              </a:ext>
            </a:extLst>
          </p:cNvPr>
          <p:cNvCxnSpPr/>
          <p:nvPr/>
        </p:nvCxnSpPr>
        <p:spPr>
          <a:xfrm>
            <a:off x="2375648" y="3718740"/>
            <a:ext cx="1944000" cy="0"/>
          </a:xfrm>
          <a:prstGeom prst="line">
            <a:avLst/>
          </a:prstGeom>
          <a:ln w="38100">
            <a:solidFill>
              <a:srgbClr val="009CE0"/>
            </a:solidFill>
            <a:tailEnd type="oval" w="lg" len="lg"/>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F2CA9ED-1E87-7745-8A7F-A00DC24FF580}"/>
              </a:ext>
            </a:extLst>
          </p:cNvPr>
          <p:cNvSpPr txBox="1"/>
          <p:nvPr/>
        </p:nvSpPr>
        <p:spPr>
          <a:xfrm>
            <a:off x="3383544" y="3257074"/>
            <a:ext cx="936104" cy="461665"/>
          </a:xfrm>
          <a:prstGeom prst="rect">
            <a:avLst/>
          </a:prstGeom>
          <a:noFill/>
        </p:spPr>
        <p:txBody>
          <a:bodyPr wrap="square" rtlCol="0">
            <a:spAutoFit/>
          </a:bodyPr>
          <a:lstStyle/>
          <a:p>
            <a:r>
              <a:rPr lang="en-AU" sz="2400" b="1" i="1" dirty="0">
                <a:solidFill>
                  <a:srgbClr val="009CE0"/>
                </a:solidFill>
              </a:rPr>
              <a:t>2018</a:t>
            </a:r>
            <a:endParaRPr lang="en-AU" b="1" i="1" dirty="0">
              <a:solidFill>
                <a:srgbClr val="009CE0"/>
              </a:solidFill>
            </a:endParaRPr>
          </a:p>
        </p:txBody>
      </p:sp>
      <p:sp>
        <p:nvSpPr>
          <p:cNvPr id="20" name="Rounded Rectangular Callout 57">
            <a:extLst>
              <a:ext uri="{FF2B5EF4-FFF2-40B4-BE49-F238E27FC236}">
                <a16:creationId xmlns:a16="http://schemas.microsoft.com/office/drawing/2014/main" id="{6579A2FE-BEDA-2349-83DC-38E09CEFF8E2}"/>
              </a:ext>
            </a:extLst>
          </p:cNvPr>
          <p:cNvSpPr/>
          <p:nvPr/>
        </p:nvSpPr>
        <p:spPr>
          <a:xfrm>
            <a:off x="350336" y="4595353"/>
            <a:ext cx="3501584" cy="882968"/>
          </a:xfrm>
          <a:prstGeom prst="wedgeRoundRectCallout">
            <a:avLst>
              <a:gd name="adj1" fmla="val -18916"/>
              <a:gd name="adj2" fmla="val -127945"/>
              <a:gd name="adj3" fmla="val 16667"/>
            </a:avLst>
          </a:prstGeom>
          <a:solidFill>
            <a:srgbClr val="009CE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spcAft>
                <a:spcPts val="600"/>
              </a:spcAft>
            </a:pPr>
            <a:r>
              <a:rPr lang="en-AU" dirty="0"/>
              <a:t>National Road Safety Strategy 2011-2020</a:t>
            </a:r>
            <a:endParaRPr lang="en-AU" i="1" dirty="0">
              <a:solidFill>
                <a:schemeClr val="accent4">
                  <a:lumMod val="20000"/>
                  <a:lumOff val="80000"/>
                </a:schemeClr>
              </a:solidFill>
            </a:endParaRPr>
          </a:p>
        </p:txBody>
      </p:sp>
      <p:sp>
        <p:nvSpPr>
          <p:cNvPr id="21" name="Rounded Rectangular Callout 57">
            <a:extLst>
              <a:ext uri="{FF2B5EF4-FFF2-40B4-BE49-F238E27FC236}">
                <a16:creationId xmlns:a16="http://schemas.microsoft.com/office/drawing/2014/main" id="{CA28CC75-3941-7D4C-99D1-48739E023604}"/>
              </a:ext>
            </a:extLst>
          </p:cNvPr>
          <p:cNvSpPr/>
          <p:nvPr/>
        </p:nvSpPr>
        <p:spPr>
          <a:xfrm>
            <a:off x="1191237" y="1782351"/>
            <a:ext cx="7197187" cy="1136421"/>
          </a:xfrm>
          <a:prstGeom prst="wedgeRoundRectCallout">
            <a:avLst>
              <a:gd name="adj1" fmla="val -13402"/>
              <a:gd name="adj2" fmla="val 79226"/>
              <a:gd name="adj3" fmla="val 16667"/>
            </a:avLst>
          </a:prstGeom>
          <a:solidFill>
            <a:srgbClr val="009CE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t>National inquiry:</a:t>
            </a:r>
          </a:p>
          <a:p>
            <a:pPr marL="285750" indent="-285750">
              <a:buFont typeface="Arial" panose="020B0604020202020204" pitchFamily="34" charset="0"/>
              <a:buChar char="•"/>
            </a:pPr>
            <a:r>
              <a:rPr lang="en-AU" sz="1600" i="1" dirty="0">
                <a:solidFill>
                  <a:schemeClr val="tx1"/>
                </a:solidFill>
              </a:rPr>
              <a:t>Implementation failure</a:t>
            </a:r>
          </a:p>
          <a:p>
            <a:pPr marL="285750" indent="-285750">
              <a:buFont typeface="Arial" panose="020B0604020202020204" pitchFamily="34" charset="0"/>
              <a:buChar char="•"/>
            </a:pPr>
            <a:r>
              <a:rPr lang="en-AU" sz="1600" i="1" dirty="0">
                <a:solidFill>
                  <a:schemeClr val="tx1"/>
                </a:solidFill>
              </a:rPr>
              <a:t>Safety is often assumed</a:t>
            </a:r>
          </a:p>
          <a:p>
            <a:pPr marL="285750" indent="-285750">
              <a:buFont typeface="Arial" panose="020B0604020202020204" pitchFamily="34" charset="0"/>
              <a:buChar char="•"/>
            </a:pPr>
            <a:r>
              <a:rPr lang="en-AU" sz="1600" i="1" dirty="0">
                <a:solidFill>
                  <a:schemeClr val="tx1"/>
                </a:solidFill>
              </a:rPr>
              <a:t>Opportunities missed when “safer” rather than “safe” is accepted</a:t>
            </a:r>
          </a:p>
        </p:txBody>
      </p:sp>
      <p:sp>
        <p:nvSpPr>
          <p:cNvPr id="22" name="Text Box 2">
            <a:extLst>
              <a:ext uri="{FF2B5EF4-FFF2-40B4-BE49-F238E27FC236}">
                <a16:creationId xmlns:a16="http://schemas.microsoft.com/office/drawing/2014/main" id="{CE8BF043-3001-BD49-B543-96C2A28131C7}"/>
              </a:ext>
            </a:extLst>
          </p:cNvPr>
          <p:cNvSpPr txBox="1">
            <a:spLocks noChangeArrowheads="1"/>
          </p:cNvSpPr>
          <p:nvPr/>
        </p:nvSpPr>
        <p:spPr bwMode="auto">
          <a:xfrm>
            <a:off x="628650" y="590487"/>
            <a:ext cx="8640960" cy="400110"/>
          </a:xfrm>
          <a:prstGeom prst="rect">
            <a:avLst/>
          </a:prstGeom>
          <a:noFill/>
          <a:ln w="9525">
            <a:noFill/>
            <a:miter lim="800000"/>
            <a:headEnd/>
            <a:tailEnd/>
          </a:ln>
        </p:spPr>
        <p:txBody>
          <a:bodyPr vert="horz" wrap="square" lIns="0" tIns="0" rIns="0" bIns="0" rtlCol="0" anchor="ctr">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AU" sz="2600" b="1" dirty="0">
                <a:solidFill>
                  <a:srgbClr val="20A8FC"/>
                </a:solidFill>
                <a:latin typeface="Verdana" pitchFamily="34" charset="0"/>
                <a:ea typeface="+mj-ea"/>
                <a:cs typeface="+mj-cs"/>
              </a:rPr>
              <a:t>Failing the Safe System</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grpSp>
        <p:nvGrpSpPr>
          <p:cNvPr id="5" name="Group 4">
            <a:extLst>
              <a:ext uri="{FF2B5EF4-FFF2-40B4-BE49-F238E27FC236}">
                <a16:creationId xmlns:a16="http://schemas.microsoft.com/office/drawing/2014/main" id="{D7B0F956-CDBC-493E-B0E8-C22AAD3DB0C9}"/>
              </a:ext>
            </a:extLst>
          </p:cNvPr>
          <p:cNvGrpSpPr/>
          <p:nvPr/>
        </p:nvGrpSpPr>
        <p:grpSpPr>
          <a:xfrm>
            <a:off x="2769302" y="2175976"/>
            <a:ext cx="5403097" cy="5721721"/>
            <a:chOff x="2769302" y="2175976"/>
            <a:chExt cx="5403097" cy="5721721"/>
          </a:xfrm>
        </p:grpSpPr>
        <p:sp>
          <p:nvSpPr>
            <p:cNvPr id="13" name="Rectangle 12">
              <a:extLst>
                <a:ext uri="{FF2B5EF4-FFF2-40B4-BE49-F238E27FC236}">
                  <a16:creationId xmlns:a16="http://schemas.microsoft.com/office/drawing/2014/main" id="{2631698C-EF16-47E4-8772-7C12153C3D62}"/>
                </a:ext>
              </a:extLst>
            </p:cNvPr>
            <p:cNvSpPr/>
            <p:nvPr/>
          </p:nvSpPr>
          <p:spPr>
            <a:xfrm>
              <a:off x="5442606" y="3075228"/>
              <a:ext cx="2729793" cy="2693995"/>
            </a:xfrm>
            <a:prstGeom prst="rect">
              <a:avLst/>
            </a:prstGeom>
            <a:solidFill>
              <a:srgbClr val="292829"/>
            </a:solidFill>
            <a:ln>
              <a:noFill/>
            </a:ln>
            <a:effectLst>
              <a:outerShdw blurRad="50800" dist="38100" dir="2700000" algn="tl" rotWithShape="0">
                <a:srgbClr val="ED1D24">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66700"/>
              <a:endParaRPr lang="en-AU" sz="1200" b="1" dirty="0">
                <a:solidFill>
                  <a:srgbClr val="F7A600"/>
                </a:solidFill>
              </a:endParaRPr>
            </a:p>
            <a:p>
              <a:pPr marL="266700"/>
              <a:endParaRPr lang="en-AU" sz="1200" b="1" dirty="0">
                <a:solidFill>
                  <a:srgbClr val="F7A600"/>
                </a:solidFill>
              </a:endParaRPr>
            </a:p>
            <a:p>
              <a:pPr marL="266700"/>
              <a:endParaRPr lang="en-AU" sz="1200" b="1" dirty="0">
                <a:solidFill>
                  <a:srgbClr val="F7A600"/>
                </a:solidFill>
              </a:endParaRPr>
            </a:p>
            <a:p>
              <a:pPr marL="266700"/>
              <a:r>
                <a:rPr lang="en-AU" sz="1200" b="1" dirty="0">
                  <a:solidFill>
                    <a:schemeClr val="bg1"/>
                  </a:solidFill>
                </a:rPr>
                <a:t>INQUIRY INTO THE</a:t>
              </a:r>
            </a:p>
            <a:p>
              <a:pPr marL="266700"/>
              <a:r>
                <a:rPr lang="en-AU" sz="1200" b="1" dirty="0">
                  <a:solidFill>
                    <a:srgbClr val="ED1D24"/>
                  </a:solidFill>
                </a:rPr>
                <a:t>NATIONAL ROAD</a:t>
              </a:r>
            </a:p>
            <a:p>
              <a:pPr marL="266700"/>
              <a:r>
                <a:rPr lang="en-AU" sz="1200" b="1" dirty="0">
                  <a:solidFill>
                    <a:srgbClr val="ED1D24"/>
                  </a:solidFill>
                </a:rPr>
                <a:t>SAFETY STRATEGY</a:t>
              </a:r>
            </a:p>
            <a:p>
              <a:pPr marL="266700"/>
              <a:r>
                <a:rPr lang="en-AU" sz="1200" b="1" dirty="0">
                  <a:solidFill>
                    <a:srgbClr val="ED1D24"/>
                  </a:solidFill>
                </a:rPr>
                <a:t>2011-2020</a:t>
              </a:r>
            </a:p>
            <a:p>
              <a:pPr marL="266700"/>
              <a:r>
                <a:rPr lang="en-AU" sz="1200" b="1" dirty="0">
                  <a:solidFill>
                    <a:srgbClr val="6C737C"/>
                  </a:solidFill>
                </a:rPr>
                <a:t>SEPTEMBER 2018</a:t>
              </a:r>
              <a:endParaRPr lang="en-AU" sz="1200" dirty="0">
                <a:solidFill>
                  <a:srgbClr val="6C737C"/>
                </a:solidFill>
              </a:endParaRPr>
            </a:p>
          </p:txBody>
        </p:sp>
        <p:sp>
          <p:nvSpPr>
            <p:cNvPr id="2" name="Arc 1">
              <a:extLst>
                <a:ext uri="{FF2B5EF4-FFF2-40B4-BE49-F238E27FC236}">
                  <a16:creationId xmlns:a16="http://schemas.microsoft.com/office/drawing/2014/main" id="{D8564CA8-8A89-4AA1-B83B-26828E0A7DE3}"/>
                </a:ext>
              </a:extLst>
            </p:cNvPr>
            <p:cNvSpPr/>
            <p:nvPr/>
          </p:nvSpPr>
          <p:spPr>
            <a:xfrm>
              <a:off x="2769302" y="2175976"/>
              <a:ext cx="5220579" cy="5721721"/>
            </a:xfrm>
            <a:prstGeom prst="arc">
              <a:avLst>
                <a:gd name="adj1" fmla="val 18846794"/>
                <a:gd name="adj2" fmla="val 952082"/>
              </a:avLst>
            </a:prstGeom>
            <a:ln>
              <a:solidFill>
                <a:schemeClr val="bg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
        <p:nvSpPr>
          <p:cNvPr id="14" name="Arrow: Chevron 13">
            <a:extLst>
              <a:ext uri="{FF2B5EF4-FFF2-40B4-BE49-F238E27FC236}">
                <a16:creationId xmlns:a16="http://schemas.microsoft.com/office/drawing/2014/main" id="{4469446C-5440-4AAB-892F-77CCD7EF27DE}"/>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6" name="TAC_MOD2_SNIP4_SLIDE_07_PARA_A">
            <a:hlinkClick r:id="" action="ppaction://media"/>
            <a:extLst>
              <a:ext uri="{FF2B5EF4-FFF2-40B4-BE49-F238E27FC236}">
                <a16:creationId xmlns:a16="http://schemas.microsoft.com/office/drawing/2014/main" id="{58B37670-DEC2-47F0-854E-C231446E938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69610" y="0"/>
            <a:ext cx="609600" cy="609600"/>
          </a:xfrm>
          <a:prstGeom prst="rect">
            <a:avLst/>
          </a:prstGeom>
        </p:spPr>
      </p:pic>
      <p:pic>
        <p:nvPicPr>
          <p:cNvPr id="7" name="TAC_MOD2_SNIP4_SLIDE_07_PARA_B">
            <a:hlinkClick r:id="" action="ppaction://media"/>
            <a:extLst>
              <a:ext uri="{FF2B5EF4-FFF2-40B4-BE49-F238E27FC236}">
                <a16:creationId xmlns:a16="http://schemas.microsoft.com/office/drawing/2014/main" id="{C18FC4C3-DFCD-423E-AE41-5B2ACDD771A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282271" y="790542"/>
            <a:ext cx="609600" cy="609600"/>
          </a:xfrm>
          <a:prstGeom prst="rect">
            <a:avLst/>
          </a:prstGeom>
        </p:spPr>
      </p:pic>
    </p:spTree>
    <p:extLst>
      <p:ext uri="{BB962C8B-B14F-4D97-AF65-F5344CB8AC3E}">
        <p14:creationId xmlns:p14="http://schemas.microsoft.com/office/powerpoint/2010/main" val="121528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50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 presetClass="mediacall" presetSubtype="0" fill="hold" nodeType="withEffect">
                                  <p:stCondLst>
                                    <p:cond delay="1000"/>
                                  </p:stCondLst>
                                  <p:childTnLst>
                                    <p:cmd type="call" cmd="playFrom(0.0)">
                                      <p:cBhvr>
                                        <p:cTn id="15" dur="31013" fill="hold"/>
                                        <p:tgtEl>
                                          <p:spTgt spid="6"/>
                                        </p:tgtEl>
                                      </p:cBhvr>
                                    </p:cmd>
                                  </p:childTnLst>
                                </p:cTn>
                              </p:par>
                            </p:childTnLst>
                          </p:cTn>
                        </p:par>
                        <p:par>
                          <p:cTn id="16" fill="hold">
                            <p:stCondLst>
                              <p:cond delay="32013"/>
                            </p:stCondLst>
                            <p:childTnLst>
                              <p:par>
                                <p:cTn id="17" presetID="3" presetClass="mediacall" presetSubtype="0" fill="hold" nodeType="afterEffect">
                                  <p:stCondLst>
                                    <p:cond delay="500"/>
                                  </p:stCondLst>
                                  <p:childTnLst>
                                    <p:cmd type="call" cmd="stop">
                                      <p:cBhvr>
                                        <p:cTn id="18" dur="1" fill="hold"/>
                                        <p:tgtEl>
                                          <p:spTgt spid="6"/>
                                        </p:tgtEl>
                                      </p:cBhvr>
                                    </p:cmd>
                                  </p:childTnLst>
                                </p:cTn>
                              </p:par>
                              <p:par>
                                <p:cTn id="19" presetID="10"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xit" presetSubtype="0" fill="hold" grpId="1" nodeType="withEffect">
                                  <p:stCondLst>
                                    <p:cond delay="0"/>
                                  </p:stCondLst>
                                  <p:childTnLst>
                                    <p:animEffect transition="out" filter="fade">
                                      <p:cBhvr>
                                        <p:cTn id="28" dur="500"/>
                                        <p:tgtEl>
                                          <p:spTgt spid="20"/>
                                        </p:tgtEl>
                                      </p:cBhvr>
                                    </p:animEffect>
                                    <p:set>
                                      <p:cBhvr>
                                        <p:cTn id="29" dur="1" fill="hold">
                                          <p:stCondLst>
                                            <p:cond delay="499"/>
                                          </p:stCondLst>
                                        </p:cTn>
                                        <p:tgtEl>
                                          <p:spTgt spid="20"/>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xit" presetSubtype="0" fill="hold" grpId="1" nodeType="withEffect">
                                  <p:stCondLst>
                                    <p:cond delay="0"/>
                                  </p:stCondLst>
                                  <p:childTnLst>
                                    <p:animEffect transition="out" filter="fade">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par>
                                <p:cTn id="39" presetID="10" presetClass="entr" presetSubtype="0" fill="hold" nodeType="withEffect">
                                  <p:stCondLst>
                                    <p:cond delay="50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par>
                                <p:cTn id="42" presetID="1" presetClass="mediacall" presetSubtype="0" fill="hold" nodeType="withEffect">
                                  <p:stCondLst>
                                    <p:cond delay="1000"/>
                                  </p:stCondLst>
                                  <p:childTnLst>
                                    <p:cmd type="call" cmd="playFrom(0.0)">
                                      <p:cBhvr>
                                        <p:cTn id="43" dur="48306" fill="hold"/>
                                        <p:tgtEl>
                                          <p:spTgt spid="7"/>
                                        </p:tgtEl>
                                      </p:cBhvr>
                                    </p:cmd>
                                  </p:childTnLst>
                                </p:cTn>
                              </p:par>
                            </p:childTnLst>
                          </p:cTn>
                        </p:par>
                        <p:par>
                          <p:cTn id="44" fill="hold">
                            <p:stCondLst>
                              <p:cond delay="49306"/>
                            </p:stCondLst>
                            <p:childTnLst>
                              <p:par>
                                <p:cTn id="45" presetID="3" presetClass="mediacall" presetSubtype="0" fill="hold" nodeType="afterEffect">
                                  <p:stCondLst>
                                    <p:cond delay="500"/>
                                  </p:stCondLst>
                                  <p:childTnLst>
                                    <p:cmd type="call" cmd="stop">
                                      <p:cBhvr>
                                        <p:cTn id="46" dur="1" fill="hold"/>
                                        <p:tgtEl>
                                          <p:spTgt spid="7"/>
                                        </p:tgtEl>
                                      </p:cBhvr>
                                    </p:cmd>
                                  </p:childTnLst>
                                </p:cTn>
                              </p:par>
                              <p:par>
                                <p:cTn id="47" presetID="10" presetClass="entr" presetSubtype="0" fill="hold" grpId="2" nodeType="withEffect">
                                  <p:stCondLst>
                                    <p:cond delay="50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6"/>
                </p:tgtEl>
              </p:cMediaNode>
            </p:audio>
            <p:audio>
              <p:cMediaNode vol="80000">
                <p:cTn id="51" fill="hold" display="0">
                  <p:stCondLst>
                    <p:cond delay="indefinite"/>
                  </p:stCondLst>
                  <p:endCondLst>
                    <p:cond evt="onStopAudio" delay="0">
                      <p:tgtEl>
                        <p:sldTgt/>
                      </p:tgtEl>
                    </p:cond>
                  </p:endCondLst>
                </p:cTn>
                <p:tgtEl>
                  <p:spTgt spid="7"/>
                </p:tgtEl>
              </p:cMediaNode>
            </p:audio>
          </p:childTnLst>
        </p:cTn>
      </p:par>
    </p:tnLst>
    <p:bldLst>
      <p:bldP spid="17" grpId="0"/>
      <p:bldP spid="19" grpId="0"/>
      <p:bldP spid="20" grpId="0" animBg="1"/>
      <p:bldP spid="20" grpId="1" animBg="1"/>
      <p:bldP spid="21" grpId="0" animBg="1"/>
      <p:bldP spid="14" grpId="0" animBg="1"/>
      <p:bldP spid="14" grpId="1" animBg="1"/>
      <p:bldP spid="14"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E35C9E3-BDD2-42CF-9187-BE33D2F8C087}"/>
              </a:ext>
            </a:extLst>
          </p:cNvPr>
          <p:cNvSpPr>
            <a:spLocks noGrp="1"/>
          </p:cNvSpPr>
          <p:nvPr>
            <p:ph type="body" sz="quarter" idx="10"/>
          </p:nvPr>
        </p:nvSpPr>
        <p:spPr/>
        <p:txBody>
          <a:bodyPr/>
          <a:lstStyle/>
          <a:p>
            <a:r>
              <a:rPr lang="en-AU" dirty="0"/>
              <a:t>What we have achieved</a:t>
            </a:r>
          </a:p>
        </p:txBody>
      </p:sp>
      <p:sp>
        <p:nvSpPr>
          <p:cNvPr id="4" name="Slide Number Placeholder 3">
            <a:extLst>
              <a:ext uri="{FF2B5EF4-FFF2-40B4-BE49-F238E27FC236}">
                <a16:creationId xmlns:a16="http://schemas.microsoft.com/office/drawing/2014/main" id="{33B27701-2E78-4D90-99EC-9B139F104B31}"/>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6" name="Footer Placeholder 2">
            <a:extLst>
              <a:ext uri="{FF2B5EF4-FFF2-40B4-BE49-F238E27FC236}">
                <a16:creationId xmlns:a16="http://schemas.microsoft.com/office/drawing/2014/main" id="{60103823-AA46-4343-A885-9DFD208EF3C8}"/>
              </a:ext>
            </a:extLst>
          </p:cNvPr>
          <p:cNvSpPr>
            <a:spLocks noGrp="1"/>
          </p:cNvSpPr>
          <p:nvPr>
            <p:ph type="ftr" sz="quarter" idx="12"/>
          </p:nvPr>
        </p:nvSpPr>
        <p:spPr>
          <a:xfrm>
            <a:off x="628650" y="6218334"/>
            <a:ext cx="3086100" cy="365125"/>
          </a:xfrm>
        </p:spPr>
        <p:txBody>
          <a:bodyPr/>
          <a:lstStyle/>
          <a:p>
            <a:r>
              <a:rPr lang="en-US" dirty="0"/>
              <a:t>Module 2, Snippet 4</a:t>
            </a:r>
          </a:p>
        </p:txBody>
      </p:sp>
      <p:pic>
        <p:nvPicPr>
          <p:cNvPr id="2" name="TAC_MOD2_SNIP4_SLIDE_08_PARA_A">
            <a:hlinkClick r:id="" action="ppaction://media"/>
            <a:extLst>
              <a:ext uri="{FF2B5EF4-FFF2-40B4-BE49-F238E27FC236}">
                <a16:creationId xmlns:a16="http://schemas.microsoft.com/office/drawing/2014/main" id="{F3F9F5A0-7538-4351-A798-67F8253C34A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2520" y="0"/>
            <a:ext cx="609600" cy="609600"/>
          </a:xfrm>
          <a:prstGeom prst="rect">
            <a:avLst/>
          </a:prstGeom>
        </p:spPr>
      </p:pic>
    </p:spTree>
    <p:extLst>
      <p:ext uri="{BB962C8B-B14F-4D97-AF65-F5344CB8AC3E}">
        <p14:creationId xmlns:p14="http://schemas.microsoft.com/office/powerpoint/2010/main" val="2650104690"/>
      </p:ext>
    </p:extLst>
  </p:cSld>
  <p:clrMapOvr>
    <a:masterClrMapping/>
  </p:clrMapOvr>
  <mc:AlternateContent xmlns:mc="http://schemas.openxmlformats.org/markup-compatibility/2006" xmlns:p14="http://schemas.microsoft.com/office/powerpoint/2010/main">
    <mc:Choice Requires="p14">
      <p:transition spd="med" p14:dur="700" advTm="15250">
        <p:fade/>
      </p:transition>
    </mc:Choice>
    <mc:Fallback xmlns="">
      <p:transition spd="med" advTm="152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754" fill="hold"/>
                                        <p:tgtEl>
                                          <p:spTgt spid="2"/>
                                        </p:tgtEl>
                                      </p:cBhvr>
                                    </p:cmd>
                                  </p:childTnLst>
                                </p:cTn>
                              </p:par>
                            </p:childTnLst>
                          </p:cTn>
                        </p:par>
                        <p:par>
                          <p:cTn id="7" fill="hold">
                            <p:stCondLst>
                              <p:cond delay="1375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858C10E-4538-154A-BB46-7D169741CD4D}"/>
              </a:ext>
            </a:extLst>
          </p:cNvPr>
          <p:cNvSpPr>
            <a:spLocks noGrp="1"/>
          </p:cNvSpPr>
          <p:nvPr>
            <p:ph type="ftr" sz="quarter" idx="10"/>
          </p:nvPr>
        </p:nvSpPr>
        <p:spPr/>
        <p:txBody>
          <a:bodyPr/>
          <a:lstStyle/>
          <a:p>
            <a:r>
              <a:rPr lang="en-US"/>
              <a:t>Module 2, Snippet 4</a:t>
            </a:r>
            <a:endParaRPr lang="en-US" dirty="0"/>
          </a:p>
        </p:txBody>
      </p:sp>
      <p:sp>
        <p:nvSpPr>
          <p:cNvPr id="4" name="Slide Number Placeholder 3">
            <a:extLst>
              <a:ext uri="{FF2B5EF4-FFF2-40B4-BE49-F238E27FC236}">
                <a16:creationId xmlns:a16="http://schemas.microsoft.com/office/drawing/2014/main" id="{74EED960-08C7-2146-9212-2DD067905216}"/>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6" name="Rectangle: Rounded Corners 4">
            <a:extLst>
              <a:ext uri="{FF2B5EF4-FFF2-40B4-BE49-F238E27FC236}">
                <a16:creationId xmlns:a16="http://schemas.microsoft.com/office/drawing/2014/main" id="{8CB4CA2B-AC68-9C4E-A982-BF3986F037C5}"/>
              </a:ext>
            </a:extLst>
          </p:cNvPr>
          <p:cNvSpPr/>
          <p:nvPr/>
        </p:nvSpPr>
        <p:spPr>
          <a:xfrm>
            <a:off x="323528" y="1940313"/>
            <a:ext cx="1296144" cy="396000"/>
          </a:xfrm>
          <a:prstGeom prst="roundRect">
            <a:avLst/>
          </a:prstGeom>
          <a:solidFill>
            <a:srgbClr val="009C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Strategy</a:t>
            </a:r>
          </a:p>
        </p:txBody>
      </p:sp>
      <p:sp>
        <p:nvSpPr>
          <p:cNvPr id="7" name="TextBox 6">
            <a:extLst>
              <a:ext uri="{FF2B5EF4-FFF2-40B4-BE49-F238E27FC236}">
                <a16:creationId xmlns:a16="http://schemas.microsoft.com/office/drawing/2014/main" id="{18D81C29-437B-204B-A176-92C678765C73}"/>
              </a:ext>
            </a:extLst>
          </p:cNvPr>
          <p:cNvSpPr txBox="1"/>
          <p:nvPr/>
        </p:nvSpPr>
        <p:spPr>
          <a:xfrm>
            <a:off x="323528" y="2336218"/>
            <a:ext cx="6372708" cy="338554"/>
          </a:xfrm>
          <a:prstGeom prst="rect">
            <a:avLst/>
          </a:prstGeom>
          <a:noFill/>
        </p:spPr>
        <p:txBody>
          <a:bodyPr wrap="square" rtlCol="0">
            <a:spAutoFit/>
          </a:bodyPr>
          <a:lstStyle/>
          <a:p>
            <a:r>
              <a:rPr lang="en-AU" sz="1600" i="1" dirty="0">
                <a:solidFill>
                  <a:schemeClr val="bg1"/>
                </a:solidFill>
              </a:rPr>
              <a:t>E.g. National Road Safety Strategy, state-based strategies </a:t>
            </a:r>
          </a:p>
        </p:txBody>
      </p:sp>
      <p:sp>
        <p:nvSpPr>
          <p:cNvPr id="8" name="Text Box 2">
            <a:extLst>
              <a:ext uri="{FF2B5EF4-FFF2-40B4-BE49-F238E27FC236}">
                <a16:creationId xmlns:a16="http://schemas.microsoft.com/office/drawing/2014/main" id="{8D8E6608-3AE7-2345-B17B-A940F672D44E}"/>
              </a:ext>
            </a:extLst>
          </p:cNvPr>
          <p:cNvSpPr txBox="1">
            <a:spLocks noGrp="1" noChangeArrowheads="1"/>
          </p:cNvSpPr>
          <p:nvPr>
            <p:ph type="title"/>
          </p:nvPr>
        </p:nvSpPr>
        <p:spPr bwMode="auto">
          <a:xfrm>
            <a:off x="628650" y="573417"/>
            <a:ext cx="7886700" cy="400110"/>
          </a:xfrm>
          <a:prstGeom prst="rect">
            <a:avLst/>
          </a:prstGeom>
          <a:noFill/>
          <a:ln w="9525">
            <a:noFill/>
            <a:miter lim="800000"/>
            <a:headEnd/>
            <a:tailEnd/>
          </a:ln>
        </p:spPr>
        <p:txBody>
          <a:bodyPr vert="horz" wrap="square" lIns="0" tIns="0" rIns="0" bIns="0" rtlCol="0" anchor="ctr">
            <a:spAutoFit/>
          </a:bodyPr>
          <a:lstStyle/>
          <a:p>
            <a:pPr lvl="0">
              <a:lnSpc>
                <a:spcPct val="100000"/>
              </a:lnSpc>
              <a:defRPr/>
            </a:pPr>
            <a:r>
              <a:rPr lang="en-AU" sz="2600" dirty="0">
                <a:solidFill>
                  <a:srgbClr val="20A8FC"/>
                </a:solidFill>
                <a:latin typeface="Verdana" pitchFamily="34" charset="0"/>
              </a:rPr>
              <a:t>Current achievements</a:t>
            </a:r>
            <a:endParaRPr kumimoji="0" lang="en-US" sz="2000" b="1" i="0" u="none" strike="noStrike" kern="1200" cap="none" spc="0" normalizeH="0" baseline="0" noProof="0" dirty="0">
              <a:ln>
                <a:noFill/>
              </a:ln>
              <a:solidFill>
                <a:srgbClr val="20A8FC"/>
              </a:solidFill>
              <a:effectLst/>
              <a:uLnTx/>
              <a:uFillTx/>
              <a:latin typeface="Verdana" pitchFamily="34" charset="0"/>
              <a:ea typeface="+mj-ea"/>
              <a:cs typeface="+mj-cs"/>
            </a:endParaRPr>
          </a:p>
        </p:txBody>
      </p:sp>
      <p:sp>
        <p:nvSpPr>
          <p:cNvPr id="9" name="Arrow: Chevron 8">
            <a:extLst>
              <a:ext uri="{FF2B5EF4-FFF2-40B4-BE49-F238E27FC236}">
                <a16:creationId xmlns:a16="http://schemas.microsoft.com/office/drawing/2014/main" id="{0B4C8065-A8C0-4C16-B845-C8FC5885BCB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4_SLIDE_09_PARA_A">
            <a:hlinkClick r:id="" action="ppaction://media"/>
            <a:extLst>
              <a:ext uri="{FF2B5EF4-FFF2-40B4-BE49-F238E27FC236}">
                <a16:creationId xmlns:a16="http://schemas.microsoft.com/office/drawing/2014/main" id="{230EC158-3C04-4C4E-9713-AA0DCFA34D1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8524" y="0"/>
            <a:ext cx="609600" cy="609600"/>
          </a:xfrm>
          <a:prstGeom prst="rect">
            <a:avLst/>
          </a:prstGeom>
        </p:spPr>
      </p:pic>
    </p:spTree>
    <p:extLst>
      <p:ext uri="{BB962C8B-B14F-4D97-AF65-F5344CB8AC3E}">
        <p14:creationId xmlns:p14="http://schemas.microsoft.com/office/powerpoint/2010/main" val="1264845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 presetClass="mediacall" presetSubtype="0" fill="hold" nodeType="withEffect">
                                  <p:stCondLst>
                                    <p:cond delay="1000"/>
                                  </p:stCondLst>
                                  <p:childTnLst>
                                    <p:cmd type="call" cmd="playFrom(0.0)">
                                      <p:cBhvr>
                                        <p:cTn id="12" dur="27935" fill="hold"/>
                                        <p:tgtEl>
                                          <p:spTgt spid="2"/>
                                        </p:tgtEl>
                                      </p:cBhvr>
                                    </p:cmd>
                                  </p:childTnLst>
                                </p:cTn>
                              </p:par>
                            </p:childTnLst>
                          </p:cTn>
                        </p:par>
                        <p:par>
                          <p:cTn id="13" fill="hold">
                            <p:stCondLst>
                              <p:cond delay="28935"/>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6" grpId="0" animBg="1"/>
      <p:bldP spid="7" grpId="0"/>
      <p:bldP spid="9"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VICROADS_n2596679_Powerpoint_Template_-_Safety</Template>
  <TotalTime>21050</TotalTime>
  <Words>2328</Words>
  <Application>Microsoft Office PowerPoint</Application>
  <PresentationFormat>On-screen Show (4:3)</PresentationFormat>
  <Paragraphs>256</Paragraphs>
  <Slides>21</Slides>
  <Notes>19</Notes>
  <HiddenSlides>0</HiddenSlides>
  <MMClips>22</MMClips>
  <ScaleCrop>false</ScaleCrop>
  <HeadingPairs>
    <vt:vector size="8" baseType="variant">
      <vt:variant>
        <vt:lpstr>Fonts Used</vt:lpstr>
      </vt:variant>
      <vt:variant>
        <vt:i4>4</vt:i4>
      </vt:variant>
      <vt:variant>
        <vt:lpstr>Theme</vt:lpstr>
      </vt:variant>
      <vt:variant>
        <vt:i4>1</vt:i4>
      </vt:variant>
      <vt:variant>
        <vt:lpstr>Slide Titles</vt:lpstr>
      </vt:variant>
      <vt:variant>
        <vt:i4>21</vt:i4>
      </vt:variant>
      <vt:variant>
        <vt:lpstr>Custom Shows</vt:lpstr>
      </vt:variant>
      <vt:variant>
        <vt:i4>4</vt:i4>
      </vt:variant>
    </vt:vector>
  </HeadingPairs>
  <TitlesOfParts>
    <vt:vector size="30" baseType="lpstr">
      <vt:lpstr>Arial</vt:lpstr>
      <vt:lpstr>Calibri</vt:lpstr>
      <vt:lpstr>Calibri Light</vt:lpstr>
      <vt:lpstr>Verdana</vt:lpstr>
      <vt:lpstr>Office Theme</vt:lpstr>
      <vt:lpstr>    </vt:lpstr>
      <vt:lpstr>PowerPoint Presentation</vt:lpstr>
      <vt:lpstr>About this snippet</vt:lpstr>
      <vt:lpstr>PowerPoint Presentation</vt:lpstr>
      <vt:lpstr>PowerPoint Presentation</vt:lpstr>
      <vt:lpstr>PowerPoint Presentation</vt:lpstr>
      <vt:lpstr>PowerPoint Presentation</vt:lpstr>
      <vt:lpstr>PowerPoint Presentation</vt:lpstr>
      <vt:lpstr>Current achievements</vt:lpstr>
      <vt:lpstr>Current achievements</vt:lpstr>
      <vt:lpstr>Current achievements</vt:lpstr>
      <vt:lpstr>Current achievements</vt:lpstr>
      <vt:lpstr>Current achievements</vt:lpstr>
      <vt:lpstr>Current achievements</vt:lpstr>
      <vt:lpstr>PowerPoint Presentation</vt:lpstr>
      <vt:lpstr>Future needs</vt:lpstr>
      <vt:lpstr>Future needs</vt:lpstr>
      <vt:lpstr>Future needs</vt:lpstr>
      <vt:lpstr>Future needs</vt:lpstr>
      <vt:lpstr>Future needs</vt:lpstr>
      <vt:lpstr>PowerPoint Presentation</vt:lpstr>
      <vt:lpstr>Opening sequence</vt:lpstr>
      <vt:lpstr>Introduction of the Safe System</vt:lpstr>
      <vt:lpstr>What we have achieved</vt:lpstr>
      <vt:lpstr>What is still required</vt:lpstr>
    </vt:vector>
  </TitlesOfParts>
  <Company>VicRoads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Safety in Victoria  Mark Russell Kenn Beer</dc:title>
  <dc:creator>williad</dc:creator>
  <cp:lastModifiedBy>Christine Albien (TAC)</cp:lastModifiedBy>
  <cp:revision>648</cp:revision>
  <dcterms:created xsi:type="dcterms:W3CDTF">2016-03-22T04:43:25Z</dcterms:created>
  <dcterms:modified xsi:type="dcterms:W3CDTF">2020-09-09T09:21:07Z</dcterms:modified>
</cp:coreProperties>
</file>