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16"/>
  </p:notesMasterIdLst>
  <p:handoutMasterIdLst>
    <p:handoutMasterId r:id="rId17"/>
  </p:handoutMasterIdLst>
  <p:sldIdLst>
    <p:sldId id="263" r:id="rId2"/>
    <p:sldId id="264" r:id="rId3"/>
    <p:sldId id="283" r:id="rId4"/>
    <p:sldId id="284" r:id="rId5"/>
    <p:sldId id="287" r:id="rId6"/>
    <p:sldId id="286" r:id="rId7"/>
    <p:sldId id="289" r:id="rId8"/>
    <p:sldId id="285" r:id="rId9"/>
    <p:sldId id="290" r:id="rId10"/>
    <p:sldId id="291" r:id="rId11"/>
    <p:sldId id="292" r:id="rId12"/>
    <p:sldId id="293" r:id="rId13"/>
    <p:sldId id="294" r:id="rId14"/>
    <p:sldId id="258" r:id="rId15"/>
  </p:sldIdLst>
  <p:sldSz cx="9144000" cy="6858000" type="screen4x3"/>
  <p:notesSz cx="6858000" cy="9144000"/>
  <p:custShowLst>
    <p:custShow name="Opening sequence" id="0">
      <p:sldLst>
        <p:sld r:id="rId2"/>
        <p:sld r:id="rId3"/>
        <p:sld r:id="rId4"/>
        <p:sld r:id="rId15"/>
      </p:sldLst>
    </p:custShow>
    <p:custShow name="Evolution of the system" id="1">
      <p:sldLst>
        <p:sld r:id="rId5"/>
        <p:sld r:id="rId6"/>
        <p:sld r:id="rId7"/>
        <p:sld r:id="rId4"/>
        <p:sld r:id="rId15"/>
      </p:sldLst>
    </p:custShow>
    <p:custShow name="Economics of safety" id="2">
      <p:sldLst>
        <p:sld r:id="rId8"/>
        <p:sld r:id="rId9"/>
        <p:sld r:id="rId10"/>
        <p:sld r:id="rId4"/>
        <p:sld r:id="rId15"/>
      </p:sldLst>
    </p:custShow>
    <p:custShow name="Transforming the paradigm" id="3">
      <p:sldLst>
        <p:sld r:id="rId11"/>
        <p:sld r:id="rId12"/>
        <p:sld r:id="rId13"/>
        <p:sld r:id="rId14"/>
        <p:sld r:id="rId4"/>
        <p:sld r:id="rId15"/>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F7C0302-ED25-4582-B53F-D95AFA853ACC}">
          <p14:sldIdLst>
            <p14:sldId id="263"/>
            <p14:sldId id="264"/>
            <p14:sldId id="283"/>
            <p14:sldId id="284"/>
            <p14:sldId id="287"/>
            <p14:sldId id="286"/>
            <p14:sldId id="289"/>
            <p14:sldId id="285"/>
            <p14:sldId id="290"/>
            <p14:sldId id="291"/>
            <p14:sldId id="292"/>
            <p14:sldId id="293"/>
            <p14:sldId id="294"/>
            <p14:sldId id="25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 Stokes" initials="CS" lastIdx="1" clrIdx="0">
    <p:extLst>
      <p:ext uri="{19B8F6BF-5375-455C-9EA6-DF929625EA0E}">
        <p15:presenceInfo xmlns:p15="http://schemas.microsoft.com/office/powerpoint/2012/main" userId="97091f72617173b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custShow id="0"/>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A0DF"/>
    <a:srgbClr val="0E1429"/>
    <a:srgbClr val="FF3300"/>
    <a:srgbClr val="0DFF2A"/>
    <a:srgbClr val="2D5E77"/>
    <a:srgbClr val="9CC4D8"/>
    <a:srgbClr val="F8801C"/>
    <a:srgbClr val="66FF66"/>
    <a:srgbClr val="FFCC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70" autoAdjust="0"/>
    <p:restoredTop sz="82609" autoAdjust="0"/>
  </p:normalViewPr>
  <p:slideViewPr>
    <p:cSldViewPr snapToGrid="0" snapToObjects="1">
      <p:cViewPr varScale="1">
        <p:scale>
          <a:sx n="58" d="100"/>
          <a:sy n="58" d="100"/>
        </p:scale>
        <p:origin x="1440" y="52"/>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84" d="100"/>
          <a:sy n="84" d="100"/>
        </p:scale>
        <p:origin x="297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CD5916-D172-4A09-BD0D-A3DED9E6E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B55E3E07-B411-4CC6-B5A3-88D8AFD9DAD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741DB59-475A-4698-8B72-1094B5967226}" type="datetimeFigureOut">
              <a:rPr lang="en-AU" smtClean="0"/>
              <a:t>9/09/2020</a:t>
            </a:fld>
            <a:endParaRPr lang="en-AU"/>
          </a:p>
        </p:txBody>
      </p:sp>
      <p:sp>
        <p:nvSpPr>
          <p:cNvPr id="4" name="Footer Placeholder 3">
            <a:extLst>
              <a:ext uri="{FF2B5EF4-FFF2-40B4-BE49-F238E27FC236}">
                <a16:creationId xmlns:a16="http://schemas.microsoft.com/office/drawing/2014/main" id="{D282E1EC-48D9-41BA-BBD6-37F9CA907D3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EB232147-7D0A-4BC9-B2C6-8240B774372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03BE0D8-D90C-43AA-8F0E-AC127F9B1C3A}" type="slidenum">
              <a:rPr lang="en-AU" smtClean="0"/>
              <a:t>‹#›</a:t>
            </a:fld>
            <a:endParaRPr lang="en-AU"/>
          </a:p>
        </p:txBody>
      </p:sp>
    </p:spTree>
    <p:extLst>
      <p:ext uri="{BB962C8B-B14F-4D97-AF65-F5344CB8AC3E}">
        <p14:creationId xmlns:p14="http://schemas.microsoft.com/office/powerpoint/2010/main" val="11398474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EB4C4A-11AE-4645-8A34-1A35389180E5}" type="datetimeFigureOut">
              <a:rPr lang="en-US" smtClean="0"/>
              <a:pPr/>
              <a:t>9/9/2020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59ED5-2685-A749-A30B-E5DC3B170F8E}" type="slidenum">
              <a:rPr lang="en-US" smtClean="0"/>
              <a:pPr/>
              <a:t>‹#›</a:t>
            </a:fld>
            <a:endParaRPr lang="en-US"/>
          </a:p>
        </p:txBody>
      </p:sp>
    </p:spTree>
    <p:extLst>
      <p:ext uri="{BB962C8B-B14F-4D97-AF65-F5344CB8AC3E}">
        <p14:creationId xmlns:p14="http://schemas.microsoft.com/office/powerpoint/2010/main" val="1308047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Welcome to Module 4 of Safe System for Universities. In this final module, we will explore some of the pragmatic barriers between us and zero death and serious injury throughout the road transportation system. Along this journey, we will look at some examples of how to put the safety theory we have previously covered into practice. First though, let’s discuss the history of how road safety got to where it is, and where it now needs to go.</a:t>
            </a:r>
          </a:p>
        </p:txBody>
      </p:sp>
      <p:sp>
        <p:nvSpPr>
          <p:cNvPr id="4" name="Slide Number Placeholder 3"/>
          <p:cNvSpPr>
            <a:spLocks noGrp="1"/>
          </p:cNvSpPr>
          <p:nvPr>
            <p:ph type="sldNum" sz="quarter" idx="5"/>
          </p:nvPr>
        </p:nvSpPr>
        <p:spPr/>
        <p:txBody>
          <a:bodyPr/>
          <a:lstStyle/>
          <a:p>
            <a:fld id="{50E59ED5-2685-A749-A30B-E5DC3B170F8E}" type="slidenum">
              <a:rPr lang="en-US" smtClean="0"/>
              <a:pPr/>
              <a:t>1</a:t>
            </a:fld>
            <a:endParaRPr lang="en-US"/>
          </a:p>
        </p:txBody>
      </p:sp>
    </p:spTree>
    <p:extLst>
      <p:ext uri="{BB962C8B-B14F-4D97-AF65-F5344CB8AC3E}">
        <p14:creationId xmlns:p14="http://schemas.microsoft.com/office/powerpoint/2010/main" val="8329101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In 1970, Doctor William Haddon Junior, a medical ecologist and then president of the United States Insurance Institute for Highway Safety, published a paper in the Journal of Public Health. Entitled “on the escape of tigers: an ecologic note”, this paper and its author have been attributed with founding a scientific basis for road safety. In this paper, Haddon outlined kinetic energy, and the need to manage it, as a fundamental social concern. While his examples vary over a wide range of systems, his work has become the basis for the modern scientific study of road safety.</a:t>
            </a:r>
          </a:p>
          <a:p>
            <a:pPr marL="228600" indent="-228600">
              <a:buFont typeface="+mj-lt"/>
              <a:buAutoNum type="arabicPeriod"/>
            </a:pPr>
            <a:endParaRPr lang="en-AU" dirty="0"/>
          </a:p>
          <a:p>
            <a:pPr marL="228600" indent="-228600">
              <a:buFont typeface="+mj-lt"/>
              <a:buAutoNum type="arabicPeriod"/>
            </a:pPr>
            <a:r>
              <a:rPr lang="en-AU" dirty="0"/>
              <a:t>Haddon, in his paper, describes ten strategies to control the losses that stem from kinetic energy. These strategies are presented in a hierarchical order, from most to least preferential. In this way, they are similar to more recently adopted tools that are being frequently used in industry, such as the hierarchy of hazard control, which we covered in module one, and the Safe System treatment hierarchy, which we covered in module three. </a:t>
            </a:r>
          </a:p>
          <a:p>
            <a:pPr marL="228600" indent="-228600">
              <a:buFont typeface="+mj-lt"/>
              <a:buAutoNum type="arabicPeriod"/>
            </a:pPr>
            <a:endParaRPr lang="en-AU" dirty="0"/>
          </a:p>
          <a:p>
            <a:pPr marL="228600" indent="-228600">
              <a:buFont typeface="+mj-lt"/>
              <a:buAutoNum type="arabicPeriod"/>
            </a:pPr>
            <a:r>
              <a:rPr lang="en-AU" dirty="0"/>
              <a:t>The first two strategies that Haddon outlines call for the control of energy production, either through outright prevention or through reduction in the amount of energy that is produced. Road transport examples of these strategies are the elimination or reduction of vehicular traffic, or the reduction of vehicle speed. The third strategy is to prevent the release of energy, which is akin to preventing crashes from happening and is something that we have become particularly used to practicing in the road design sphere. The fourth, fifth, sixth, seventh and eighth strategies are about something that we are not yet as used to doing in the road industry, which is shielding the human from the release of energy. In the Safe System, we talk about this in terms of reducing the consequences of crashes. Importantly, while Haddon placed likelihood affecting measures above those that affected consequence, in the Safe System this order is reversed. This has been done in acknowledgement that no matter what we do, we are unlikely to ever completely prevent all crashes from occurring, and so the only way to reach zero harm is by prioritising the reduction in crash consequence.</a:t>
            </a:r>
          </a:p>
        </p:txBody>
      </p:sp>
      <p:sp>
        <p:nvSpPr>
          <p:cNvPr id="4" name="Slide Number Placeholder 3"/>
          <p:cNvSpPr>
            <a:spLocks noGrp="1"/>
          </p:cNvSpPr>
          <p:nvPr>
            <p:ph type="sldNum" sz="quarter" idx="5"/>
          </p:nvPr>
        </p:nvSpPr>
        <p:spPr/>
        <p:txBody>
          <a:bodyPr/>
          <a:lstStyle/>
          <a:p>
            <a:fld id="{50E59ED5-2685-A749-A30B-E5DC3B170F8E}" type="slidenum">
              <a:rPr lang="en-US" smtClean="0"/>
              <a:pPr/>
              <a:t>11</a:t>
            </a:fld>
            <a:endParaRPr lang="en-US"/>
          </a:p>
        </p:txBody>
      </p:sp>
    </p:spTree>
    <p:extLst>
      <p:ext uri="{BB962C8B-B14F-4D97-AF65-F5344CB8AC3E}">
        <p14:creationId xmlns:p14="http://schemas.microsoft.com/office/powerpoint/2010/main" val="64333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So, what has Haddon to do with the safety paradigm and how it can be changed? Haddon teaches us two fundamental lessons. The first is the importance of energy. A focus on the economics of safety brings focus to the economic importance of the road transportation system. While important, this focus when concerned with safety brings us away from the fundamental reason for having a road transportation system – to benefit people. </a:t>
            </a:r>
          </a:p>
          <a:p>
            <a:pPr marL="228600" indent="-228600">
              <a:buFont typeface="+mj-lt"/>
              <a:buAutoNum type="arabicPeriod"/>
            </a:pPr>
            <a:endParaRPr lang="en-AU" dirty="0"/>
          </a:p>
          <a:p>
            <a:pPr marL="228600" indent="-228600">
              <a:buFont typeface="+mj-lt"/>
              <a:buAutoNum type="arabicPeriod"/>
            </a:pPr>
            <a:r>
              <a:rPr lang="en-AU" dirty="0"/>
              <a:t>Haddon’s focus on energy makes us look at safety from the perspective of its direct effect on people. Safety, or a lack of it, causes harm to people. Road safety is primarily concerned with the release of energy. Therefore, energy, or a lack of its control, causes harm to people.</a:t>
            </a:r>
          </a:p>
          <a:p>
            <a:pPr marL="228600" indent="-228600">
              <a:buFont typeface="+mj-lt"/>
              <a:buAutoNum type="arabicPeriod"/>
            </a:pPr>
            <a:endParaRPr lang="en-AU" dirty="0"/>
          </a:p>
          <a:p>
            <a:pPr marL="228600" indent="-228600">
              <a:buFont typeface="+mj-lt"/>
              <a:buAutoNum type="arabicPeriod"/>
            </a:pPr>
            <a:r>
              <a:rPr lang="en-AU" dirty="0"/>
              <a:t>Haddon’s second lesson was coined in his 1962 paper “an analysis of highway safety strategies”. In a way quite different to how we define active and passive, Haddon distinguished these as to whether human intervention was or was not required. Active strategies, such as seatbelts and stop signs, require correct road user behaviour for them to work. The vehicle occupant must engage the seatbelt and the driver must stop the car and check for other traffic before proceeding. Passive strategies, on the other hand, are always working regardless of road user behaviour. Road safety barriers, for example, protect from collisions with more hazardous objects in a crash, no matter what the road user is doing.</a:t>
            </a:r>
          </a:p>
          <a:p>
            <a:pPr marL="228600" indent="-228600">
              <a:buFont typeface="+mj-lt"/>
              <a:buAutoNum type="arabicPeriod"/>
            </a:pPr>
            <a:endParaRPr lang="en-AU" dirty="0"/>
          </a:p>
          <a:p>
            <a:pPr marL="228600" indent="-228600">
              <a:buFont typeface="+mj-lt"/>
              <a:buAutoNum type="arabicPeriod"/>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12</a:t>
            </a:fld>
            <a:endParaRPr lang="en-US"/>
          </a:p>
        </p:txBody>
      </p:sp>
    </p:spTree>
    <p:extLst>
      <p:ext uri="{BB962C8B-B14F-4D97-AF65-F5344CB8AC3E}">
        <p14:creationId xmlns:p14="http://schemas.microsoft.com/office/powerpoint/2010/main" val="37514741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Where these two lessons relate to a paradigm change is in their ability to guide the way we value safety and in the way we implement it. Haddon’s first lesson, on the importance of energy, guides us to look at the value of safety from a different perspective. To achieve the elimination of death and serious injury, we need to value safety in terms of the effect it has on people. In other words, we need to prioritise road investment through the lens of an ability to reduce the cause of harm. Currently, we maximise economic benefit as a primary goal. We settle for the safety benefits that can be achieved within this paradigm. We must change this paradigm to maximise safety. Safety becomes the primary objective which cannot be neglected or compromised. Mobility and economy can then be maximised within the paradigm of safety.</a:t>
            </a:r>
          </a:p>
          <a:p>
            <a:pPr marL="228600" indent="-228600">
              <a:buFont typeface="+mj-lt"/>
              <a:buAutoNum type="arabicPeriod"/>
            </a:pPr>
            <a:endParaRPr lang="en-AU" dirty="0"/>
          </a:p>
          <a:p>
            <a:pPr marL="228600" indent="-228600">
              <a:buFont typeface="+mj-lt"/>
              <a:buAutoNum type="arabicPeriod"/>
            </a:pPr>
            <a:r>
              <a:rPr lang="en-AU" dirty="0"/>
              <a:t>Haddon’s second lesson highlights the importance of human error, and the need to use strategies that do not place a reliance on people giving one hundred percent performance, one hundred percent of the time. As we will explain in the next two snippets, we are entering a phase where we will need to transition from piecemeal safety actions and an overarching reliance on compliant road users, to a strategic transformation of the road transport system, where safe road use is guaranteed by passive strategies that will work regardless of whether or not people make mistakes.</a:t>
            </a:r>
          </a:p>
        </p:txBody>
      </p:sp>
      <p:sp>
        <p:nvSpPr>
          <p:cNvPr id="4" name="Slide Number Placeholder 3"/>
          <p:cNvSpPr>
            <a:spLocks noGrp="1"/>
          </p:cNvSpPr>
          <p:nvPr>
            <p:ph type="sldNum" sz="quarter" idx="5"/>
          </p:nvPr>
        </p:nvSpPr>
        <p:spPr/>
        <p:txBody>
          <a:bodyPr/>
          <a:lstStyle/>
          <a:p>
            <a:fld id="{50E59ED5-2685-A749-A30B-E5DC3B170F8E}" type="slidenum">
              <a:rPr lang="en-US" smtClean="0"/>
              <a:pPr/>
              <a:t>13</a:t>
            </a:fld>
            <a:endParaRPr lang="en-US"/>
          </a:p>
        </p:txBody>
      </p:sp>
    </p:spTree>
    <p:extLst>
      <p:ext uri="{BB962C8B-B14F-4D97-AF65-F5344CB8AC3E}">
        <p14:creationId xmlns:p14="http://schemas.microsoft.com/office/powerpoint/2010/main" val="36551532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t>This snippet is made up of a number of sections. Click on the below links to go through each section. To advance a slide, press enter on your keyboard or click the slide. If you miss anything that has been said, you can replay the narration to each slide. A printed version of the narrative is also provided in the curriculum guideline.</a:t>
            </a:r>
          </a:p>
          <a:p>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3</a:t>
            </a:fld>
            <a:endParaRPr lang="en-US"/>
          </a:p>
        </p:txBody>
      </p:sp>
    </p:spTree>
    <p:extLst>
      <p:ext uri="{BB962C8B-B14F-4D97-AF65-F5344CB8AC3E}">
        <p14:creationId xmlns:p14="http://schemas.microsoft.com/office/powerpoint/2010/main" val="2358854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To understand where road safety must head next, we firstly need to know where it has been. So let’s start by taking a quick look at road safety through its generations and where its evolution has come to.</a:t>
            </a:r>
          </a:p>
        </p:txBody>
      </p:sp>
      <p:sp>
        <p:nvSpPr>
          <p:cNvPr id="4" name="Slide Number Placeholder 3"/>
          <p:cNvSpPr>
            <a:spLocks noGrp="1"/>
          </p:cNvSpPr>
          <p:nvPr>
            <p:ph type="sldNum" sz="quarter" idx="5"/>
          </p:nvPr>
        </p:nvSpPr>
        <p:spPr/>
        <p:txBody>
          <a:bodyPr/>
          <a:lstStyle/>
          <a:p>
            <a:fld id="{50E59ED5-2685-A749-A30B-E5DC3B170F8E}" type="slidenum">
              <a:rPr lang="en-US" smtClean="0"/>
              <a:pPr/>
              <a:t>4</a:t>
            </a:fld>
            <a:endParaRPr lang="en-US"/>
          </a:p>
        </p:txBody>
      </p:sp>
    </p:spTree>
    <p:extLst>
      <p:ext uri="{BB962C8B-B14F-4D97-AF65-F5344CB8AC3E}">
        <p14:creationId xmlns:p14="http://schemas.microsoft.com/office/powerpoint/2010/main" val="5380217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Early perceptions of road safety tended to treat crashes as a chance phenomenon and placed the cause of crashes on accident proneness – the idea that some people are more prone to having accidents and that crashes are therefore a result of certain personality traits. The perception that crashes happen by chance takes away a notion of responsibility and therefore the idea that anything can be done to stop them from occurring.</a:t>
            </a:r>
          </a:p>
          <a:p>
            <a:pPr marL="228600" indent="-228600">
              <a:buFont typeface="+mj-lt"/>
              <a:buAutoNum type="arabicPeriod"/>
            </a:pPr>
            <a:endParaRPr lang="en-AU" dirty="0"/>
          </a:p>
          <a:p>
            <a:pPr marL="228600" indent="-228600">
              <a:buFont typeface="+mj-lt"/>
              <a:buAutoNum type="arabicPeriod"/>
            </a:pPr>
            <a:r>
              <a:rPr lang="en-AU" dirty="0"/>
              <a:t>Later, the economic costs of crashes became a key driver for road safety. Ideas such as benefit-cost analysis were used to balance the economic burden of road safety initiatives against the economic gains made through fewer crashes. The shift to economic rationalisation of road safety comes from a desire to find a tangible way to deal with the issue. The benefit of this approach is the ability to consider road safety with respect to other important factors, rather than the earlier tendency to ignore road safety as we had no tangible way to comprehend it. </a:t>
            </a:r>
          </a:p>
          <a:p>
            <a:pPr marL="228600" indent="-228600">
              <a:buFont typeface="+mj-lt"/>
              <a:buAutoNum type="arabicPeriod"/>
            </a:pPr>
            <a:endParaRPr lang="en-AU" dirty="0"/>
          </a:p>
          <a:p>
            <a:pPr marL="228600" indent="-228600">
              <a:buFont typeface="+mj-lt"/>
              <a:buAutoNum type="arabicPeriod"/>
            </a:pPr>
            <a:r>
              <a:rPr lang="en-AU" dirty="0"/>
              <a:t>In essence, road safety became an economic issue instead of a human suffering issue. And this approach lingers on today. It can be seen in the way most road investments are prioritised. Benefit-cost analysis is still a primary tool used to rank investments. By perceiving road safety in such a way, it is inevitable that we aim to maximise the economic benefits of road safety.</a:t>
            </a:r>
          </a:p>
          <a:p>
            <a:pPr marL="228600" indent="-228600">
              <a:buFont typeface="+mj-lt"/>
              <a:buAutoNum type="arabicPeriod"/>
            </a:pPr>
            <a:endParaRPr lang="en-AU"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Other methods for prioritising investment are entering the industry. A key alternative method that is becoming more widely used is multi-criteria analysis. Multi-criteria analysis provides a qualitative look at investment from the viewpoints of different important factors, such as environmental sustainability, health and safety, amenity and community needs. While a step in the right direction, multi-criteria analysis still allows these factors to be traded against one another, leading to compromised outcomes. Additionally, multi-criteria analysis is a qualitative tool and does not provide the quantitative approach that has been well-understood and favoured by system managers. </a:t>
            </a:r>
          </a:p>
        </p:txBody>
      </p:sp>
      <p:sp>
        <p:nvSpPr>
          <p:cNvPr id="4" name="Slide Number Placeholder 3"/>
          <p:cNvSpPr>
            <a:spLocks noGrp="1"/>
          </p:cNvSpPr>
          <p:nvPr>
            <p:ph type="sldNum" sz="quarter" idx="5"/>
          </p:nvPr>
        </p:nvSpPr>
        <p:spPr/>
        <p:txBody>
          <a:bodyPr/>
          <a:lstStyle/>
          <a:p>
            <a:fld id="{50E59ED5-2685-A749-A30B-E5DC3B170F8E}" type="slidenum">
              <a:rPr lang="en-US" smtClean="0"/>
              <a:pPr/>
              <a:t>5</a:t>
            </a:fld>
            <a:endParaRPr lang="en-US"/>
          </a:p>
        </p:txBody>
      </p:sp>
    </p:spTree>
    <p:extLst>
      <p:ext uri="{BB962C8B-B14F-4D97-AF65-F5344CB8AC3E}">
        <p14:creationId xmlns:p14="http://schemas.microsoft.com/office/powerpoint/2010/main" val="25541608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This is why we have previously discussed safety as being a function of mobility. Mobility is the driver of economic value from the road transportation system. Hence, when we treat all aspects of the road transportation system as an exercise in economic maximisation, they become a function of the economic value of the system, which is mobility. As highlighted by </a:t>
            </a:r>
            <a:r>
              <a:rPr lang="en-AU" dirty="0" err="1"/>
              <a:t>Claes</a:t>
            </a:r>
            <a:r>
              <a:rPr lang="en-AU" dirty="0"/>
              <a:t> </a:t>
            </a:r>
            <a:r>
              <a:rPr lang="en-AU" dirty="0" err="1"/>
              <a:t>Tingvall</a:t>
            </a:r>
            <a:r>
              <a:rPr lang="en-AU" dirty="0"/>
              <a:t> and Anders Lie in their 2017 review of the history of Vision Zero, safety investment has become defendable only when the economic value of its benefits are larger than the collective cost that it creates. In other words, only when it has an economic benefit to cost ratio of greater than one.</a:t>
            </a:r>
          </a:p>
          <a:p>
            <a:pPr marL="228600" indent="-228600">
              <a:buFont typeface="+mj-lt"/>
              <a:buAutoNum type="arabicPeriod"/>
            </a:pPr>
            <a:endParaRPr lang="en-AU" dirty="0"/>
          </a:p>
          <a:p>
            <a:pPr marL="228600" indent="-228600">
              <a:buFont typeface="+mj-lt"/>
              <a:buAutoNum type="arabicPeriod"/>
            </a:pPr>
            <a:r>
              <a:rPr lang="en-AU" dirty="0"/>
              <a:t>As a result, we have inadvertently come to accept some level of risk to road users as a trade-off for the economic gain that we can obtain from designing and operating the road transportation system in a certain way. A practical example is the case for roundabouts. Roundabouts are generally not seen along arterial roads in the urban environment. There are two key reasons for this. Firstly, roundabouts are perceived as having reduced capacity compared to conventional signalised intersections. They are perceived to result in reduced mobility. Secondly, they generally require a larger footprint that conventional signalised intersections, which creates an added economic cost. Despite the clear safety benefits of roundabouts, signalisation is often chosen because of the greater net economic benefits. We accept the greater level of risk afforded by signalisation because it provides greater economic benefits.</a:t>
            </a:r>
          </a:p>
          <a:p>
            <a:pPr marL="228600" indent="-228600">
              <a:buFont typeface="+mj-lt"/>
              <a:buAutoNum type="arabicPeriod"/>
            </a:pPr>
            <a:endParaRPr lang="en-AU" dirty="0"/>
          </a:p>
          <a:p>
            <a:pPr marL="228600" indent="-228600">
              <a:buFont typeface="+mj-lt"/>
              <a:buAutoNum type="arabicPeriod"/>
            </a:pPr>
            <a:r>
              <a:rPr lang="en-AU" dirty="0"/>
              <a:t>Hence, the Safe System is generally seen as in conflict with the notion of economic maximisation. Instead of safety being a function of mobility, the Safe System calls for mobility to become a function of safety. In other words, safety is expected to be delivered at no less than a threshold level of acceptance, such as the zero death and serious injury threshold that is currently considered in the Safe System. Mobility is then maximised within this boundary. However, to achieve such an outcome, we need to drive safety through more than just the mechanism of economic justification.</a:t>
            </a:r>
          </a:p>
          <a:p>
            <a:pPr marL="228600" indent="-228600">
              <a:buFont typeface="+mj-lt"/>
              <a:buAutoNum type="arabicPeriod"/>
            </a:pPr>
            <a:endParaRPr lang="en-AU" dirty="0"/>
          </a:p>
          <a:p>
            <a:pPr marL="228600" indent="-228600">
              <a:buFont typeface="+mj-lt"/>
              <a:buAutoNum type="arabicPeriod"/>
            </a:pPr>
            <a:endParaRPr lang="en-AU" dirty="0"/>
          </a:p>
          <a:p>
            <a:pPr marL="228600" indent="-228600">
              <a:buFont typeface="+mj-lt"/>
              <a:buAutoNum type="arabicPeriod"/>
            </a:pPr>
            <a:endParaRPr lang="en-AU" dirty="0"/>
          </a:p>
          <a:p>
            <a:pPr marL="228600" indent="-228600">
              <a:buFont typeface="+mj-lt"/>
              <a:buAutoNum type="arabicPeriod"/>
            </a:pPr>
            <a:endParaRPr lang="en-AU" dirty="0"/>
          </a:p>
          <a:p>
            <a:pPr marL="228600" indent="-228600">
              <a:buFont typeface="+mj-lt"/>
              <a:buAutoNum type="arabicPeriod"/>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6</a:t>
            </a:fld>
            <a:endParaRPr lang="en-US"/>
          </a:p>
        </p:txBody>
      </p:sp>
    </p:spTree>
    <p:extLst>
      <p:ext uri="{BB962C8B-B14F-4D97-AF65-F5344CB8AC3E}">
        <p14:creationId xmlns:p14="http://schemas.microsoft.com/office/powerpoint/2010/main" val="10533558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Before we can understand how to move away from economic justification for safety, we must first understand why economic justification has led to a situation where safety is compromised. Next, let’s go through an example that shows how the economics of safety work.</a:t>
            </a:r>
          </a:p>
        </p:txBody>
      </p:sp>
      <p:sp>
        <p:nvSpPr>
          <p:cNvPr id="4" name="Slide Number Placeholder 3"/>
          <p:cNvSpPr>
            <a:spLocks noGrp="1"/>
          </p:cNvSpPr>
          <p:nvPr>
            <p:ph type="sldNum" sz="quarter" idx="5"/>
          </p:nvPr>
        </p:nvSpPr>
        <p:spPr/>
        <p:txBody>
          <a:bodyPr/>
          <a:lstStyle/>
          <a:p>
            <a:fld id="{50E59ED5-2685-A749-A30B-E5DC3B170F8E}" type="slidenum">
              <a:rPr lang="en-US" smtClean="0"/>
              <a:pPr/>
              <a:t>7</a:t>
            </a:fld>
            <a:endParaRPr lang="en-US"/>
          </a:p>
        </p:txBody>
      </p:sp>
    </p:spTree>
    <p:extLst>
      <p:ext uri="{BB962C8B-B14F-4D97-AF65-F5344CB8AC3E}">
        <p14:creationId xmlns:p14="http://schemas.microsoft.com/office/powerpoint/2010/main" val="7275445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Mobility is the primary function of the road transportation system. Its role is to transport people and goods. The world’s economy is dependent on our ability to stay mobile. Without mobility, our systems of trade, food and other vital services would cease to operate in the way to which we have become accustomed. It is therefore understandable that we have historically looked at our road transport system from an economical standpoint. We have historically balanced mobility on the economic benefit that we receive. Fundamentally, you can think of mobility as a combination of volume and speed. In other words, how much we can transport and how quickly we can transport it.</a:t>
            </a:r>
          </a:p>
          <a:p>
            <a:pPr marL="228600" indent="-228600">
              <a:buFont typeface="+mj-lt"/>
              <a:buAutoNum type="arabicPeriod"/>
            </a:pPr>
            <a:endParaRPr lang="en-AU" dirty="0"/>
          </a:p>
          <a:p>
            <a:pPr marL="228600" indent="-228600">
              <a:buFont typeface="+mj-lt"/>
              <a:buAutoNum type="arabicPeriod"/>
            </a:pPr>
            <a:r>
              <a:rPr lang="en-AU" dirty="0"/>
              <a:t>The primary benefit we receive from the road transportation system is economic productivity. This means the ability to trade goods, source commodities, transport people to work and provide vital services that prop up our communities. Logically thinking, an increase in mobility will come with an increase in economic benefit. Eventually, the demand placed on the system will reduce efficiency and the economic gain will become less pronounced. Similar to the volume-density relationship in traffic theory, there will be a point at which a peak economic benefit is reached.</a:t>
            </a:r>
          </a:p>
          <a:p>
            <a:pPr marL="228600" indent="-228600">
              <a:buFont typeface="+mj-lt"/>
              <a:buAutoNum type="arabicPeriod"/>
            </a:pPr>
            <a:endParaRPr lang="en-AU" dirty="0"/>
          </a:p>
          <a:p>
            <a:pPr marL="228600" indent="-228600">
              <a:buFont typeface="+mj-lt"/>
              <a:buAutoNum type="arabicPeriod"/>
            </a:pPr>
            <a:r>
              <a:rPr lang="en-AU" dirty="0"/>
              <a:t>But our road transportation system also comes with economic costs. One of these is the economic burden of crashes and injuries that occur on our roads. Even by assuming a linear relationship between mobility and crashes, we can see that economic costs result from an increase in mobility. The greater we increase mobility, the greater the number of crashes that will occur. From solely an exposure standpoint, this relationship is logical, as greater mobility equals greater exposure and greater exposure increases the risk that crashes will occur. But increased mobility has historically come with increased speed and energy on the road network. When not properly managed, these can translate to increased death and serious injuries as outcomes of the crashes that occur. </a:t>
            </a:r>
          </a:p>
          <a:p>
            <a:pPr marL="228600" indent="-228600">
              <a:buFont typeface="+mj-lt"/>
              <a:buAutoNum type="arabicPeriod"/>
            </a:pPr>
            <a:endParaRPr lang="en-AU" dirty="0"/>
          </a:p>
          <a:p>
            <a:pPr marL="228600" indent="-228600">
              <a:buFont typeface="+mj-lt"/>
              <a:buAutoNum type="arabicPeriod"/>
            </a:pPr>
            <a:r>
              <a:rPr lang="en-AU" dirty="0"/>
              <a:t>By taking into account the economic benefit of productivity with the economic cost of crashes, we can plot the net economic benefit of increasing mobility. At first, increasing mobility will come with an economic gain. However, there will come a point where the economic burden of crashes and injuries outweighs the benefits of productivity. At this point, the greatest net economic benefit of mobility is achieved. By balancing safety against mobility, we have maximised the economic benefit. However, as a result we have also created a system where some risk of harm is accepted.</a:t>
            </a:r>
          </a:p>
          <a:p>
            <a:pPr marL="228600" indent="-228600">
              <a:buFont typeface="+mj-lt"/>
              <a:buAutoNum type="arabicPeriod"/>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8</a:t>
            </a:fld>
            <a:endParaRPr lang="en-US"/>
          </a:p>
        </p:txBody>
      </p:sp>
    </p:spTree>
    <p:extLst>
      <p:ext uri="{BB962C8B-B14F-4D97-AF65-F5344CB8AC3E}">
        <p14:creationId xmlns:p14="http://schemas.microsoft.com/office/powerpoint/2010/main" val="17394506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As you can appreciate, this is a simplification of the real system. Other economic contributions, such as environmental costs, will affect the economic outcome. However, this model demonstrates the reasons why safety is often traded for economic gain.</a:t>
            </a:r>
          </a:p>
          <a:p>
            <a:pPr marL="228600" indent="-228600">
              <a:buFont typeface="+mj-lt"/>
              <a:buAutoNum type="arabicPeriod"/>
            </a:pPr>
            <a:endParaRPr lang="en-AU" dirty="0"/>
          </a:p>
          <a:p>
            <a:pPr marL="228600" indent="-228600">
              <a:buFont typeface="+mj-lt"/>
              <a:buAutoNum type="arabicPeriod"/>
            </a:pPr>
            <a:r>
              <a:rPr lang="en-AU" dirty="0"/>
              <a:t>At the point where economic maximisation occurs, there is some level of safety risk to road users. Often this level of risk is such that death and serious injury are a regular consequence of crashes. Think about our earlier example of signalised intersections. Signalisation often makes the most sense on economic grounds. Many projects employ signalisation as it is a well-understood and well-proven way to manage large volumes of intersecting vehicles. Unfortunately, signalisation does not deal well with the consequences of crashes when they do occur, which is why a large proportion of urban fatal and serious injury crashes can be seen at signalised intersections.</a:t>
            </a:r>
          </a:p>
          <a:p>
            <a:pPr marL="228600" indent="-228600">
              <a:buFont typeface="+mj-lt"/>
              <a:buAutoNum type="arabicPeriod"/>
            </a:pPr>
            <a:endParaRPr lang="en-AU" dirty="0"/>
          </a:p>
          <a:p>
            <a:pPr marL="228600" indent="-228600">
              <a:buFont typeface="+mj-lt"/>
              <a:buAutoNum type="arabicPeriod"/>
            </a:pPr>
            <a:r>
              <a:rPr lang="en-AU" dirty="0"/>
              <a:t>Under the Safe System, risk is managed in such a way that death and serious injury are no longer an acceptable outcome of system use. Crashes will still occur and while undesirable, low severity crashes are tolerated. In this situation, safety is not traded off against mobility. Instead, mobility and economic gain are maximised within the boundary of harm elimination.</a:t>
            </a:r>
          </a:p>
        </p:txBody>
      </p:sp>
      <p:sp>
        <p:nvSpPr>
          <p:cNvPr id="4" name="Slide Number Placeholder 3"/>
          <p:cNvSpPr>
            <a:spLocks noGrp="1"/>
          </p:cNvSpPr>
          <p:nvPr>
            <p:ph type="sldNum" sz="quarter" idx="5"/>
          </p:nvPr>
        </p:nvSpPr>
        <p:spPr/>
        <p:txBody>
          <a:bodyPr/>
          <a:lstStyle/>
          <a:p>
            <a:fld id="{50E59ED5-2685-A749-A30B-E5DC3B170F8E}" type="slidenum">
              <a:rPr lang="en-US" smtClean="0"/>
              <a:pPr/>
              <a:t>9</a:t>
            </a:fld>
            <a:endParaRPr lang="en-US"/>
          </a:p>
        </p:txBody>
      </p:sp>
    </p:spTree>
    <p:extLst>
      <p:ext uri="{BB962C8B-B14F-4D97-AF65-F5344CB8AC3E}">
        <p14:creationId xmlns:p14="http://schemas.microsoft.com/office/powerpoint/2010/main" val="2447843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Finally, let’s take a look at the road safety paradigm through the lens of William Haddon Junior, a pioneer medical ecologist and road safety advocate who started the journey to scientifically-based road safety theory.</a:t>
            </a:r>
          </a:p>
        </p:txBody>
      </p:sp>
      <p:sp>
        <p:nvSpPr>
          <p:cNvPr id="4" name="Slide Number Placeholder 3"/>
          <p:cNvSpPr>
            <a:spLocks noGrp="1"/>
          </p:cNvSpPr>
          <p:nvPr>
            <p:ph type="sldNum" sz="quarter" idx="5"/>
          </p:nvPr>
        </p:nvSpPr>
        <p:spPr/>
        <p:txBody>
          <a:bodyPr/>
          <a:lstStyle/>
          <a:p>
            <a:fld id="{50E59ED5-2685-A749-A30B-E5DC3B170F8E}" type="slidenum">
              <a:rPr lang="en-US" smtClean="0"/>
              <a:pPr/>
              <a:t>10</a:t>
            </a:fld>
            <a:endParaRPr lang="en-US"/>
          </a:p>
        </p:txBody>
      </p:sp>
    </p:spTree>
    <p:extLst>
      <p:ext uri="{BB962C8B-B14F-4D97-AF65-F5344CB8AC3E}">
        <p14:creationId xmlns:p14="http://schemas.microsoft.com/office/powerpoint/2010/main" val="31012965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mailto:christopher@casr.Adelaide.edu.au"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0DA08AB-4322-4418-BC4D-4847D7DE53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73378" y="273378"/>
            <a:ext cx="8597244" cy="5608949"/>
          </a:xfrm>
          <a:prstGeom prst="rect">
            <a:avLst/>
          </a:prstGeom>
          <a:ln>
            <a:noFill/>
          </a:ln>
        </p:spPr>
      </p:pic>
      <p:sp>
        <p:nvSpPr>
          <p:cNvPr id="8" name="Rectangle 7">
            <a:extLst>
              <a:ext uri="{FF2B5EF4-FFF2-40B4-BE49-F238E27FC236}">
                <a16:creationId xmlns:a16="http://schemas.microsoft.com/office/drawing/2014/main" id="{39370F79-9B65-4F71-A0F4-A2FEE2D9E931}"/>
              </a:ext>
            </a:extLst>
          </p:cNvPr>
          <p:cNvSpPr/>
          <p:nvPr userDrawn="1"/>
        </p:nvSpPr>
        <p:spPr>
          <a:xfrm>
            <a:off x="273378" y="845787"/>
            <a:ext cx="8597244" cy="2009775"/>
          </a:xfrm>
          <a:prstGeom prst="rect">
            <a:avLst/>
          </a:prstGeom>
          <a:solidFill>
            <a:srgbClr val="0080C4">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D6C9E60F-E1CB-416A-9AB1-A8E2E7D5BB02}"/>
              </a:ext>
            </a:extLst>
          </p:cNvPr>
          <p:cNvSpPr txBox="1"/>
          <p:nvPr userDrawn="1"/>
        </p:nvSpPr>
        <p:spPr>
          <a:xfrm>
            <a:off x="732737" y="1550592"/>
            <a:ext cx="7816040" cy="584775"/>
          </a:xfrm>
          <a:prstGeom prst="rect">
            <a:avLst/>
          </a:prstGeom>
          <a:noFill/>
        </p:spPr>
        <p:txBody>
          <a:bodyPr wrap="square" rtlCol="0">
            <a:spAutoFit/>
          </a:bodyPr>
          <a:lstStyle/>
          <a:p>
            <a:r>
              <a:rPr lang="en-AU" sz="3200" b="1" dirty="0">
                <a:solidFill>
                  <a:schemeClr val="bg1"/>
                </a:solidFill>
                <a:latin typeface="Calibri" charset="0"/>
                <a:ea typeface="Calibri" charset="0"/>
                <a:cs typeface="Calibri" charset="0"/>
              </a:rPr>
              <a:t>Safe System for Universities:</a:t>
            </a:r>
          </a:p>
        </p:txBody>
      </p:sp>
      <p:pic>
        <p:nvPicPr>
          <p:cNvPr id="10" name="Picture 9">
            <a:extLst>
              <a:ext uri="{FF2B5EF4-FFF2-40B4-BE49-F238E27FC236}">
                <a16:creationId xmlns:a16="http://schemas.microsoft.com/office/drawing/2014/main" id="{81386AAA-F482-41CD-9168-50C03FC9156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720551" y="6076837"/>
            <a:ext cx="1150071" cy="529148"/>
          </a:xfrm>
          <a:prstGeom prst="rect">
            <a:avLst/>
          </a:prstGeom>
        </p:spPr>
      </p:pic>
      <p:sp>
        <p:nvSpPr>
          <p:cNvPr id="3" name="Text Placeholder 2">
            <a:extLst>
              <a:ext uri="{FF2B5EF4-FFF2-40B4-BE49-F238E27FC236}">
                <a16:creationId xmlns:a16="http://schemas.microsoft.com/office/drawing/2014/main" id="{35D1560F-7325-49B3-A4A9-8AE9FE078EEE}"/>
              </a:ext>
            </a:extLst>
          </p:cNvPr>
          <p:cNvSpPr>
            <a:spLocks noGrp="1"/>
          </p:cNvSpPr>
          <p:nvPr>
            <p:ph type="body" sz="quarter" idx="10" hasCustomPrompt="1"/>
          </p:nvPr>
        </p:nvSpPr>
        <p:spPr>
          <a:xfrm>
            <a:off x="733425" y="2110212"/>
            <a:ext cx="7815263" cy="600075"/>
          </a:xfrm>
        </p:spPr>
        <p:txBody>
          <a:bodyPr>
            <a:normAutofit/>
          </a:bodyPr>
          <a:lstStyle>
            <a:lvl1pPr>
              <a:defRPr sz="3200" b="0">
                <a:solidFill>
                  <a:schemeClr val="bg1"/>
                </a:solidFill>
              </a:defRPr>
            </a:lvl1pPr>
          </a:lstStyle>
          <a:p>
            <a:pPr lvl="0"/>
            <a:r>
              <a:rPr lang="en-AU" dirty="0"/>
              <a:t>Snippet title</a:t>
            </a:r>
          </a:p>
        </p:txBody>
      </p:sp>
      <p:pic>
        <p:nvPicPr>
          <p:cNvPr id="15" name="Picture 14">
            <a:extLst>
              <a:ext uri="{FF2B5EF4-FFF2-40B4-BE49-F238E27FC236}">
                <a16:creationId xmlns:a16="http://schemas.microsoft.com/office/drawing/2014/main" id="{0EF557DC-7076-413D-B3B0-8DC1591954B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73379" y="6187676"/>
            <a:ext cx="555620" cy="267060"/>
          </a:xfrm>
          <a:prstGeom prst="rect">
            <a:avLst/>
          </a:prstGeom>
        </p:spPr>
      </p:pic>
      <p:pic>
        <p:nvPicPr>
          <p:cNvPr id="16" name="Picture 15">
            <a:extLst>
              <a:ext uri="{FF2B5EF4-FFF2-40B4-BE49-F238E27FC236}">
                <a16:creationId xmlns:a16="http://schemas.microsoft.com/office/drawing/2014/main" id="{D0E31C87-6F8F-420F-8062-62AF8FFA7B8E}"/>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6643" b="26058"/>
          <a:stretch/>
        </p:blipFill>
        <p:spPr>
          <a:xfrm>
            <a:off x="2513841" y="5970649"/>
            <a:ext cx="1188518" cy="593772"/>
          </a:xfrm>
          <a:prstGeom prst="rect">
            <a:avLst/>
          </a:prstGeom>
        </p:spPr>
      </p:pic>
      <p:pic>
        <p:nvPicPr>
          <p:cNvPr id="17" name="Picture 16" descr="A picture containing drawing&#10;&#10;Description automatically generated">
            <a:extLst>
              <a:ext uri="{FF2B5EF4-FFF2-40B4-BE49-F238E27FC236}">
                <a16:creationId xmlns:a16="http://schemas.microsoft.com/office/drawing/2014/main" id="{B7F642BA-C805-4B2D-9DEE-A6C50AD4EAD6}"/>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94392" y="6187676"/>
            <a:ext cx="1303756" cy="360000"/>
          </a:xfrm>
          <a:prstGeom prst="rect">
            <a:avLst/>
          </a:prstGeom>
        </p:spPr>
      </p:pic>
    </p:spTree>
    <p:extLst>
      <p:ext uri="{BB962C8B-B14F-4D97-AF65-F5344CB8AC3E}">
        <p14:creationId xmlns:p14="http://schemas.microsoft.com/office/powerpoint/2010/main" val="338218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nd picture">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5</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49593"/>
            <a:ext cx="3865562" cy="4351338"/>
          </a:xfrm>
        </p:spPr>
        <p:txBody>
          <a:bodyPr/>
          <a:lstStyle/>
          <a:p>
            <a:endParaRPr lang="en-AU" dirty="0"/>
          </a:p>
        </p:txBody>
      </p:sp>
      <p:sp>
        <p:nvSpPr>
          <p:cNvPr id="5" name="Text Placeholder 4">
            <a:extLst>
              <a:ext uri="{FF2B5EF4-FFF2-40B4-BE49-F238E27FC236}">
                <a16:creationId xmlns:a16="http://schemas.microsoft.com/office/drawing/2014/main" id="{C9F12EA2-E83B-456A-9BEC-6D6B42005379}"/>
              </a:ext>
            </a:extLst>
          </p:cNvPr>
          <p:cNvSpPr>
            <a:spLocks noGrp="1"/>
          </p:cNvSpPr>
          <p:nvPr>
            <p:ph type="body" sz="quarter" idx="13"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0" name="Slide Number Placeholder 8">
            <a:extLst>
              <a:ext uri="{FF2B5EF4-FFF2-40B4-BE49-F238E27FC236}">
                <a16:creationId xmlns:a16="http://schemas.microsoft.com/office/drawing/2014/main" id="{4A136AC9-5B72-41B5-8956-382EEAB51049}"/>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1" name="Picture 10">
            <a:extLst>
              <a:ext uri="{FF2B5EF4-FFF2-40B4-BE49-F238E27FC236}">
                <a16:creationId xmlns:a16="http://schemas.microsoft.com/office/drawing/2014/main" id="{67081FC1-A279-4F1E-B36F-1591B1696D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2490712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5</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70020"/>
            <a:ext cx="3865562"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776931"/>
            <a:ext cx="3865562" cy="2124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6546088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icture 3">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082141"/>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5</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3787301"/>
            <a:ext cx="3865562"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776931"/>
            <a:ext cx="3865562" cy="2124000"/>
          </a:xfrm>
        </p:spPr>
        <p:txBody>
          <a:bodyPr/>
          <a:lstStyle/>
          <a:p>
            <a:endParaRPr lang="en-AU"/>
          </a:p>
        </p:txBody>
      </p:sp>
      <p:sp>
        <p:nvSpPr>
          <p:cNvPr id="10" name="Text Placeholder 4">
            <a:extLst>
              <a:ext uri="{FF2B5EF4-FFF2-40B4-BE49-F238E27FC236}">
                <a16:creationId xmlns:a16="http://schemas.microsoft.com/office/drawing/2014/main" id="{431E9B43-4E68-4ED0-BE64-1C7B52E412CC}"/>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174C724A-32D2-428C-8919-FE871C7A6A96}"/>
              </a:ext>
            </a:extLst>
          </p:cNvPr>
          <p:cNvSpPr>
            <a:spLocks noGrp="1"/>
          </p:cNvSpPr>
          <p:nvPr>
            <p:ph type="body" sz="quarter" idx="15" hasCustomPrompt="1"/>
          </p:nvPr>
        </p:nvSpPr>
        <p:spPr>
          <a:xfrm>
            <a:off x="628649" y="589848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EBC7B252-7B3F-4710-97B5-D4D1EB95E58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8865E9CA-67B7-4C0C-89C3-399FF286B3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2937420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icture 6">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2"/>
            <a:ext cx="7886699" cy="1339200"/>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5</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58874"/>
            <a:ext cx="3865562" cy="2952427"/>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2958874"/>
            <a:ext cx="3865562" cy="2942057"/>
          </a:xfrm>
        </p:spPr>
        <p:txBody>
          <a:bodyPr/>
          <a:lstStyle/>
          <a:p>
            <a:endParaRPr lang="en-AU"/>
          </a:p>
        </p:txBody>
      </p:sp>
      <p:sp>
        <p:nvSpPr>
          <p:cNvPr id="10" name="Text Placeholder 4">
            <a:extLst>
              <a:ext uri="{FF2B5EF4-FFF2-40B4-BE49-F238E27FC236}">
                <a16:creationId xmlns:a16="http://schemas.microsoft.com/office/drawing/2014/main" id="{F0C94240-E8E3-4FE6-B901-4A6F9739C5BB}"/>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A233EA9E-31F3-456E-9B2A-9E47BC2DF7F4}"/>
              </a:ext>
            </a:extLst>
          </p:cNvPr>
          <p:cNvSpPr>
            <a:spLocks noGrp="1"/>
          </p:cNvSpPr>
          <p:nvPr>
            <p:ph type="body" sz="quarter" idx="15" hasCustomPrompt="1"/>
          </p:nvPr>
        </p:nvSpPr>
        <p:spPr>
          <a:xfrm>
            <a:off x="628649" y="591130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DBC9BDE5-AADC-4D3B-B6AB-2F9BD9E3370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689B4146-939A-45E0-9AD5-D31F9E11DB0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261454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picture 4">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556927"/>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5</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4275539"/>
            <a:ext cx="2520000" cy="1635761"/>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4275539"/>
            <a:ext cx="2520000" cy="1635761"/>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4275538"/>
            <a:ext cx="2520000" cy="1635761"/>
          </a:xfrm>
        </p:spPr>
        <p:txBody>
          <a:bodyPr/>
          <a:lstStyle/>
          <a:p>
            <a:endParaRPr lang="en-AU" dirty="0"/>
          </a:p>
        </p:txBody>
      </p:sp>
      <p:sp>
        <p:nvSpPr>
          <p:cNvPr id="12" name="Text Placeholder 4">
            <a:extLst>
              <a:ext uri="{FF2B5EF4-FFF2-40B4-BE49-F238E27FC236}">
                <a16:creationId xmlns:a16="http://schemas.microsoft.com/office/drawing/2014/main" id="{23BFC886-2F76-41C2-A9D8-CAEF330100DB}"/>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0E82244A-9FB3-40E3-89D0-379FADB269F5}"/>
              </a:ext>
            </a:extLst>
          </p:cNvPr>
          <p:cNvSpPr>
            <a:spLocks noGrp="1"/>
          </p:cNvSpPr>
          <p:nvPr>
            <p:ph type="body" sz="quarter" idx="16" hasCustomPrompt="1"/>
          </p:nvPr>
        </p:nvSpPr>
        <p:spPr>
          <a:xfrm>
            <a:off x="3311998"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234BFB86-AC94-4324-92BA-A6A26797CD7D}"/>
              </a:ext>
            </a:extLst>
          </p:cNvPr>
          <p:cNvSpPr>
            <a:spLocks noGrp="1"/>
          </p:cNvSpPr>
          <p:nvPr>
            <p:ph type="body" sz="quarter" idx="17" hasCustomPrompt="1"/>
          </p:nvPr>
        </p:nvSpPr>
        <p:spPr>
          <a:xfrm>
            <a:off x="628650"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9C8CA497-53DA-4931-9A2B-4CCF8813797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92582461-9CFC-4AE2-97CB-B7A0454505F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4689257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and picture 5">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1340269"/>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5</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76127"/>
            <a:ext cx="2520000" cy="2935174"/>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2976127"/>
            <a:ext cx="2520000" cy="2935173"/>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2976128"/>
            <a:ext cx="2520000" cy="2935172"/>
          </a:xfrm>
        </p:spPr>
        <p:txBody>
          <a:bodyPr/>
          <a:lstStyle/>
          <a:p>
            <a:endParaRPr lang="en-AU" dirty="0"/>
          </a:p>
        </p:txBody>
      </p:sp>
      <p:sp>
        <p:nvSpPr>
          <p:cNvPr id="12" name="Text Placeholder 4">
            <a:extLst>
              <a:ext uri="{FF2B5EF4-FFF2-40B4-BE49-F238E27FC236}">
                <a16:creationId xmlns:a16="http://schemas.microsoft.com/office/drawing/2014/main" id="{CEABE099-5EA5-4D72-83CF-9616C10BF90C}"/>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4AFAFD31-00FF-4DFB-84F1-A1DA76820A74}"/>
              </a:ext>
            </a:extLst>
          </p:cNvPr>
          <p:cNvSpPr>
            <a:spLocks noGrp="1"/>
          </p:cNvSpPr>
          <p:nvPr>
            <p:ph type="body" sz="quarter" idx="16" hasCustomPrompt="1"/>
          </p:nvPr>
        </p:nvSpPr>
        <p:spPr>
          <a:xfrm>
            <a:off x="3311998"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A35CEAC2-E19D-46B9-A974-91053956C562}"/>
              </a:ext>
            </a:extLst>
          </p:cNvPr>
          <p:cNvSpPr>
            <a:spLocks noGrp="1"/>
          </p:cNvSpPr>
          <p:nvPr>
            <p:ph type="body" sz="quarter" idx="17" hasCustomPrompt="1"/>
          </p:nvPr>
        </p:nvSpPr>
        <p:spPr>
          <a:xfrm>
            <a:off x="628646"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47999278-1D93-45E1-B65F-DC298CB7698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C7868B45-CA1F-489B-A590-FC085A73BAC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2089744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only">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5</a:t>
            </a:r>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7886700" cy="4330911"/>
          </a:xfrm>
        </p:spPr>
        <p:txBody>
          <a:bodyPr/>
          <a:lstStyle/>
          <a:p>
            <a:endParaRPr lang="en-AU"/>
          </a:p>
        </p:txBody>
      </p:sp>
      <p:sp>
        <p:nvSpPr>
          <p:cNvPr id="10" name="Text Placeholder 4">
            <a:extLst>
              <a:ext uri="{FF2B5EF4-FFF2-40B4-BE49-F238E27FC236}">
                <a16:creationId xmlns:a16="http://schemas.microsoft.com/office/drawing/2014/main" id="{3B93F4CC-96CB-4D5B-8358-9A1EE926F600}"/>
              </a:ext>
            </a:extLst>
          </p:cNvPr>
          <p:cNvSpPr>
            <a:spLocks noGrp="1"/>
          </p:cNvSpPr>
          <p:nvPr>
            <p:ph type="body" sz="quarter" idx="15" hasCustomPrompt="1"/>
          </p:nvPr>
        </p:nvSpPr>
        <p:spPr>
          <a:xfrm>
            <a:off x="628650" y="5900932"/>
            <a:ext cx="394335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30F03CBA-1256-4040-9F19-956F271B8B9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F7C5690D-4DB7-43AC-9C25-305CE3768F8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6174824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only 2">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5</a:t>
            </a:r>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3882965" cy="4330911"/>
          </a:xfrm>
        </p:spPr>
        <p:txBody>
          <a:bodyPr/>
          <a:lstStyle/>
          <a:p>
            <a:endParaRPr lang="en-AU"/>
          </a:p>
        </p:txBody>
      </p:sp>
      <p:sp>
        <p:nvSpPr>
          <p:cNvPr id="10" name="Picture Placeholder 5">
            <a:extLst>
              <a:ext uri="{FF2B5EF4-FFF2-40B4-BE49-F238E27FC236}">
                <a16:creationId xmlns:a16="http://schemas.microsoft.com/office/drawing/2014/main" id="{2CE44AA4-6321-447F-8D60-F789062292A6}"/>
              </a:ext>
            </a:extLst>
          </p:cNvPr>
          <p:cNvSpPr>
            <a:spLocks noGrp="1"/>
          </p:cNvSpPr>
          <p:nvPr>
            <p:ph type="pic" sz="quarter" idx="15"/>
          </p:nvPr>
        </p:nvSpPr>
        <p:spPr>
          <a:xfrm>
            <a:off x="4632387" y="1570020"/>
            <a:ext cx="3882965" cy="4330911"/>
          </a:xfrm>
        </p:spPr>
        <p:txBody>
          <a:bodyPr/>
          <a:lstStyle/>
          <a:p>
            <a:endParaRPr lang="en-AU"/>
          </a:p>
        </p:txBody>
      </p:sp>
      <p:sp>
        <p:nvSpPr>
          <p:cNvPr id="11" name="Text Placeholder 4">
            <a:extLst>
              <a:ext uri="{FF2B5EF4-FFF2-40B4-BE49-F238E27FC236}">
                <a16:creationId xmlns:a16="http://schemas.microsoft.com/office/drawing/2014/main" id="{B47D6205-773E-4B66-B55B-6FBB9A362A30}"/>
              </a:ext>
            </a:extLst>
          </p:cNvPr>
          <p:cNvSpPr>
            <a:spLocks noGrp="1"/>
          </p:cNvSpPr>
          <p:nvPr>
            <p:ph type="body" sz="quarter" idx="16" hasCustomPrompt="1"/>
          </p:nvPr>
        </p:nvSpPr>
        <p:spPr>
          <a:xfrm>
            <a:off x="628650" y="5900932"/>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0E2F4891-A9FB-489A-BF42-F05B8B40BB51}"/>
              </a:ext>
            </a:extLst>
          </p:cNvPr>
          <p:cNvSpPr>
            <a:spLocks noGrp="1"/>
          </p:cNvSpPr>
          <p:nvPr>
            <p:ph type="body" sz="quarter" idx="17" hasCustomPrompt="1"/>
          </p:nvPr>
        </p:nvSpPr>
        <p:spPr>
          <a:xfrm>
            <a:off x="4632385" y="5900931"/>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C64D4107-4463-43B5-9B7D-7CE332C2A398}"/>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BB92FE68-C62B-4479-A55F-AC5C244E47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028127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only 3">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5</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5029200" y="1570020"/>
            <a:ext cx="3486150"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5029198" y="3776931"/>
            <a:ext cx="3486151" cy="2124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4322763" cy="4330911"/>
          </a:xfrm>
        </p:spPr>
        <p:txBody>
          <a:bodyPr/>
          <a:lstStyle/>
          <a:p>
            <a:endParaRPr lang="en-AU"/>
          </a:p>
        </p:txBody>
      </p:sp>
      <p:sp>
        <p:nvSpPr>
          <p:cNvPr id="10" name="Text Placeholder 4">
            <a:extLst>
              <a:ext uri="{FF2B5EF4-FFF2-40B4-BE49-F238E27FC236}">
                <a16:creationId xmlns:a16="http://schemas.microsoft.com/office/drawing/2014/main" id="{CEF9AB2F-9821-45A2-A5EE-9F7A8557C0A5}"/>
              </a:ext>
            </a:extLst>
          </p:cNvPr>
          <p:cNvSpPr>
            <a:spLocks noGrp="1"/>
          </p:cNvSpPr>
          <p:nvPr>
            <p:ph type="body" sz="quarter" idx="16" hasCustomPrompt="1"/>
          </p:nvPr>
        </p:nvSpPr>
        <p:spPr>
          <a:xfrm>
            <a:off x="628650" y="5900931"/>
            <a:ext cx="4322763"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87E8C5AE-5E61-414C-B592-D9974F34408E}"/>
              </a:ext>
            </a:extLst>
          </p:cNvPr>
          <p:cNvSpPr>
            <a:spLocks noGrp="1"/>
          </p:cNvSpPr>
          <p:nvPr>
            <p:ph type="body" sz="quarter" idx="17" hasCustomPrompt="1"/>
          </p:nvPr>
        </p:nvSpPr>
        <p:spPr>
          <a:xfrm>
            <a:off x="5029199" y="5900931"/>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1547DF88-0EA7-4335-A6D6-4EC53BE31C6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30CE8859-19CE-4848-8232-1E206D89076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1159559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only 4">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5</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1011" y="1570020"/>
            <a:ext cx="3874339"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1012" y="3776931"/>
            <a:ext cx="3874338" cy="2124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1"/>
            <a:ext cx="3874339" cy="2124000"/>
          </a:xfrm>
        </p:spPr>
        <p:txBody>
          <a:bodyPr/>
          <a:lstStyle/>
          <a:p>
            <a:endParaRPr lang="en-AU"/>
          </a:p>
        </p:txBody>
      </p:sp>
      <p:sp>
        <p:nvSpPr>
          <p:cNvPr id="10" name="Picture Placeholder 5">
            <a:extLst>
              <a:ext uri="{FF2B5EF4-FFF2-40B4-BE49-F238E27FC236}">
                <a16:creationId xmlns:a16="http://schemas.microsoft.com/office/drawing/2014/main" id="{4C5F732A-2F5C-4AFA-AAE8-3566FBBA6DE6}"/>
              </a:ext>
            </a:extLst>
          </p:cNvPr>
          <p:cNvSpPr>
            <a:spLocks noGrp="1"/>
          </p:cNvSpPr>
          <p:nvPr>
            <p:ph type="pic" sz="quarter" idx="15"/>
          </p:nvPr>
        </p:nvSpPr>
        <p:spPr>
          <a:xfrm>
            <a:off x="628649" y="3776931"/>
            <a:ext cx="3874339" cy="2124000"/>
          </a:xfrm>
        </p:spPr>
        <p:txBody>
          <a:bodyPr/>
          <a:lstStyle/>
          <a:p>
            <a:endParaRPr lang="en-AU"/>
          </a:p>
        </p:txBody>
      </p:sp>
      <p:sp>
        <p:nvSpPr>
          <p:cNvPr id="11" name="Text Placeholder 4">
            <a:extLst>
              <a:ext uri="{FF2B5EF4-FFF2-40B4-BE49-F238E27FC236}">
                <a16:creationId xmlns:a16="http://schemas.microsoft.com/office/drawing/2014/main" id="{87B903C3-D284-4635-AB05-D842ADA27A45}"/>
              </a:ext>
            </a:extLst>
          </p:cNvPr>
          <p:cNvSpPr>
            <a:spLocks noGrp="1"/>
          </p:cNvSpPr>
          <p:nvPr>
            <p:ph type="body" sz="quarter" idx="16" hasCustomPrompt="1"/>
          </p:nvPr>
        </p:nvSpPr>
        <p:spPr>
          <a:xfrm>
            <a:off x="62865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5D177B59-F4BE-4E6B-830A-3F442C1391DF}"/>
              </a:ext>
            </a:extLst>
          </p:cNvPr>
          <p:cNvSpPr>
            <a:spLocks noGrp="1"/>
          </p:cNvSpPr>
          <p:nvPr>
            <p:ph type="body" sz="quarter" idx="17" hasCustomPrompt="1"/>
          </p:nvPr>
        </p:nvSpPr>
        <p:spPr>
          <a:xfrm>
            <a:off x="464101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754F920F-34F8-4FA8-9727-C5FE5029D8BE}"/>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032BF6E6-86A8-48D1-886B-75CE768C9B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636635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formation page">
    <p:bg>
      <p:bgPr>
        <a:solidFill>
          <a:srgbClr val="0E1429"/>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E3033FF-2089-4ED7-B522-FA51DC38F06E}"/>
              </a:ext>
            </a:extLst>
          </p:cNvPr>
          <p:cNvSpPr txBox="1"/>
          <p:nvPr userDrawn="1"/>
        </p:nvSpPr>
        <p:spPr>
          <a:xfrm>
            <a:off x="628650" y="485890"/>
            <a:ext cx="7886700" cy="523220"/>
          </a:xfrm>
          <a:prstGeom prst="rect">
            <a:avLst/>
          </a:prstGeom>
          <a:noFill/>
        </p:spPr>
        <p:txBody>
          <a:bodyPr wrap="square" rtlCol="0">
            <a:spAutoFit/>
          </a:bodyPr>
          <a:lstStyle/>
          <a:p>
            <a:r>
              <a:rPr lang="en-AU" sz="2800" b="1" dirty="0">
                <a:solidFill>
                  <a:srgbClr val="01A0DF"/>
                </a:solidFill>
              </a:rPr>
              <a:t>About Safe Systems for Universities</a:t>
            </a:r>
          </a:p>
        </p:txBody>
      </p:sp>
      <p:sp>
        <p:nvSpPr>
          <p:cNvPr id="8" name="TextBox 7">
            <a:extLst>
              <a:ext uri="{FF2B5EF4-FFF2-40B4-BE49-F238E27FC236}">
                <a16:creationId xmlns:a16="http://schemas.microsoft.com/office/drawing/2014/main" id="{FE1F1896-7D38-4590-BC18-8D29A591B4B3}"/>
              </a:ext>
            </a:extLst>
          </p:cNvPr>
          <p:cNvSpPr txBox="1"/>
          <p:nvPr userDrawn="1"/>
        </p:nvSpPr>
        <p:spPr>
          <a:xfrm>
            <a:off x="628650" y="2040795"/>
            <a:ext cx="7886700" cy="1677382"/>
          </a:xfrm>
          <a:prstGeom prst="rect">
            <a:avLst/>
          </a:prstGeom>
          <a:noFill/>
        </p:spPr>
        <p:txBody>
          <a:bodyPr wrap="square" rtlCol="0">
            <a:spAutoFit/>
          </a:bodyPr>
          <a:lstStyle/>
          <a:p>
            <a:pPr>
              <a:spcAft>
                <a:spcPts val="600"/>
              </a:spcAft>
            </a:pPr>
            <a:r>
              <a:rPr lang="en-AU" sz="1800" b="1" dirty="0">
                <a:solidFill>
                  <a:srgbClr val="01A0DF"/>
                </a:solidFill>
              </a:rPr>
              <a:t>Authors</a:t>
            </a:r>
          </a:p>
          <a:p>
            <a:r>
              <a:rPr lang="en-AU" sz="1000" b="0" dirty="0">
                <a:solidFill>
                  <a:schemeClr val="bg1"/>
                </a:solidFill>
              </a:rPr>
              <a:t>Chris Stokes</a:t>
            </a:r>
          </a:p>
          <a:p>
            <a:r>
              <a:rPr lang="en-AU" sz="1000" b="0" dirty="0">
                <a:solidFill>
                  <a:schemeClr val="bg1"/>
                </a:solidFill>
              </a:rPr>
              <a:t>Centre for Automotive Safety Research, University of Adelaide</a:t>
            </a:r>
          </a:p>
          <a:p>
            <a:pPr>
              <a:spcAft>
                <a:spcPts val="600"/>
              </a:spcAft>
            </a:pPr>
            <a:r>
              <a:rPr lang="en-AU" sz="1000" b="0" dirty="0">
                <a:solidFill>
                  <a:schemeClr val="bg1"/>
                </a:solidFill>
                <a:hlinkClick r:id="rId2">
                  <a:extLst>
                    <a:ext uri="{A12FA001-AC4F-418D-AE19-62706E023703}">
                      <ahyp:hlinkClr xmlns:ahyp="http://schemas.microsoft.com/office/drawing/2018/hyperlinkcolor" xmlns="" val="tx"/>
                    </a:ext>
                  </a:extLst>
                </a:hlinkClick>
              </a:rPr>
              <a:t>christopher@casr.Adelaide.edu.au</a:t>
            </a:r>
            <a:endParaRPr lang="en-AU" sz="1000" b="0" dirty="0">
              <a:solidFill>
                <a:schemeClr val="bg1"/>
              </a:solidFill>
            </a:endParaRPr>
          </a:p>
          <a:p>
            <a:r>
              <a:rPr lang="en-AU" sz="1000" b="0" dirty="0">
                <a:solidFill>
                  <a:schemeClr val="bg1"/>
                </a:solidFill>
              </a:rPr>
              <a:t>Wayne Moon</a:t>
            </a:r>
          </a:p>
          <a:p>
            <a:pPr>
              <a:spcAft>
                <a:spcPts val="600"/>
              </a:spcAft>
            </a:pPr>
            <a:r>
              <a:rPr lang="en-AU" sz="1000" b="0" dirty="0">
                <a:solidFill>
                  <a:schemeClr val="bg1"/>
                </a:solidFill>
              </a:rPr>
              <a:t>Road Safety Victoria, Department of Transport</a:t>
            </a:r>
          </a:p>
          <a:p>
            <a:r>
              <a:rPr lang="en-AU" sz="1000" b="0" dirty="0">
                <a:solidFill>
                  <a:schemeClr val="bg1"/>
                </a:solidFill>
              </a:rPr>
              <a:t>Jeremy Woolley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0" dirty="0">
                <a:solidFill>
                  <a:schemeClr val="bg1"/>
                </a:solidFill>
              </a:rPr>
              <a:t>Centre for Automotive Safety Research, University of Adelaide</a:t>
            </a:r>
          </a:p>
        </p:txBody>
      </p:sp>
      <p:sp>
        <p:nvSpPr>
          <p:cNvPr id="9" name="TextBox 8">
            <a:extLst>
              <a:ext uri="{FF2B5EF4-FFF2-40B4-BE49-F238E27FC236}">
                <a16:creationId xmlns:a16="http://schemas.microsoft.com/office/drawing/2014/main" id="{4B5CC68D-C093-4612-B202-9D8892E5D1A0}"/>
              </a:ext>
            </a:extLst>
          </p:cNvPr>
          <p:cNvSpPr txBox="1"/>
          <p:nvPr userDrawn="1"/>
        </p:nvSpPr>
        <p:spPr>
          <a:xfrm>
            <a:off x="628650" y="4641154"/>
            <a:ext cx="7886700" cy="1292662"/>
          </a:xfrm>
          <a:prstGeom prst="rect">
            <a:avLst/>
          </a:prstGeom>
          <a:noFill/>
        </p:spPr>
        <p:txBody>
          <a:bodyPr wrap="square" rtlCol="0">
            <a:spAutoFit/>
          </a:bodyPr>
          <a:lstStyle/>
          <a:p>
            <a:pPr>
              <a:spcAft>
                <a:spcPts val="600"/>
              </a:spcAft>
            </a:pPr>
            <a:r>
              <a:rPr lang="en-AU" sz="1800" b="1" dirty="0">
                <a:solidFill>
                  <a:srgbClr val="01A0DF"/>
                </a:solidFill>
              </a:rPr>
              <a:t>Statement of intent</a:t>
            </a:r>
          </a:p>
          <a:p>
            <a:pPr algn="just">
              <a:spcAft>
                <a:spcPts val="600"/>
              </a:spcAft>
            </a:pPr>
            <a:r>
              <a:rPr lang="en-US" sz="900" b="0" dirty="0">
                <a:solidFill>
                  <a:schemeClr val="bg1"/>
                </a:solidFill>
              </a:rPr>
              <a:t>This learning material was created within the context of use by tertiary students and educators, but is not limited to this use. It is intended that the material may be modified by users for application to their specific learning and teaching requirements.</a:t>
            </a:r>
          </a:p>
          <a:p>
            <a:pPr algn="just">
              <a:spcAft>
                <a:spcPts val="600"/>
              </a:spcAft>
            </a:pPr>
            <a:r>
              <a:rPr lang="en-US" sz="900" b="0" dirty="0">
                <a:solidFill>
                  <a:schemeClr val="bg1"/>
                </a:solidFill>
              </a:rPr>
              <a:t>The information provided within this learning material is intended for educational purposes and as such provides general information that may not be applicable to every situation.</a:t>
            </a:r>
          </a:p>
          <a:p>
            <a:pPr marL="0" marR="0" lvl="0" indent="0" algn="just" defTabSz="914400" rtl="0" eaLnBrk="1" fontAlgn="auto" latinLnBrk="0" hangingPunct="1">
              <a:lnSpc>
                <a:spcPct val="100000"/>
              </a:lnSpc>
              <a:spcBef>
                <a:spcPts val="0"/>
              </a:spcBef>
              <a:spcAft>
                <a:spcPts val="600"/>
              </a:spcAft>
              <a:buClrTx/>
              <a:buSzTx/>
              <a:buFontTx/>
              <a:buNone/>
              <a:tabLst/>
              <a:defRPr/>
            </a:pPr>
            <a:r>
              <a:rPr lang="en-US" sz="900" b="0" dirty="0">
                <a:solidFill>
                  <a:schemeClr val="bg1"/>
                </a:solidFill>
              </a:rPr>
              <a:t>Users should note that images sourced through creative commons may be subject to non-commercial copyright restrictions.</a:t>
            </a:r>
          </a:p>
        </p:txBody>
      </p:sp>
      <p:sp>
        <p:nvSpPr>
          <p:cNvPr id="10" name="TextBox 9">
            <a:extLst>
              <a:ext uri="{FF2B5EF4-FFF2-40B4-BE49-F238E27FC236}">
                <a16:creationId xmlns:a16="http://schemas.microsoft.com/office/drawing/2014/main" id="{5733EC76-397B-4F79-BF1A-E8A48DA4649A}"/>
              </a:ext>
            </a:extLst>
          </p:cNvPr>
          <p:cNvSpPr txBox="1"/>
          <p:nvPr userDrawn="1"/>
        </p:nvSpPr>
        <p:spPr>
          <a:xfrm>
            <a:off x="628650" y="3764167"/>
            <a:ext cx="7886700" cy="830997"/>
          </a:xfrm>
          <a:prstGeom prst="rect">
            <a:avLst/>
          </a:prstGeom>
          <a:noFill/>
        </p:spPr>
        <p:txBody>
          <a:bodyPr wrap="square" rtlCol="0">
            <a:spAutoFit/>
          </a:bodyPr>
          <a:lstStyle/>
          <a:p>
            <a:pPr>
              <a:spcAft>
                <a:spcPts val="600"/>
              </a:spcAft>
            </a:pPr>
            <a:r>
              <a:rPr lang="en-AU" sz="1800" b="1" dirty="0">
                <a:solidFill>
                  <a:srgbClr val="01A0DF"/>
                </a:solidFill>
              </a:rPr>
              <a:t>Version control</a:t>
            </a:r>
          </a:p>
          <a:p>
            <a:pPr algn="just">
              <a:spcAft>
                <a:spcPts val="600"/>
              </a:spcAft>
            </a:pPr>
            <a:r>
              <a:rPr lang="en-AU" sz="1000" b="0" dirty="0">
                <a:solidFill>
                  <a:schemeClr val="bg1"/>
                </a:solidFill>
              </a:rPr>
              <a:t>Version</a:t>
            </a:r>
          </a:p>
          <a:p>
            <a:pPr algn="just"/>
            <a:r>
              <a:rPr lang="en-AU" sz="1000" b="0" dirty="0">
                <a:solidFill>
                  <a:schemeClr val="bg1"/>
                </a:solidFill>
              </a:rPr>
              <a:t>Released</a:t>
            </a:r>
          </a:p>
        </p:txBody>
      </p:sp>
      <p:sp>
        <p:nvSpPr>
          <p:cNvPr id="12" name="Text Placeholder 11">
            <a:extLst>
              <a:ext uri="{FF2B5EF4-FFF2-40B4-BE49-F238E27FC236}">
                <a16:creationId xmlns:a16="http://schemas.microsoft.com/office/drawing/2014/main" id="{D0AFAEA1-9B5C-4FC5-9E11-A45DAFD21356}"/>
              </a:ext>
            </a:extLst>
          </p:cNvPr>
          <p:cNvSpPr>
            <a:spLocks noGrp="1"/>
          </p:cNvSpPr>
          <p:nvPr>
            <p:ph type="body" sz="quarter" idx="10" hasCustomPrompt="1"/>
          </p:nvPr>
        </p:nvSpPr>
        <p:spPr>
          <a:xfrm>
            <a:off x="1061556" y="4132567"/>
            <a:ext cx="2440766" cy="217487"/>
          </a:xfrm>
        </p:spPr>
        <p:txBody>
          <a:bodyPr>
            <a:noAutofit/>
          </a:bodyPr>
          <a:lstStyle>
            <a:lvl1pPr>
              <a:defRPr sz="1000" b="0">
                <a:solidFill>
                  <a:schemeClr val="bg1"/>
                </a:solidFill>
              </a:defRPr>
            </a:lvl1pPr>
          </a:lstStyle>
          <a:p>
            <a:pPr lvl="0"/>
            <a:r>
              <a:rPr lang="en-AU" sz="1000" dirty="0"/>
              <a:t>Click to add version number (X.X format)</a:t>
            </a:r>
            <a:endParaRPr lang="en-AU" dirty="0"/>
          </a:p>
        </p:txBody>
      </p:sp>
      <p:sp>
        <p:nvSpPr>
          <p:cNvPr id="13" name="Text Placeholder 11">
            <a:extLst>
              <a:ext uri="{FF2B5EF4-FFF2-40B4-BE49-F238E27FC236}">
                <a16:creationId xmlns:a16="http://schemas.microsoft.com/office/drawing/2014/main" id="{E282D6CB-C008-45BD-B50D-FABBBCCA3E2E}"/>
              </a:ext>
            </a:extLst>
          </p:cNvPr>
          <p:cNvSpPr>
            <a:spLocks noGrp="1"/>
          </p:cNvSpPr>
          <p:nvPr>
            <p:ph type="body" sz="quarter" idx="11" hasCustomPrompt="1"/>
          </p:nvPr>
        </p:nvSpPr>
        <p:spPr>
          <a:xfrm>
            <a:off x="1136316" y="4362626"/>
            <a:ext cx="2642054" cy="217487"/>
          </a:xfrm>
        </p:spPr>
        <p:txBody>
          <a:bodyPr>
            <a:noAutofit/>
          </a:bodyPr>
          <a:lstStyle>
            <a:lvl1pPr>
              <a:defRPr sz="1000" b="0">
                <a:solidFill>
                  <a:schemeClr val="bg1"/>
                </a:solidFill>
              </a:defRPr>
            </a:lvl1pPr>
          </a:lstStyle>
          <a:p>
            <a:pPr lvl="0"/>
            <a:r>
              <a:rPr lang="en-AU" sz="1000" dirty="0"/>
              <a:t>Click to add release date (XX XXX 20XX format)</a:t>
            </a:r>
            <a:endParaRPr lang="en-AU" dirty="0"/>
          </a:p>
        </p:txBody>
      </p:sp>
      <p:sp>
        <p:nvSpPr>
          <p:cNvPr id="11" name="Slide Number Placeholder 8">
            <a:extLst>
              <a:ext uri="{FF2B5EF4-FFF2-40B4-BE49-F238E27FC236}">
                <a16:creationId xmlns:a16="http://schemas.microsoft.com/office/drawing/2014/main" id="{41C49602-AB90-4DE2-AF71-34B7B60C3FC7}"/>
              </a:ext>
            </a:extLst>
          </p:cNvPr>
          <p:cNvSpPr>
            <a:spLocks noGrp="1"/>
          </p:cNvSpPr>
          <p:nvPr>
            <p:ph type="sldNum" sz="quarter" idx="12"/>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39C152FE-5F69-47DA-97F2-23C819318A6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5" name="Footer Placeholder 7">
            <a:extLst>
              <a:ext uri="{FF2B5EF4-FFF2-40B4-BE49-F238E27FC236}">
                <a16:creationId xmlns:a16="http://schemas.microsoft.com/office/drawing/2014/main" id="{D61A840A-CEA1-4B46-B349-FF653F0D24F9}"/>
              </a:ext>
            </a:extLst>
          </p:cNvPr>
          <p:cNvSpPr>
            <a:spLocks noGrp="1"/>
          </p:cNvSpPr>
          <p:nvPr>
            <p:ph type="ftr" sz="quarter" idx="13"/>
          </p:nvPr>
        </p:nvSpPr>
        <p:spPr>
          <a:xfrm>
            <a:off x="628650" y="6218334"/>
            <a:ext cx="3086100" cy="365125"/>
          </a:xfrm>
        </p:spPr>
        <p:txBody>
          <a:bodyPr/>
          <a:lstStyle/>
          <a:p>
            <a:r>
              <a:rPr lang="en-US" dirty="0"/>
              <a:t>Module 4, Snippet 5</a:t>
            </a:r>
          </a:p>
        </p:txBody>
      </p:sp>
      <p:sp>
        <p:nvSpPr>
          <p:cNvPr id="16" name="TextBox 15">
            <a:extLst>
              <a:ext uri="{FF2B5EF4-FFF2-40B4-BE49-F238E27FC236}">
                <a16:creationId xmlns:a16="http://schemas.microsoft.com/office/drawing/2014/main" id="{A8E0BCE5-6402-4D17-B5DE-FEDE5E607910}"/>
              </a:ext>
            </a:extLst>
          </p:cNvPr>
          <p:cNvSpPr txBox="1"/>
          <p:nvPr userDrawn="1"/>
        </p:nvSpPr>
        <p:spPr>
          <a:xfrm>
            <a:off x="628650" y="1086864"/>
            <a:ext cx="7886700" cy="754053"/>
          </a:xfrm>
          <a:prstGeom prst="rect">
            <a:avLst/>
          </a:prstGeom>
          <a:noFill/>
        </p:spPr>
        <p:txBody>
          <a:bodyPr wrap="square" rtlCol="0">
            <a:spAutoFit/>
          </a:bodyPr>
          <a:lstStyle/>
          <a:p>
            <a:pPr>
              <a:spcAft>
                <a:spcPts val="600"/>
              </a:spcAft>
            </a:pPr>
            <a:r>
              <a:rPr lang="en-AU" sz="1800" b="1" dirty="0">
                <a:solidFill>
                  <a:srgbClr val="01A0DF"/>
                </a:solidFill>
              </a:rPr>
              <a:t>Sponsors</a:t>
            </a:r>
          </a:p>
          <a:p>
            <a:r>
              <a:rPr lang="en-AU" sz="1000" b="0" dirty="0">
                <a:solidFill>
                  <a:schemeClr val="bg1"/>
                </a:solidFill>
              </a:rPr>
              <a:t>Traffic Accident Commission of Victoria</a:t>
            </a:r>
          </a:p>
          <a:p>
            <a:r>
              <a:rPr lang="en-AU" sz="1000" b="0" dirty="0">
                <a:solidFill>
                  <a:schemeClr val="bg1"/>
                </a:solidFill>
              </a:rPr>
              <a:t>Department of Transport, Victoria State Government</a:t>
            </a:r>
          </a:p>
        </p:txBody>
      </p:sp>
    </p:spTree>
    <p:extLst>
      <p:ext uri="{BB962C8B-B14F-4D97-AF65-F5344CB8AC3E}">
        <p14:creationId xmlns:p14="http://schemas.microsoft.com/office/powerpoint/2010/main" val="15185829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95A894-F8DB-4C8A-8F76-187B12A6117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24187" y="2604607"/>
            <a:ext cx="6221690" cy="949116"/>
          </a:xfrm>
          <a:prstGeom prst="rect">
            <a:avLst/>
          </a:prstGeom>
        </p:spPr>
      </p:pic>
      <p:pic>
        <p:nvPicPr>
          <p:cNvPr id="6" name="Picture 5">
            <a:extLst>
              <a:ext uri="{FF2B5EF4-FFF2-40B4-BE49-F238E27FC236}">
                <a16:creationId xmlns:a16="http://schemas.microsoft.com/office/drawing/2014/main" id="{9AB76D8B-A665-41AB-86D8-09314F906B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45877" y="5897729"/>
            <a:ext cx="1150071" cy="529148"/>
          </a:xfrm>
          <a:prstGeom prst="rect">
            <a:avLst/>
          </a:prstGeom>
        </p:spPr>
      </p:pic>
      <p:pic>
        <p:nvPicPr>
          <p:cNvPr id="11" name="Picture 10">
            <a:extLst>
              <a:ext uri="{FF2B5EF4-FFF2-40B4-BE49-F238E27FC236}">
                <a16:creationId xmlns:a16="http://schemas.microsoft.com/office/drawing/2014/main" id="{4DDC9C91-053E-4B59-BF62-329F9E6412F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17554" y="6008569"/>
            <a:ext cx="555620" cy="267060"/>
          </a:xfrm>
          <a:prstGeom prst="rect">
            <a:avLst/>
          </a:prstGeom>
        </p:spPr>
      </p:pic>
      <p:pic>
        <p:nvPicPr>
          <p:cNvPr id="12" name="Picture 11">
            <a:extLst>
              <a:ext uri="{FF2B5EF4-FFF2-40B4-BE49-F238E27FC236}">
                <a16:creationId xmlns:a16="http://schemas.microsoft.com/office/drawing/2014/main" id="{AE87CC42-D236-4A36-9A2D-A60A863C317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6643" b="26058"/>
          <a:stretch/>
        </p:blipFill>
        <p:spPr>
          <a:xfrm>
            <a:off x="2967704" y="5856348"/>
            <a:ext cx="1188518" cy="593772"/>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D7933344-71B9-434A-BED6-D2FC5986C10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5234506" y="6008569"/>
            <a:ext cx="1303756" cy="360000"/>
          </a:xfrm>
          <a:prstGeom prst="rect">
            <a:avLst/>
          </a:prstGeom>
        </p:spPr>
      </p:pic>
    </p:spTree>
    <p:extLst>
      <p:ext uri="{BB962C8B-B14F-4D97-AF65-F5344CB8AC3E}">
        <p14:creationId xmlns:p14="http://schemas.microsoft.com/office/powerpoint/2010/main" val="1690573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rgbClr val="0E1429"/>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CA2227A-6067-443E-B63E-AF114C69F719}"/>
              </a:ext>
            </a:extLst>
          </p:cNvPr>
          <p:cNvSpPr>
            <a:spLocks noGrp="1"/>
          </p:cNvSpPr>
          <p:nvPr>
            <p:ph type="body" sz="quarter" idx="10" hasCustomPrompt="1"/>
          </p:nvPr>
        </p:nvSpPr>
        <p:spPr>
          <a:xfrm>
            <a:off x="509588" y="2200275"/>
            <a:ext cx="8169275" cy="1811008"/>
          </a:xfrm>
        </p:spPr>
        <p:txBody>
          <a:bodyPr>
            <a:normAutofit/>
          </a:bodyPr>
          <a:lstStyle>
            <a:lvl1pPr>
              <a:defRPr sz="6000">
                <a:solidFill>
                  <a:srgbClr val="01A0DF"/>
                </a:solidFill>
              </a:defRPr>
            </a:lvl1pPr>
          </a:lstStyle>
          <a:p>
            <a:pPr lvl="0"/>
            <a:r>
              <a:rPr lang="en-US" dirty="0"/>
              <a:t>Section Title</a:t>
            </a:r>
          </a:p>
        </p:txBody>
      </p:sp>
      <p:sp>
        <p:nvSpPr>
          <p:cNvPr id="4" name="Slide Number Placeholder 8">
            <a:extLst>
              <a:ext uri="{FF2B5EF4-FFF2-40B4-BE49-F238E27FC236}">
                <a16:creationId xmlns:a16="http://schemas.microsoft.com/office/drawing/2014/main" id="{EC6AC5CA-FFEA-4D13-8E5F-8DEBEA42F37F}"/>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5" name="Picture 4">
            <a:extLst>
              <a:ext uri="{FF2B5EF4-FFF2-40B4-BE49-F238E27FC236}">
                <a16:creationId xmlns:a16="http://schemas.microsoft.com/office/drawing/2014/main" id="{A1933036-6E03-4F7D-91B9-A643C9A27F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7" name="Footer Placeholder 7">
            <a:extLst>
              <a:ext uri="{FF2B5EF4-FFF2-40B4-BE49-F238E27FC236}">
                <a16:creationId xmlns:a16="http://schemas.microsoft.com/office/drawing/2014/main" id="{7ED945FC-2488-4B60-917B-004988BEF009}"/>
              </a:ext>
            </a:extLst>
          </p:cNvPr>
          <p:cNvSpPr>
            <a:spLocks noGrp="1"/>
          </p:cNvSpPr>
          <p:nvPr>
            <p:ph type="ftr" sz="quarter" idx="12"/>
          </p:nvPr>
        </p:nvSpPr>
        <p:spPr>
          <a:xfrm>
            <a:off x="628650" y="6218334"/>
            <a:ext cx="3086100" cy="365125"/>
          </a:xfrm>
        </p:spPr>
        <p:txBody>
          <a:bodyPr/>
          <a:lstStyle/>
          <a:p>
            <a:r>
              <a:rPr lang="en-US" dirty="0"/>
              <a:t>Module 4, Snippet 5</a:t>
            </a:r>
          </a:p>
        </p:txBody>
      </p:sp>
    </p:spTree>
    <p:extLst>
      <p:ext uri="{BB962C8B-B14F-4D97-AF65-F5344CB8AC3E}">
        <p14:creationId xmlns:p14="http://schemas.microsoft.com/office/powerpoint/2010/main" val="2219336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ext and picture">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5</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49593"/>
            <a:ext cx="4494212" cy="4351338"/>
          </a:xfrm>
        </p:spPr>
        <p:txBody>
          <a:bodyPr/>
          <a:lstStyle/>
          <a:p>
            <a:endParaRPr lang="en-AU" dirty="0"/>
          </a:p>
        </p:txBody>
      </p:sp>
      <p:sp>
        <p:nvSpPr>
          <p:cNvPr id="5" name="Text Placeholder 4">
            <a:extLst>
              <a:ext uri="{FF2B5EF4-FFF2-40B4-BE49-F238E27FC236}">
                <a16:creationId xmlns:a16="http://schemas.microsoft.com/office/drawing/2014/main" id="{C9F12EA2-E83B-456A-9BEC-6D6B42005379}"/>
              </a:ext>
            </a:extLst>
          </p:cNvPr>
          <p:cNvSpPr>
            <a:spLocks noGrp="1"/>
          </p:cNvSpPr>
          <p:nvPr>
            <p:ph type="body" sz="quarter" idx="13"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0" name="Slide Number Placeholder 8">
            <a:extLst>
              <a:ext uri="{FF2B5EF4-FFF2-40B4-BE49-F238E27FC236}">
                <a16:creationId xmlns:a16="http://schemas.microsoft.com/office/drawing/2014/main" id="{4A136AC9-5B72-41B5-8956-382EEAB51049}"/>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1" name="Picture 10">
            <a:extLst>
              <a:ext uri="{FF2B5EF4-FFF2-40B4-BE49-F238E27FC236}">
                <a16:creationId xmlns:a16="http://schemas.microsoft.com/office/drawing/2014/main" id="{67081FC1-A279-4F1E-B36F-1591B1696D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4155018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5</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1675551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4"/>
            <a:ext cx="3943350" cy="2094646"/>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5</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Picture Placeholder 4">
            <a:extLst>
              <a:ext uri="{FF2B5EF4-FFF2-40B4-BE49-F238E27FC236}">
                <a16:creationId xmlns:a16="http://schemas.microsoft.com/office/drawing/2014/main" id="{6E260B2F-1EB3-428E-95FD-243FD115F227}"/>
              </a:ext>
            </a:extLst>
          </p:cNvPr>
          <p:cNvSpPr>
            <a:spLocks noGrp="1"/>
          </p:cNvSpPr>
          <p:nvPr>
            <p:ph type="pic" sz="quarter" idx="16"/>
          </p:nvPr>
        </p:nvSpPr>
        <p:spPr>
          <a:xfrm>
            <a:off x="628650" y="3660047"/>
            <a:ext cx="3943350" cy="2232000"/>
          </a:xfrm>
        </p:spPr>
        <p:txBody>
          <a:bodyPr/>
          <a:lstStyle/>
          <a:p>
            <a:endParaRPr lang="en-AU"/>
          </a:p>
        </p:txBody>
      </p:sp>
      <p:sp>
        <p:nvSpPr>
          <p:cNvPr id="15" name="Text Placeholder 4">
            <a:extLst>
              <a:ext uri="{FF2B5EF4-FFF2-40B4-BE49-F238E27FC236}">
                <a16:creationId xmlns:a16="http://schemas.microsoft.com/office/drawing/2014/main" id="{639B3741-CB69-4A19-B3BD-55E5F11D5E65}"/>
              </a:ext>
            </a:extLst>
          </p:cNvPr>
          <p:cNvSpPr>
            <a:spLocks noGrp="1"/>
          </p:cNvSpPr>
          <p:nvPr>
            <p:ph type="body" sz="quarter" idx="17" hasCustomPrompt="1"/>
          </p:nvPr>
        </p:nvSpPr>
        <p:spPr>
          <a:xfrm>
            <a:off x="628650" y="5905414"/>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17680595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Picture only 3">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5</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5029200" y="1233597"/>
            <a:ext cx="4114800"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5029198" y="3664791"/>
            <a:ext cx="4114802" cy="2232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0" y="1233598"/>
            <a:ext cx="4951413" cy="4667334"/>
          </a:xfrm>
        </p:spPr>
        <p:txBody>
          <a:bodyPr/>
          <a:lstStyle/>
          <a:p>
            <a:endParaRPr lang="en-AU" dirty="0"/>
          </a:p>
        </p:txBody>
      </p:sp>
      <p:sp>
        <p:nvSpPr>
          <p:cNvPr id="10" name="Text Placeholder 4">
            <a:extLst>
              <a:ext uri="{FF2B5EF4-FFF2-40B4-BE49-F238E27FC236}">
                <a16:creationId xmlns:a16="http://schemas.microsoft.com/office/drawing/2014/main" id="{CEF9AB2F-9821-45A2-A5EE-9F7A8557C0A5}"/>
              </a:ext>
            </a:extLst>
          </p:cNvPr>
          <p:cNvSpPr>
            <a:spLocks noGrp="1"/>
          </p:cNvSpPr>
          <p:nvPr>
            <p:ph type="body" sz="quarter" idx="16" hasCustomPrompt="1"/>
          </p:nvPr>
        </p:nvSpPr>
        <p:spPr>
          <a:xfrm>
            <a:off x="628650" y="5900931"/>
            <a:ext cx="4322763"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87E8C5AE-5E61-414C-B592-D9974F34408E}"/>
              </a:ext>
            </a:extLst>
          </p:cNvPr>
          <p:cNvSpPr>
            <a:spLocks noGrp="1"/>
          </p:cNvSpPr>
          <p:nvPr>
            <p:ph type="body" sz="quarter" idx="17" hasCustomPrompt="1"/>
          </p:nvPr>
        </p:nvSpPr>
        <p:spPr>
          <a:xfrm>
            <a:off x="5029199" y="5900931"/>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1547DF88-0EA7-4335-A6D6-4EC53BE31C6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30CE8859-19CE-4848-8232-1E206D89076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4" name="Text Placeholder 4">
            <a:extLst>
              <a:ext uri="{FF2B5EF4-FFF2-40B4-BE49-F238E27FC236}">
                <a16:creationId xmlns:a16="http://schemas.microsoft.com/office/drawing/2014/main" id="{93010700-2D0F-406F-AE8C-D8598D795BEA}"/>
              </a:ext>
            </a:extLst>
          </p:cNvPr>
          <p:cNvSpPr>
            <a:spLocks noGrp="1"/>
          </p:cNvSpPr>
          <p:nvPr>
            <p:ph type="body" sz="quarter" idx="18" hasCustomPrompt="1"/>
          </p:nvPr>
        </p:nvSpPr>
        <p:spPr>
          <a:xfrm>
            <a:off x="5029200" y="3474293"/>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2495481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ly">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788670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5</a:t>
            </a:r>
          </a:p>
        </p:txBody>
      </p:sp>
      <p:sp>
        <p:nvSpPr>
          <p:cNvPr id="9" name="Slide Number Placeholder 8">
            <a:extLst>
              <a:ext uri="{FF2B5EF4-FFF2-40B4-BE49-F238E27FC236}">
                <a16:creationId xmlns:a16="http://schemas.microsoft.com/office/drawing/2014/main" id="{42A2BCFF-CEC8-42C2-97A7-457F4FE334D4}"/>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0" name="Picture 9">
            <a:extLst>
              <a:ext uri="{FF2B5EF4-FFF2-40B4-BE49-F238E27FC236}">
                <a16:creationId xmlns:a16="http://schemas.microsoft.com/office/drawing/2014/main" id="{0AB9FB52-9FAE-4302-A71B-8C83AB2EAE4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only (2 boxes)">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857086"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5</a:t>
            </a:r>
          </a:p>
        </p:txBody>
      </p:sp>
      <p:sp>
        <p:nvSpPr>
          <p:cNvPr id="9" name="Slide Number Placeholder 8">
            <a:extLst>
              <a:ext uri="{FF2B5EF4-FFF2-40B4-BE49-F238E27FC236}">
                <a16:creationId xmlns:a16="http://schemas.microsoft.com/office/drawing/2014/main" id="{42A2BCFF-CEC8-42C2-97A7-457F4FE334D4}"/>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0" name="Picture 9">
            <a:extLst>
              <a:ext uri="{FF2B5EF4-FFF2-40B4-BE49-F238E27FC236}">
                <a16:creationId xmlns:a16="http://schemas.microsoft.com/office/drawing/2014/main" id="{0AB9FB52-9FAE-4302-A71B-8C83AB2EAE4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1" name="Content Placeholder 2">
            <a:extLst>
              <a:ext uri="{FF2B5EF4-FFF2-40B4-BE49-F238E27FC236}">
                <a16:creationId xmlns:a16="http://schemas.microsoft.com/office/drawing/2014/main" id="{A98D8359-DBC5-4CA7-8AE3-71A898F8DE58}"/>
              </a:ext>
            </a:extLst>
          </p:cNvPr>
          <p:cNvSpPr>
            <a:spLocks noGrp="1"/>
          </p:cNvSpPr>
          <p:nvPr>
            <p:ph idx="12"/>
          </p:nvPr>
        </p:nvSpPr>
        <p:spPr>
          <a:xfrm>
            <a:off x="4658266" y="1549593"/>
            <a:ext cx="3857086"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541533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HEADER 1</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628650" y="6356350"/>
            <a:ext cx="30861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Module 3, Snippet 6</a:t>
            </a:r>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D36E53-D99A-0F41-B3E8-EF235B9A2E23}" type="slidenum">
              <a:rPr lang="en-US" smtClean="0"/>
              <a:pPr/>
              <a:t>‹#›</a:t>
            </a:fld>
            <a:endParaRPr lang="en-US" dirty="0"/>
          </a:p>
        </p:txBody>
      </p:sp>
    </p:spTree>
    <p:extLst>
      <p:ext uri="{BB962C8B-B14F-4D97-AF65-F5344CB8AC3E}">
        <p14:creationId xmlns:p14="http://schemas.microsoft.com/office/powerpoint/2010/main" val="6793685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5" r:id="rId3"/>
    <p:sldLayoutId id="2147483679" r:id="rId4"/>
    <p:sldLayoutId id="2147483680" r:id="rId5"/>
    <p:sldLayoutId id="2147483681" r:id="rId6"/>
    <p:sldLayoutId id="2147483682" r:id="rId7"/>
    <p:sldLayoutId id="2147483662" r:id="rId8"/>
    <p:sldLayoutId id="2147483678" r:id="rId9"/>
    <p:sldLayoutId id="2147483665" r:id="rId10"/>
    <p:sldLayoutId id="2147483666" r:id="rId11"/>
    <p:sldLayoutId id="2147483669" r:id="rId12"/>
    <p:sldLayoutId id="2147483674" r:id="rId13"/>
    <p:sldLayoutId id="2147483670" r:id="rId14"/>
    <p:sldLayoutId id="2147483673" r:id="rId15"/>
    <p:sldLayoutId id="2147483667" r:id="rId16"/>
    <p:sldLayoutId id="2147483672" r:id="rId17"/>
    <p:sldLayoutId id="2147483671" r:id="rId18"/>
    <p:sldLayoutId id="2147483668" r:id="rId19"/>
    <p:sldLayoutId id="2147483663" r:id="rId20"/>
  </p:sldLayoutIdLst>
  <p:hf hdr="0" dt="0"/>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8.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9.mp3"/><Relationship Id="rId1" Type="http://schemas.microsoft.com/office/2007/relationships/media" Target="../media/media19.mp3"/><Relationship Id="rId5" Type="http://schemas.openxmlformats.org/officeDocument/2006/relationships/image" Target="../media/image8.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8" Type="http://schemas.openxmlformats.org/officeDocument/2006/relationships/notesSlide" Target="../notesSlides/notesSlide10.xml"/><Relationship Id="rId3" Type="http://schemas.microsoft.com/office/2007/relationships/media" Target="../media/media21.mp3"/><Relationship Id="rId7" Type="http://schemas.openxmlformats.org/officeDocument/2006/relationships/slideLayout" Target="../slideLayouts/slideLayout5.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audio" Target="../media/media22.mp3"/><Relationship Id="rId11" Type="http://schemas.openxmlformats.org/officeDocument/2006/relationships/image" Target="../media/image8.png"/><Relationship Id="rId5" Type="http://schemas.microsoft.com/office/2007/relationships/media" Target="../media/media22.mp3"/><Relationship Id="rId10" Type="http://schemas.openxmlformats.org/officeDocument/2006/relationships/image" Target="../media/image15.jpeg"/><Relationship Id="rId4" Type="http://schemas.openxmlformats.org/officeDocument/2006/relationships/audio" Target="../media/media21.mp3"/><Relationship Id="rId9" Type="http://schemas.openxmlformats.org/officeDocument/2006/relationships/image" Target="../media/image14.jpeg"/></Relationships>
</file>

<file path=ppt/slides/_rels/slide12.xml.rels><?xml version="1.0" encoding="UTF-8" standalone="yes"?>
<Relationships xmlns="http://schemas.openxmlformats.org/package/2006/relationships"><Relationship Id="rId8" Type="http://schemas.openxmlformats.org/officeDocument/2006/relationships/notesSlide" Target="../notesSlides/notesSlide11.xml"/><Relationship Id="rId3" Type="http://schemas.microsoft.com/office/2007/relationships/media" Target="../media/media24.mp3"/><Relationship Id="rId7" Type="http://schemas.openxmlformats.org/officeDocument/2006/relationships/slideLayout" Target="../slideLayouts/slideLayout8.xml"/><Relationship Id="rId2" Type="http://schemas.openxmlformats.org/officeDocument/2006/relationships/audio" Target="../media/media23.mp3"/><Relationship Id="rId1" Type="http://schemas.microsoft.com/office/2007/relationships/media" Target="../media/media23.mp3"/><Relationship Id="rId6" Type="http://schemas.openxmlformats.org/officeDocument/2006/relationships/audio" Target="../media/media25.mp3"/><Relationship Id="rId11" Type="http://schemas.openxmlformats.org/officeDocument/2006/relationships/image" Target="../media/image8.png"/><Relationship Id="rId5" Type="http://schemas.microsoft.com/office/2007/relationships/media" Target="../media/media25.mp3"/><Relationship Id="rId10" Type="http://schemas.openxmlformats.org/officeDocument/2006/relationships/image" Target="../media/image17.jpeg"/><Relationship Id="rId4" Type="http://schemas.openxmlformats.org/officeDocument/2006/relationships/audio" Target="../media/media24.mp3"/><Relationship Id="rId9" Type="http://schemas.openxmlformats.org/officeDocument/2006/relationships/image" Target="../media/image16.jpeg"/></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media" Target="../media/media27.mp3"/><Relationship Id="rId7" Type="http://schemas.openxmlformats.org/officeDocument/2006/relationships/image" Target="../media/image18.jpeg"/><Relationship Id="rId2" Type="http://schemas.openxmlformats.org/officeDocument/2006/relationships/audio" Target="../media/media26.mp3"/><Relationship Id="rId1" Type="http://schemas.microsoft.com/office/2007/relationships/media" Target="../media/media26.mp3"/><Relationship Id="rId6" Type="http://schemas.openxmlformats.org/officeDocument/2006/relationships/notesSlide" Target="../notesSlides/notesSlide12.xml"/><Relationship Id="rId5" Type="http://schemas.openxmlformats.org/officeDocument/2006/relationships/slideLayout" Target="../slideLayouts/slideLayout8.xml"/><Relationship Id="rId4" Type="http://schemas.openxmlformats.org/officeDocument/2006/relationships/audio" Target="../media/media27.mp3"/></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8.png"/><Relationship Id="rId5" Type="http://schemas.openxmlformats.org/officeDocument/2006/relationships/audio" Target="../media/audio1.wav"/><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8" Type="http://schemas.openxmlformats.org/officeDocument/2006/relationships/audio" Target="../media/media7.mp3"/><Relationship Id="rId13" Type="http://schemas.openxmlformats.org/officeDocument/2006/relationships/image" Target="../media/image11.jpeg"/><Relationship Id="rId3" Type="http://schemas.microsoft.com/office/2007/relationships/media" Target="../media/media5.mp3"/><Relationship Id="rId7" Type="http://schemas.microsoft.com/office/2007/relationships/media" Target="../media/media7.mp3"/><Relationship Id="rId12" Type="http://schemas.openxmlformats.org/officeDocument/2006/relationships/image" Target="../media/image10.jpe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audio" Target="../media/media6.mp3"/><Relationship Id="rId11" Type="http://schemas.openxmlformats.org/officeDocument/2006/relationships/image" Target="../media/image9.jpeg"/><Relationship Id="rId5" Type="http://schemas.microsoft.com/office/2007/relationships/media" Target="../media/media6.mp3"/><Relationship Id="rId10" Type="http://schemas.openxmlformats.org/officeDocument/2006/relationships/notesSlide" Target="../notesSlides/notesSlide4.xml"/><Relationship Id="rId4" Type="http://schemas.openxmlformats.org/officeDocument/2006/relationships/audio" Target="../media/media5.mp3"/><Relationship Id="rId9" Type="http://schemas.openxmlformats.org/officeDocument/2006/relationships/slideLayout" Target="../slideLayouts/slideLayout15.xml"/><Relationship Id="rId1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notesSlide" Target="../notesSlides/notesSlide5.xml"/><Relationship Id="rId3" Type="http://schemas.microsoft.com/office/2007/relationships/media" Target="../media/media9.mp3"/><Relationship Id="rId7" Type="http://schemas.openxmlformats.org/officeDocument/2006/relationships/slideLayout" Target="../slideLayouts/slideLayout13.xml"/><Relationship Id="rId12" Type="http://schemas.openxmlformats.org/officeDocument/2006/relationships/image" Target="../media/image8.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audio" Target="../media/media10.mp3"/><Relationship Id="rId11" Type="http://schemas.microsoft.com/office/2007/relationships/hdphoto" Target="../media/hdphoto1.wdp"/><Relationship Id="rId5" Type="http://schemas.microsoft.com/office/2007/relationships/media" Target="../media/media10.mp3"/><Relationship Id="rId10" Type="http://schemas.openxmlformats.org/officeDocument/2006/relationships/image" Target="../media/image13.png"/><Relationship Id="rId4" Type="http://schemas.openxmlformats.org/officeDocument/2006/relationships/audio" Target="../media/media9.mp3"/><Relationship Id="rId9"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p3"/><Relationship Id="rId1" Type="http://schemas.microsoft.com/office/2007/relationships/media" Target="../media/media11.mp3"/><Relationship Id="rId5" Type="http://schemas.openxmlformats.org/officeDocument/2006/relationships/image" Target="../media/image8.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8" Type="http://schemas.openxmlformats.org/officeDocument/2006/relationships/audio" Target="../media/media15.mp3"/><Relationship Id="rId3" Type="http://schemas.microsoft.com/office/2007/relationships/media" Target="../media/media13.mp3"/><Relationship Id="rId7" Type="http://schemas.microsoft.com/office/2007/relationships/media" Target="../media/media15.mp3"/><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audio" Target="../media/media14.mp3"/><Relationship Id="rId11" Type="http://schemas.openxmlformats.org/officeDocument/2006/relationships/image" Target="../media/image8.png"/><Relationship Id="rId5" Type="http://schemas.microsoft.com/office/2007/relationships/media" Target="../media/media14.mp3"/><Relationship Id="rId10" Type="http://schemas.openxmlformats.org/officeDocument/2006/relationships/notesSlide" Target="../notesSlides/notesSlide7.xml"/><Relationship Id="rId4" Type="http://schemas.openxmlformats.org/officeDocument/2006/relationships/audio" Target="../media/media13.mp3"/><Relationship Id="rId9"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8" Type="http://schemas.openxmlformats.org/officeDocument/2006/relationships/notesSlide" Target="../notesSlides/notesSlide8.xml"/><Relationship Id="rId3" Type="http://schemas.microsoft.com/office/2007/relationships/media" Target="../media/media17.mp3"/><Relationship Id="rId7" Type="http://schemas.openxmlformats.org/officeDocument/2006/relationships/slideLayout" Target="../slideLayouts/slideLayout16.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audio" Target="../media/media18.mp3"/><Relationship Id="rId5" Type="http://schemas.microsoft.com/office/2007/relationships/media" Target="../media/media18.mp3"/><Relationship Id="rId4" Type="http://schemas.openxmlformats.org/officeDocument/2006/relationships/audio" Target="../media/media17.mp3"/><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B6A88C1-A008-45DD-88AB-4A043D63D890}"/>
              </a:ext>
            </a:extLst>
          </p:cNvPr>
          <p:cNvSpPr>
            <a:spLocks noGrp="1"/>
          </p:cNvSpPr>
          <p:nvPr>
            <p:ph type="body" sz="quarter" idx="10"/>
          </p:nvPr>
        </p:nvSpPr>
        <p:spPr/>
        <p:txBody>
          <a:bodyPr/>
          <a:lstStyle/>
          <a:p>
            <a:r>
              <a:rPr lang="en-AU" dirty="0"/>
              <a:t>Changing the safety paradigm</a:t>
            </a:r>
          </a:p>
        </p:txBody>
      </p:sp>
      <p:pic>
        <p:nvPicPr>
          <p:cNvPr id="2" name="TAC_MOD4_SNIP1_SLIDE_01_PARA_A">
            <a:hlinkClick r:id="" action="ppaction://media"/>
            <a:extLst>
              <a:ext uri="{FF2B5EF4-FFF2-40B4-BE49-F238E27FC236}">
                <a16:creationId xmlns:a16="http://schemas.microsoft.com/office/drawing/2014/main" id="{C4CBE4EB-8218-4FD4-B21D-EDA034D84D5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58005" y="0"/>
            <a:ext cx="609600" cy="609600"/>
          </a:xfrm>
          <a:prstGeom prst="rect">
            <a:avLst/>
          </a:prstGeom>
        </p:spPr>
      </p:pic>
    </p:spTree>
    <p:extLst>
      <p:ext uri="{BB962C8B-B14F-4D97-AF65-F5344CB8AC3E}">
        <p14:creationId xmlns:p14="http://schemas.microsoft.com/office/powerpoint/2010/main" val="2250566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26970" fill="hold"/>
                                        <p:tgtEl>
                                          <p:spTgt spid="2"/>
                                        </p:tgtEl>
                                      </p:cBhvr>
                                    </p:cmd>
                                  </p:childTnLst>
                                </p:cTn>
                              </p:par>
                            </p:childTnLst>
                          </p:cTn>
                        </p:par>
                        <p:par>
                          <p:cTn id="7" fill="hold">
                            <p:stCondLst>
                              <p:cond delay="27970"/>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B49301B-3C2B-4CF5-912B-493CF57CE52C}"/>
              </a:ext>
            </a:extLst>
          </p:cNvPr>
          <p:cNvSpPr>
            <a:spLocks noGrp="1"/>
          </p:cNvSpPr>
          <p:nvPr>
            <p:ph type="body" sz="quarter" idx="10"/>
          </p:nvPr>
        </p:nvSpPr>
        <p:spPr/>
        <p:txBody>
          <a:bodyPr/>
          <a:lstStyle/>
          <a:p>
            <a:r>
              <a:rPr lang="en-AU" dirty="0"/>
              <a:t>Transforming the paradigm</a:t>
            </a:r>
          </a:p>
        </p:txBody>
      </p:sp>
      <p:sp>
        <p:nvSpPr>
          <p:cNvPr id="6" name="Slide Number Placeholder 5">
            <a:extLst>
              <a:ext uri="{FF2B5EF4-FFF2-40B4-BE49-F238E27FC236}">
                <a16:creationId xmlns:a16="http://schemas.microsoft.com/office/drawing/2014/main" id="{9CCACB32-2C77-43A9-8260-1C78665AB628}"/>
              </a:ext>
            </a:extLst>
          </p:cNvPr>
          <p:cNvSpPr>
            <a:spLocks noGrp="1"/>
          </p:cNvSpPr>
          <p:nvPr>
            <p:ph type="sldNum" sz="quarter" idx="11"/>
          </p:nvPr>
        </p:nvSpPr>
        <p:spPr/>
        <p:txBody>
          <a:bodyPr/>
          <a:lstStyle/>
          <a:p>
            <a:fld id="{A9D36E53-D99A-0F41-B3E8-EF235B9A2E23}" type="slidenum">
              <a:rPr lang="en-US" smtClean="0"/>
              <a:pPr/>
              <a:t>10</a:t>
            </a:fld>
            <a:endParaRPr lang="en-US" dirty="0"/>
          </a:p>
        </p:txBody>
      </p:sp>
      <p:sp>
        <p:nvSpPr>
          <p:cNvPr id="3" name="Footer Placeholder 2">
            <a:extLst>
              <a:ext uri="{FF2B5EF4-FFF2-40B4-BE49-F238E27FC236}">
                <a16:creationId xmlns:a16="http://schemas.microsoft.com/office/drawing/2014/main" id="{7EE7F625-356F-4864-992B-D470277772CB}"/>
              </a:ext>
            </a:extLst>
          </p:cNvPr>
          <p:cNvSpPr>
            <a:spLocks noGrp="1"/>
          </p:cNvSpPr>
          <p:nvPr>
            <p:ph type="ftr" sz="quarter" idx="12"/>
          </p:nvPr>
        </p:nvSpPr>
        <p:spPr/>
        <p:txBody>
          <a:bodyPr/>
          <a:lstStyle/>
          <a:p>
            <a:r>
              <a:rPr lang="en-US" dirty="0"/>
              <a:t>Module 4, Snippet 1</a:t>
            </a:r>
          </a:p>
        </p:txBody>
      </p:sp>
      <p:pic>
        <p:nvPicPr>
          <p:cNvPr id="2" name="TAC_MOD4_SNIP1_SLIDE_10_PARA_A">
            <a:hlinkClick r:id="" action="ppaction://media"/>
            <a:extLst>
              <a:ext uri="{FF2B5EF4-FFF2-40B4-BE49-F238E27FC236}">
                <a16:creationId xmlns:a16="http://schemas.microsoft.com/office/drawing/2014/main" id="{FB3D3656-CD39-4FD8-B2DC-FFBF0AEB45C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45613" y="0"/>
            <a:ext cx="609600" cy="609600"/>
          </a:xfrm>
          <a:prstGeom prst="rect">
            <a:avLst/>
          </a:prstGeom>
        </p:spPr>
      </p:pic>
    </p:spTree>
    <p:extLst>
      <p:ext uri="{BB962C8B-B14F-4D97-AF65-F5344CB8AC3E}">
        <p14:creationId xmlns:p14="http://schemas.microsoft.com/office/powerpoint/2010/main" val="1752807255"/>
      </p:ext>
    </p:extLst>
  </p:cSld>
  <p:clrMapOvr>
    <a:masterClrMapping/>
  </p:clrMapOvr>
  <mc:AlternateContent xmlns:mc="http://schemas.openxmlformats.org/markup-compatibility/2006" xmlns:p14="http://schemas.microsoft.com/office/powerpoint/2010/main">
    <mc:Choice Requires="p14">
      <p:transition spd="med" p14:dur="700" advTm="15620">
        <p:fade/>
      </p:transition>
    </mc:Choice>
    <mc:Fallback xmlns="">
      <p:transition spd="med" advTm="1562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3119" fill="hold"/>
                                        <p:tgtEl>
                                          <p:spTgt spid="2"/>
                                        </p:tgtEl>
                                      </p:cBhvr>
                                    </p:cmd>
                                  </p:childTnLst>
                                </p:cTn>
                              </p:par>
                            </p:childTnLst>
                          </p:cTn>
                        </p:par>
                        <p:par>
                          <p:cTn id="7" fill="hold">
                            <p:stCondLst>
                              <p:cond delay="14119"/>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F8B1C34C-1724-4775-9B3A-415BBBD443A6}"/>
              </a:ext>
            </a:extLst>
          </p:cNvPr>
          <p:cNvSpPr>
            <a:spLocks noGrp="1"/>
          </p:cNvSpPr>
          <p:nvPr>
            <p:ph idx="1"/>
          </p:nvPr>
        </p:nvSpPr>
        <p:spPr/>
        <p:txBody>
          <a:bodyPr/>
          <a:lstStyle/>
          <a:p>
            <a:pPr marL="285750" indent="-285750">
              <a:buFont typeface="Arial" panose="020B0604020202020204" pitchFamily="34" charset="0"/>
              <a:buChar char="•"/>
            </a:pPr>
            <a:r>
              <a:rPr lang="en-AU" dirty="0"/>
              <a:t>Managing kinetic energy</a:t>
            </a:r>
          </a:p>
          <a:p>
            <a:pPr marL="285750" indent="-285750">
              <a:buFont typeface="Arial" panose="020B0604020202020204" pitchFamily="34" charset="0"/>
              <a:buChar char="•"/>
            </a:pPr>
            <a:r>
              <a:rPr lang="en-AU" dirty="0"/>
              <a:t>Priority order of energy control</a:t>
            </a:r>
          </a:p>
          <a:p>
            <a:pPr marL="285750" indent="-285750">
              <a:buFont typeface="Arial" panose="020B0604020202020204" pitchFamily="34" charset="0"/>
              <a:buChar char="•"/>
            </a:pPr>
            <a:r>
              <a:rPr lang="en-AU" dirty="0"/>
              <a:t>Reduce exposure, likelihood and consequences of energy release</a:t>
            </a:r>
          </a:p>
          <a:p>
            <a:pPr marL="285750" indent="-285750">
              <a:buFont typeface="Arial" panose="020B0604020202020204" pitchFamily="34" charset="0"/>
              <a:buChar char="•"/>
            </a:pPr>
            <a:endParaRPr lang="en-AU" dirty="0"/>
          </a:p>
          <a:p>
            <a:pPr marL="285750" indent="-285750">
              <a:buFont typeface="Arial" panose="020B0604020202020204" pitchFamily="34" charset="0"/>
              <a:buChar char="•"/>
            </a:pPr>
            <a:endParaRPr lang="en-AU" dirty="0"/>
          </a:p>
        </p:txBody>
      </p:sp>
      <p:sp>
        <p:nvSpPr>
          <p:cNvPr id="5" name="Title 4">
            <a:extLst>
              <a:ext uri="{FF2B5EF4-FFF2-40B4-BE49-F238E27FC236}">
                <a16:creationId xmlns:a16="http://schemas.microsoft.com/office/drawing/2014/main" id="{8DE5D144-5153-4047-B8F6-DEE9CB4741A1}"/>
              </a:ext>
            </a:extLst>
          </p:cNvPr>
          <p:cNvSpPr>
            <a:spLocks noGrp="1"/>
          </p:cNvSpPr>
          <p:nvPr>
            <p:ph type="title"/>
          </p:nvPr>
        </p:nvSpPr>
        <p:spPr/>
        <p:txBody>
          <a:bodyPr>
            <a:normAutofit/>
          </a:bodyPr>
          <a:lstStyle/>
          <a:p>
            <a:r>
              <a:rPr lang="en-AU" dirty="0"/>
              <a:t>On the escape of tigers</a:t>
            </a:r>
          </a:p>
        </p:txBody>
      </p:sp>
      <p:sp>
        <p:nvSpPr>
          <p:cNvPr id="4" name="Footer Placeholder 3">
            <a:extLst>
              <a:ext uri="{FF2B5EF4-FFF2-40B4-BE49-F238E27FC236}">
                <a16:creationId xmlns:a16="http://schemas.microsoft.com/office/drawing/2014/main" id="{814B85C4-F710-4188-A4C9-C267521A90ED}"/>
              </a:ext>
            </a:extLst>
          </p:cNvPr>
          <p:cNvSpPr>
            <a:spLocks noGrp="1"/>
          </p:cNvSpPr>
          <p:nvPr>
            <p:ph type="ftr" sz="quarter" idx="10"/>
          </p:nvPr>
        </p:nvSpPr>
        <p:spPr/>
        <p:txBody>
          <a:bodyPr/>
          <a:lstStyle/>
          <a:p>
            <a:r>
              <a:rPr lang="en-US" dirty="0"/>
              <a:t>Module 4, Snippet 1</a:t>
            </a:r>
          </a:p>
        </p:txBody>
      </p:sp>
      <p:pic>
        <p:nvPicPr>
          <p:cNvPr id="13" name="Picture Placeholder 12" descr="A picture containing scene, outdoor, road, track&#10;&#10;Description automatically generated">
            <a:extLst>
              <a:ext uri="{FF2B5EF4-FFF2-40B4-BE49-F238E27FC236}">
                <a16:creationId xmlns:a16="http://schemas.microsoft.com/office/drawing/2014/main" id="{845A5CD0-C37D-462C-BA25-CABDF4AF1DEA}"/>
              </a:ext>
            </a:extLst>
          </p:cNvPr>
          <p:cNvPicPr>
            <a:picLocks noGrp="1" noChangeAspect="1"/>
          </p:cNvPicPr>
          <p:nvPr>
            <p:ph type="pic" sz="quarter" idx="12"/>
          </p:nvPr>
        </p:nvPicPr>
        <p:blipFill>
          <a:blip r:embed="rId9" cstate="screen">
            <a:extLst>
              <a:ext uri="{28A0092B-C50C-407E-A947-70E740481C1C}">
                <a14:useLocalDpi xmlns:a14="http://schemas.microsoft.com/office/drawing/2010/main"/>
              </a:ext>
            </a:extLst>
          </a:blip>
          <a:srcRect/>
          <a:stretch>
            <a:fillRect/>
          </a:stretch>
        </p:blipFill>
        <p:spPr/>
      </p:pic>
      <p:pic>
        <p:nvPicPr>
          <p:cNvPr id="18" name="Picture Placeholder 17" descr="A car parked on the side of a dirt road&#10;&#10;Description automatically generated">
            <a:extLst>
              <a:ext uri="{FF2B5EF4-FFF2-40B4-BE49-F238E27FC236}">
                <a16:creationId xmlns:a16="http://schemas.microsoft.com/office/drawing/2014/main" id="{09BE33A6-7702-4A4E-9685-544DB26D8491}"/>
              </a:ext>
            </a:extLst>
          </p:cNvPr>
          <p:cNvPicPr>
            <a:picLocks noGrp="1" noChangeAspect="1"/>
          </p:cNvPicPr>
          <p:nvPr>
            <p:ph type="pic" sz="quarter" idx="13"/>
          </p:nvPr>
        </p:nvPicPr>
        <p:blipFill rotWithShape="1">
          <a:blip r:embed="rId10" cstate="screen">
            <a:extLst>
              <a:ext uri="{28A0092B-C50C-407E-A947-70E740481C1C}">
                <a14:useLocalDpi xmlns:a14="http://schemas.microsoft.com/office/drawing/2010/main"/>
              </a:ext>
            </a:extLst>
          </a:blip>
          <a:srcRect/>
          <a:stretch/>
        </p:blipFill>
        <p:spPr>
          <a:xfrm>
            <a:off x="4649788" y="3664788"/>
            <a:ext cx="4494212" cy="2232000"/>
          </a:xfrm>
        </p:spPr>
      </p:pic>
      <p:sp>
        <p:nvSpPr>
          <p:cNvPr id="11" name="Text Placeholder 10">
            <a:extLst>
              <a:ext uri="{FF2B5EF4-FFF2-40B4-BE49-F238E27FC236}">
                <a16:creationId xmlns:a16="http://schemas.microsoft.com/office/drawing/2014/main" id="{C84A6DCE-96A5-42E9-9AE7-790B64400D05}"/>
              </a:ext>
            </a:extLst>
          </p:cNvPr>
          <p:cNvSpPr>
            <a:spLocks noGrp="1"/>
          </p:cNvSpPr>
          <p:nvPr>
            <p:ph type="body" sz="quarter" idx="14"/>
          </p:nvPr>
        </p:nvSpPr>
        <p:spPr/>
        <p:txBody>
          <a:bodyPr/>
          <a:lstStyle/>
          <a:p>
            <a:r>
              <a:rPr lang="en-AU" dirty="0"/>
              <a:t>Source: Centre for Automotive Safety Research</a:t>
            </a:r>
          </a:p>
        </p:txBody>
      </p:sp>
      <p:sp>
        <p:nvSpPr>
          <p:cNvPr id="3" name="Slide Number Placeholder 2">
            <a:extLst>
              <a:ext uri="{FF2B5EF4-FFF2-40B4-BE49-F238E27FC236}">
                <a16:creationId xmlns:a16="http://schemas.microsoft.com/office/drawing/2014/main" id="{7E81FB6A-A3E3-4717-99C3-92008F5EFD58}"/>
              </a:ext>
            </a:extLst>
          </p:cNvPr>
          <p:cNvSpPr>
            <a:spLocks noGrp="1"/>
          </p:cNvSpPr>
          <p:nvPr>
            <p:ph type="sldNum" sz="quarter" idx="11"/>
          </p:nvPr>
        </p:nvSpPr>
        <p:spPr/>
        <p:txBody>
          <a:bodyPr/>
          <a:lstStyle/>
          <a:p>
            <a:fld id="{A9D36E53-D99A-0F41-B3E8-EF235B9A2E23}" type="slidenum">
              <a:rPr lang="en-US" smtClean="0"/>
              <a:pPr/>
              <a:t>11</a:t>
            </a:fld>
            <a:endParaRPr lang="en-US" dirty="0"/>
          </a:p>
        </p:txBody>
      </p:sp>
      <p:sp>
        <p:nvSpPr>
          <p:cNvPr id="16" name="Text Placeholder 15">
            <a:extLst>
              <a:ext uri="{FF2B5EF4-FFF2-40B4-BE49-F238E27FC236}">
                <a16:creationId xmlns:a16="http://schemas.microsoft.com/office/drawing/2014/main" id="{A0D2327A-4C41-483B-BF67-3A7E248F8837}"/>
              </a:ext>
            </a:extLst>
          </p:cNvPr>
          <p:cNvSpPr>
            <a:spLocks noGrp="1"/>
          </p:cNvSpPr>
          <p:nvPr>
            <p:ph type="body" sz="quarter" idx="15"/>
          </p:nvPr>
        </p:nvSpPr>
        <p:spPr/>
        <p:txBody>
          <a:bodyPr/>
          <a:lstStyle/>
          <a:p>
            <a:r>
              <a:rPr lang="en-AU" dirty="0"/>
              <a:t>Source: Safe System Solutions</a:t>
            </a:r>
          </a:p>
          <a:p>
            <a:endParaRPr lang="en-AU" dirty="0"/>
          </a:p>
        </p:txBody>
      </p:sp>
      <p:sp>
        <p:nvSpPr>
          <p:cNvPr id="10" name="Arrow: Chevron 9">
            <a:extLst>
              <a:ext uri="{FF2B5EF4-FFF2-40B4-BE49-F238E27FC236}">
                <a16:creationId xmlns:a16="http://schemas.microsoft.com/office/drawing/2014/main" id="{E2302C95-F6F3-46EE-9F51-F8A734B9E4EA}"/>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4_SNIP1_SLIDE_11_PARA_A">
            <a:hlinkClick r:id="" action="ppaction://media"/>
            <a:extLst>
              <a:ext uri="{FF2B5EF4-FFF2-40B4-BE49-F238E27FC236}">
                <a16:creationId xmlns:a16="http://schemas.microsoft.com/office/drawing/2014/main" id="{48826B2B-9744-424F-A7D6-F47B42703D10}"/>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289571" y="0"/>
            <a:ext cx="609600" cy="609600"/>
          </a:xfrm>
          <a:prstGeom prst="rect">
            <a:avLst/>
          </a:prstGeom>
        </p:spPr>
      </p:pic>
      <p:pic>
        <p:nvPicPr>
          <p:cNvPr id="7" name="TAC_MOD4_SNIP1_SLIDE_11_PARA_C">
            <a:hlinkClick r:id="" action="ppaction://media"/>
            <a:extLst>
              <a:ext uri="{FF2B5EF4-FFF2-40B4-BE49-F238E27FC236}">
                <a16:creationId xmlns:a16="http://schemas.microsoft.com/office/drawing/2014/main" id="{AD40E51A-C6DD-43AE-9090-608E5B670B14}"/>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289571" y="1549593"/>
            <a:ext cx="609600" cy="609600"/>
          </a:xfrm>
          <a:prstGeom prst="rect">
            <a:avLst/>
          </a:prstGeom>
        </p:spPr>
      </p:pic>
      <p:pic>
        <p:nvPicPr>
          <p:cNvPr id="8" name="TAC_MOD4_SNIP1_SLIDE_11_PARA_B">
            <a:hlinkClick r:id="" action="ppaction://media"/>
            <a:extLst>
              <a:ext uri="{FF2B5EF4-FFF2-40B4-BE49-F238E27FC236}">
                <a16:creationId xmlns:a16="http://schemas.microsoft.com/office/drawing/2014/main" id="{FCA798D9-3E74-4E76-975B-40BA56F3FBE4}"/>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289571" y="773472"/>
            <a:ext cx="609600" cy="609600"/>
          </a:xfrm>
          <a:prstGeom prst="rect">
            <a:avLst/>
          </a:prstGeom>
        </p:spPr>
      </p:pic>
    </p:spTree>
    <p:extLst>
      <p:ext uri="{BB962C8B-B14F-4D97-AF65-F5344CB8AC3E}">
        <p14:creationId xmlns:p14="http://schemas.microsoft.com/office/powerpoint/2010/main" val="3044557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6">
                                            <p:txEl>
                                              <p:pRg st="0" end="0"/>
                                            </p:txEl>
                                          </p:spTgt>
                                        </p:tgtEl>
                                        <p:attrNameLst>
                                          <p:attrName>style.visibility</p:attrName>
                                        </p:attrNameLst>
                                      </p:cBhvr>
                                      <p:to>
                                        <p:strVal val="visible"/>
                                      </p:to>
                                    </p:set>
                                    <p:animEffect transition="in" filter="fade">
                                      <p:cBhvr>
                                        <p:cTn id="10" dur="500"/>
                                        <p:tgtEl>
                                          <p:spTgt spid="16">
                                            <p:txEl>
                                              <p:pRg st="0" end="0"/>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 presetClass="mediacall" presetSubtype="0" fill="hold" nodeType="withEffect">
                                  <p:stCondLst>
                                    <p:cond delay="1000"/>
                                  </p:stCondLst>
                                  <p:childTnLst>
                                    <p:cmd type="call" cmd="playFrom(0.0)">
                                      <p:cBhvr>
                                        <p:cTn id="15" dur="37742" fill="hold"/>
                                        <p:tgtEl>
                                          <p:spTgt spid="2"/>
                                        </p:tgtEl>
                                      </p:cBhvr>
                                    </p:cmd>
                                  </p:childTnLst>
                                </p:cTn>
                              </p:par>
                            </p:childTnLst>
                          </p:cTn>
                        </p:par>
                        <p:par>
                          <p:cTn id="16" fill="hold">
                            <p:stCondLst>
                              <p:cond delay="38742"/>
                            </p:stCondLst>
                            <p:childTnLst>
                              <p:par>
                                <p:cTn id="17" presetID="3" presetClass="mediacall" presetSubtype="0" fill="hold" nodeType="afterEffect">
                                  <p:stCondLst>
                                    <p:cond delay="500"/>
                                  </p:stCondLst>
                                  <p:childTnLst>
                                    <p:cmd type="call" cmd="stop">
                                      <p:cBhvr>
                                        <p:cTn id="18" dur="1" fill="hold"/>
                                        <p:tgtEl>
                                          <p:spTgt spid="2"/>
                                        </p:tgtEl>
                                      </p:cBhvr>
                                    </p:cmd>
                                  </p:childTnLst>
                                </p:cTn>
                              </p:par>
                              <p:par>
                                <p:cTn id="19" presetID="10" presetClass="entr" presetSubtype="0" fill="hold" grpId="0" nodeType="withEffect">
                                  <p:stCondLst>
                                    <p:cond delay="50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4">
                                            <p:txEl>
                                              <p:pRg st="1" end="1"/>
                                            </p:txEl>
                                          </p:spTgt>
                                        </p:tgtEl>
                                        <p:attrNameLst>
                                          <p:attrName>style.visibility</p:attrName>
                                        </p:attrNameLst>
                                      </p:cBhvr>
                                      <p:to>
                                        <p:strVal val="visible"/>
                                      </p:to>
                                    </p:set>
                                    <p:animEffect transition="in" filter="fade">
                                      <p:cBhvr>
                                        <p:cTn id="26" dur="500"/>
                                        <p:tgtEl>
                                          <p:spTgt spid="14">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0"/>
                                        </p:tgtEl>
                                      </p:cBhvr>
                                    </p:animEffect>
                                    <p:set>
                                      <p:cBhvr>
                                        <p:cTn id="29" dur="1" fill="hold">
                                          <p:stCondLst>
                                            <p:cond delay="499"/>
                                          </p:stCondLst>
                                        </p:cTn>
                                        <p:tgtEl>
                                          <p:spTgt spid="10"/>
                                        </p:tgtEl>
                                        <p:attrNameLst>
                                          <p:attrName>style.visibility</p:attrName>
                                        </p:attrNameLst>
                                      </p:cBhvr>
                                      <p:to>
                                        <p:strVal val="hidden"/>
                                      </p:to>
                                    </p:set>
                                  </p:childTnLst>
                                </p:cTn>
                              </p:par>
                              <p:par>
                                <p:cTn id="30" presetID="1" presetClass="mediacall" presetSubtype="0" fill="hold" nodeType="withEffect">
                                  <p:stCondLst>
                                    <p:cond delay="1000"/>
                                  </p:stCondLst>
                                  <p:childTnLst>
                                    <p:cmd type="call" cmd="playFrom(0.0)">
                                      <p:cBhvr>
                                        <p:cTn id="31" dur="26631" fill="hold"/>
                                        <p:tgtEl>
                                          <p:spTgt spid="8"/>
                                        </p:tgtEl>
                                      </p:cBhvr>
                                    </p:cmd>
                                  </p:childTnLst>
                                </p:cTn>
                              </p:par>
                            </p:childTnLst>
                          </p:cTn>
                        </p:par>
                        <p:par>
                          <p:cTn id="32" fill="hold">
                            <p:stCondLst>
                              <p:cond delay="27631"/>
                            </p:stCondLst>
                            <p:childTnLst>
                              <p:par>
                                <p:cTn id="33" presetID="3" presetClass="mediacall" presetSubtype="0" fill="hold" nodeType="afterEffect">
                                  <p:stCondLst>
                                    <p:cond delay="0"/>
                                  </p:stCondLst>
                                  <p:childTnLst>
                                    <p:cmd type="call" cmd="stop">
                                      <p:cBhvr>
                                        <p:cTn id="34" dur="1" fill="hold"/>
                                        <p:tgtEl>
                                          <p:spTgt spid="8"/>
                                        </p:tgtEl>
                                      </p:cBhvr>
                                    </p:cmd>
                                  </p:childTnLst>
                                </p:cTn>
                              </p:par>
                              <p:par>
                                <p:cTn id="35" presetID="10" presetClass="entr" presetSubtype="0" fill="hold" grpId="2" nodeType="withEffect">
                                  <p:stCondLst>
                                    <p:cond delay="50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4">
                                            <p:txEl>
                                              <p:pRg st="2" end="2"/>
                                            </p:txEl>
                                          </p:spTgt>
                                        </p:tgtEl>
                                        <p:attrNameLst>
                                          <p:attrName>style.visibility</p:attrName>
                                        </p:attrNameLst>
                                      </p:cBhvr>
                                      <p:to>
                                        <p:strVal val="visible"/>
                                      </p:to>
                                    </p:set>
                                    <p:animEffect transition="in" filter="fade">
                                      <p:cBhvr>
                                        <p:cTn id="42" dur="500"/>
                                        <p:tgtEl>
                                          <p:spTgt spid="14">
                                            <p:txEl>
                                              <p:pRg st="2" end="2"/>
                                            </p:txEl>
                                          </p:spTgt>
                                        </p:tgtEl>
                                      </p:cBhvr>
                                    </p:animEffect>
                                  </p:childTnLst>
                                </p:cTn>
                              </p:par>
                              <p:par>
                                <p:cTn id="43" presetID="10" presetClass="exit" presetSubtype="0" fill="hold" grpId="3" nodeType="withEffect">
                                  <p:stCondLst>
                                    <p:cond delay="0"/>
                                  </p:stCondLst>
                                  <p:childTnLst>
                                    <p:animEffect transition="out" filter="fade">
                                      <p:cBhvr>
                                        <p:cTn id="44" dur="500"/>
                                        <p:tgtEl>
                                          <p:spTgt spid="10"/>
                                        </p:tgtEl>
                                      </p:cBhvr>
                                    </p:animEffect>
                                    <p:set>
                                      <p:cBhvr>
                                        <p:cTn id="45" dur="1" fill="hold">
                                          <p:stCondLst>
                                            <p:cond delay="499"/>
                                          </p:stCondLst>
                                        </p:cTn>
                                        <p:tgtEl>
                                          <p:spTgt spid="10"/>
                                        </p:tgtEl>
                                        <p:attrNameLst>
                                          <p:attrName>style.visibility</p:attrName>
                                        </p:attrNameLst>
                                      </p:cBhvr>
                                      <p:to>
                                        <p:strVal val="hidden"/>
                                      </p:to>
                                    </p:set>
                                  </p:childTnLst>
                                </p:cTn>
                              </p:par>
                              <p:par>
                                <p:cTn id="46" presetID="10" presetClass="entr" presetSubtype="0" fill="hold" nodeType="withEffect">
                                  <p:stCondLst>
                                    <p:cond delay="500"/>
                                  </p:stCondLst>
                                  <p:childTnLst>
                                    <p:set>
                                      <p:cBhvr>
                                        <p:cTn id="47" dur="1" fill="hold">
                                          <p:stCondLst>
                                            <p:cond delay="0"/>
                                          </p:stCondLst>
                                        </p:cTn>
                                        <p:tgtEl>
                                          <p:spTgt spid="18"/>
                                        </p:tgtEl>
                                        <p:attrNameLst>
                                          <p:attrName>style.visibility</p:attrName>
                                        </p:attrNameLst>
                                      </p:cBhvr>
                                      <p:to>
                                        <p:strVal val="visible"/>
                                      </p:to>
                                    </p:set>
                                    <p:animEffect transition="in" filter="fade">
                                      <p:cBhvr>
                                        <p:cTn id="48" dur="500"/>
                                        <p:tgtEl>
                                          <p:spTgt spid="18"/>
                                        </p:tgtEl>
                                      </p:cBhvr>
                                    </p:animEffect>
                                  </p:childTnLst>
                                </p:cTn>
                              </p:par>
                              <p:par>
                                <p:cTn id="49" presetID="10" presetClass="entr" presetSubtype="0" fill="hold" grpId="0" nodeType="withEffect">
                                  <p:stCondLst>
                                    <p:cond delay="500"/>
                                  </p:stCondLst>
                                  <p:childTnLst>
                                    <p:set>
                                      <p:cBhvr>
                                        <p:cTn id="50" dur="1" fill="hold">
                                          <p:stCondLst>
                                            <p:cond delay="0"/>
                                          </p:stCondLst>
                                        </p:cTn>
                                        <p:tgtEl>
                                          <p:spTgt spid="11">
                                            <p:txEl>
                                              <p:pRg st="0" end="0"/>
                                            </p:txEl>
                                          </p:spTgt>
                                        </p:tgtEl>
                                        <p:attrNameLst>
                                          <p:attrName>style.visibility</p:attrName>
                                        </p:attrNameLst>
                                      </p:cBhvr>
                                      <p:to>
                                        <p:strVal val="visible"/>
                                      </p:to>
                                    </p:set>
                                    <p:animEffect transition="in" filter="fade">
                                      <p:cBhvr>
                                        <p:cTn id="51" dur="500"/>
                                        <p:tgtEl>
                                          <p:spTgt spid="11">
                                            <p:txEl>
                                              <p:pRg st="0" end="0"/>
                                            </p:txEl>
                                          </p:spTgt>
                                        </p:tgtEl>
                                      </p:cBhvr>
                                    </p:animEffect>
                                  </p:childTnLst>
                                </p:cTn>
                              </p:par>
                              <p:par>
                                <p:cTn id="52" presetID="1" presetClass="mediacall" presetSubtype="0" fill="hold" nodeType="withEffect">
                                  <p:stCondLst>
                                    <p:cond delay="1000"/>
                                  </p:stCondLst>
                                  <p:childTnLst>
                                    <p:cmd type="call" cmd="playFrom(0.0)">
                                      <p:cBhvr>
                                        <p:cTn id="53" dur="69277" fill="hold"/>
                                        <p:tgtEl>
                                          <p:spTgt spid="7"/>
                                        </p:tgtEl>
                                      </p:cBhvr>
                                    </p:cmd>
                                  </p:childTnLst>
                                </p:cTn>
                              </p:par>
                            </p:childTnLst>
                          </p:cTn>
                        </p:par>
                        <p:par>
                          <p:cTn id="54" fill="hold">
                            <p:stCondLst>
                              <p:cond delay="70277"/>
                            </p:stCondLst>
                            <p:childTnLst>
                              <p:par>
                                <p:cTn id="55" presetID="3" presetClass="mediacall" presetSubtype="0" fill="hold" nodeType="afterEffect">
                                  <p:stCondLst>
                                    <p:cond delay="500"/>
                                  </p:stCondLst>
                                  <p:childTnLst>
                                    <p:cmd type="call" cmd="stop">
                                      <p:cBhvr>
                                        <p:cTn id="56" dur="1" fill="hold"/>
                                        <p:tgtEl>
                                          <p:spTgt spid="7"/>
                                        </p:tgtEl>
                                      </p:cBhvr>
                                    </p:cmd>
                                  </p:childTnLst>
                                </p:cTn>
                              </p:par>
                              <p:par>
                                <p:cTn id="57" presetID="10" presetClass="entr" presetSubtype="0" fill="hold" grpId="4" nodeType="withEffect">
                                  <p:stCondLst>
                                    <p:cond delay="500"/>
                                  </p:stCondLst>
                                  <p:childTnLst>
                                    <p:set>
                                      <p:cBhvr>
                                        <p:cTn id="58" dur="1" fill="hold">
                                          <p:stCondLst>
                                            <p:cond delay="0"/>
                                          </p:stCondLst>
                                        </p:cTn>
                                        <p:tgtEl>
                                          <p:spTgt spid="10"/>
                                        </p:tgtEl>
                                        <p:attrNameLst>
                                          <p:attrName>style.visibility</p:attrName>
                                        </p:attrNameLst>
                                      </p:cBhvr>
                                      <p:to>
                                        <p:strVal val="visible"/>
                                      </p:to>
                                    </p:set>
                                    <p:animEffect transition="in" filter="fade">
                                      <p:cBhvr>
                                        <p:cTn id="5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0" fill="hold" display="0">
                  <p:stCondLst>
                    <p:cond delay="indefinite"/>
                  </p:stCondLst>
                  <p:endCondLst>
                    <p:cond evt="onStopAudio" delay="0">
                      <p:tgtEl>
                        <p:sldTgt/>
                      </p:tgtEl>
                    </p:cond>
                  </p:endCondLst>
                </p:cTn>
                <p:tgtEl>
                  <p:spTgt spid="2"/>
                </p:tgtEl>
              </p:cMediaNode>
            </p:audio>
            <p:audio>
              <p:cMediaNode vol="80000">
                <p:cTn id="61" fill="hold" display="0">
                  <p:stCondLst>
                    <p:cond delay="indefinite"/>
                  </p:stCondLst>
                  <p:endCondLst>
                    <p:cond evt="onStopAudio" delay="0">
                      <p:tgtEl>
                        <p:sldTgt/>
                      </p:tgtEl>
                    </p:cond>
                  </p:endCondLst>
                </p:cTn>
                <p:tgtEl>
                  <p:spTgt spid="7"/>
                </p:tgtEl>
              </p:cMediaNode>
            </p:audio>
            <p:audio>
              <p:cMediaNode vol="80000">
                <p:cTn id="62" fill="hold" display="0">
                  <p:stCondLst>
                    <p:cond delay="indefinite"/>
                  </p:stCondLst>
                  <p:endCondLst>
                    <p:cond evt="onStopAudio" delay="0">
                      <p:tgtEl>
                        <p:sldTgt/>
                      </p:tgtEl>
                    </p:cond>
                  </p:endCondLst>
                </p:cTn>
                <p:tgtEl>
                  <p:spTgt spid="8"/>
                </p:tgtEl>
              </p:cMediaNode>
            </p:audio>
          </p:childTnLst>
        </p:cTn>
      </p:par>
    </p:tnLst>
    <p:bldLst>
      <p:bldP spid="11" grpId="0" build="p"/>
      <p:bldP spid="16" grpId="0" build="p"/>
      <p:bldP spid="10" grpId="0" animBg="1"/>
      <p:bldP spid="10" grpId="1" animBg="1"/>
      <p:bldP spid="10" grpId="2" animBg="1"/>
      <p:bldP spid="10" grpId="3" animBg="1"/>
      <p:bldP spid="10" grpId="4"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A sign on the side of a road&#10;&#10;Description automatically generated">
            <a:extLst>
              <a:ext uri="{FF2B5EF4-FFF2-40B4-BE49-F238E27FC236}">
                <a16:creationId xmlns:a16="http://schemas.microsoft.com/office/drawing/2014/main" id="{65A3E589-9F29-4AB2-9BFB-A980E568C171}"/>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488585" y="4484822"/>
            <a:ext cx="2441511" cy="1634400"/>
          </a:xfrm>
          <a:prstGeom prst="rect">
            <a:avLst/>
          </a:prstGeom>
        </p:spPr>
      </p:pic>
      <p:pic>
        <p:nvPicPr>
          <p:cNvPr id="25" name="Picture 24" descr="A train sitting on the side of a road&#10;&#10;Description automatically generated">
            <a:extLst>
              <a:ext uri="{FF2B5EF4-FFF2-40B4-BE49-F238E27FC236}">
                <a16:creationId xmlns:a16="http://schemas.microsoft.com/office/drawing/2014/main" id="{385939C6-C4CB-49A6-A015-588CF079BC86}"/>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998628" y="4485512"/>
            <a:ext cx="2441511" cy="1634400"/>
          </a:xfrm>
          <a:prstGeom prst="rect">
            <a:avLst/>
          </a:prstGeom>
        </p:spPr>
      </p:pic>
      <p:sp>
        <p:nvSpPr>
          <p:cNvPr id="5" name="Title 4">
            <a:extLst>
              <a:ext uri="{FF2B5EF4-FFF2-40B4-BE49-F238E27FC236}">
                <a16:creationId xmlns:a16="http://schemas.microsoft.com/office/drawing/2014/main" id="{8DE5D144-5153-4047-B8F6-DEE9CB4741A1}"/>
              </a:ext>
            </a:extLst>
          </p:cNvPr>
          <p:cNvSpPr>
            <a:spLocks noGrp="1"/>
          </p:cNvSpPr>
          <p:nvPr>
            <p:ph type="title"/>
          </p:nvPr>
        </p:nvSpPr>
        <p:spPr/>
        <p:txBody>
          <a:bodyPr>
            <a:normAutofit/>
          </a:bodyPr>
          <a:lstStyle/>
          <a:p>
            <a:r>
              <a:rPr lang="en-AU" dirty="0"/>
              <a:t>Haddon’s lessons</a:t>
            </a:r>
          </a:p>
        </p:txBody>
      </p:sp>
      <p:sp>
        <p:nvSpPr>
          <p:cNvPr id="4" name="Footer Placeholder 3">
            <a:extLst>
              <a:ext uri="{FF2B5EF4-FFF2-40B4-BE49-F238E27FC236}">
                <a16:creationId xmlns:a16="http://schemas.microsoft.com/office/drawing/2014/main" id="{814B85C4-F710-4188-A4C9-C267521A90ED}"/>
              </a:ext>
            </a:extLst>
          </p:cNvPr>
          <p:cNvSpPr>
            <a:spLocks noGrp="1"/>
          </p:cNvSpPr>
          <p:nvPr>
            <p:ph type="ftr" sz="quarter" idx="10"/>
          </p:nvPr>
        </p:nvSpPr>
        <p:spPr/>
        <p:txBody>
          <a:bodyPr/>
          <a:lstStyle/>
          <a:p>
            <a:r>
              <a:rPr lang="en-US" dirty="0"/>
              <a:t>Module 4, Snippet 1</a:t>
            </a:r>
          </a:p>
        </p:txBody>
      </p:sp>
      <p:sp>
        <p:nvSpPr>
          <p:cNvPr id="3" name="Slide Number Placeholder 2">
            <a:extLst>
              <a:ext uri="{FF2B5EF4-FFF2-40B4-BE49-F238E27FC236}">
                <a16:creationId xmlns:a16="http://schemas.microsoft.com/office/drawing/2014/main" id="{7E81FB6A-A3E3-4717-99C3-92008F5EFD58}"/>
              </a:ext>
            </a:extLst>
          </p:cNvPr>
          <p:cNvSpPr>
            <a:spLocks noGrp="1"/>
          </p:cNvSpPr>
          <p:nvPr>
            <p:ph type="sldNum" sz="quarter" idx="11"/>
          </p:nvPr>
        </p:nvSpPr>
        <p:spPr/>
        <p:txBody>
          <a:bodyPr/>
          <a:lstStyle/>
          <a:p>
            <a:fld id="{A9D36E53-D99A-0F41-B3E8-EF235B9A2E23}" type="slidenum">
              <a:rPr lang="en-US" smtClean="0"/>
              <a:pPr/>
              <a:t>12</a:t>
            </a:fld>
            <a:endParaRPr lang="en-US" dirty="0"/>
          </a:p>
        </p:txBody>
      </p:sp>
      <p:sp>
        <p:nvSpPr>
          <p:cNvPr id="7" name="Oval 6">
            <a:extLst>
              <a:ext uri="{FF2B5EF4-FFF2-40B4-BE49-F238E27FC236}">
                <a16:creationId xmlns:a16="http://schemas.microsoft.com/office/drawing/2014/main" id="{96878CD2-11AC-41CF-A3BD-18C1D268DC03}"/>
              </a:ext>
            </a:extLst>
          </p:cNvPr>
          <p:cNvSpPr/>
          <p:nvPr/>
        </p:nvSpPr>
        <p:spPr>
          <a:xfrm>
            <a:off x="2418750" y="1401087"/>
            <a:ext cx="1296000" cy="1152000"/>
          </a:xfrm>
          <a:prstGeom prst="ellipse">
            <a:avLst/>
          </a:prstGeom>
          <a:solidFill>
            <a:srgbClr val="01A0D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en-AU" dirty="0"/>
              <a:t>Economics</a:t>
            </a:r>
          </a:p>
        </p:txBody>
      </p:sp>
      <p:sp>
        <p:nvSpPr>
          <p:cNvPr id="8" name="Oval 7">
            <a:extLst>
              <a:ext uri="{FF2B5EF4-FFF2-40B4-BE49-F238E27FC236}">
                <a16:creationId xmlns:a16="http://schemas.microsoft.com/office/drawing/2014/main" id="{19F90315-AAB1-400C-8D16-B0F5958E0342}"/>
              </a:ext>
            </a:extLst>
          </p:cNvPr>
          <p:cNvSpPr/>
          <p:nvPr/>
        </p:nvSpPr>
        <p:spPr>
          <a:xfrm>
            <a:off x="5189993" y="1401087"/>
            <a:ext cx="1296000" cy="1152000"/>
          </a:xfrm>
          <a:prstGeom prst="ellipse">
            <a:avLst/>
          </a:prstGeom>
          <a:solidFill>
            <a:srgbClr val="01A0D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en-AU" dirty="0"/>
              <a:t>Energy</a:t>
            </a:r>
          </a:p>
        </p:txBody>
      </p:sp>
      <p:sp>
        <p:nvSpPr>
          <p:cNvPr id="9" name="Oval 8">
            <a:extLst>
              <a:ext uri="{FF2B5EF4-FFF2-40B4-BE49-F238E27FC236}">
                <a16:creationId xmlns:a16="http://schemas.microsoft.com/office/drawing/2014/main" id="{4D4593E3-78F8-4888-82AB-7BBDD8403E23}"/>
              </a:ext>
            </a:extLst>
          </p:cNvPr>
          <p:cNvSpPr/>
          <p:nvPr/>
        </p:nvSpPr>
        <p:spPr>
          <a:xfrm>
            <a:off x="2418750" y="3233710"/>
            <a:ext cx="1296000" cy="1152000"/>
          </a:xfrm>
          <a:prstGeom prst="ellipse">
            <a:avLst/>
          </a:prstGeom>
          <a:solidFill>
            <a:srgbClr val="01A0D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en-AU" dirty="0"/>
              <a:t>Economy</a:t>
            </a:r>
          </a:p>
        </p:txBody>
      </p:sp>
      <p:cxnSp>
        <p:nvCxnSpPr>
          <p:cNvPr id="11" name="Straight Arrow Connector 10">
            <a:extLst>
              <a:ext uri="{FF2B5EF4-FFF2-40B4-BE49-F238E27FC236}">
                <a16:creationId xmlns:a16="http://schemas.microsoft.com/office/drawing/2014/main" id="{61CA80A4-05C9-4AA1-B77F-A80661CC9DEC}"/>
              </a:ext>
            </a:extLst>
          </p:cNvPr>
          <p:cNvCxnSpPr>
            <a:stCxn id="7" idx="4"/>
            <a:endCxn id="9" idx="0"/>
          </p:cNvCxnSpPr>
          <p:nvPr/>
        </p:nvCxnSpPr>
        <p:spPr>
          <a:xfrm>
            <a:off x="3066750" y="2553087"/>
            <a:ext cx="0" cy="680623"/>
          </a:xfrm>
          <a:prstGeom prst="straightConnector1">
            <a:avLst/>
          </a:prstGeom>
          <a:ln w="38100">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03E06C3F-A25C-414E-AD95-0C7B439EFFA0}"/>
              </a:ext>
            </a:extLst>
          </p:cNvPr>
          <p:cNvCxnSpPr>
            <a:cxnSpLocks/>
            <a:stCxn id="8" idx="4"/>
            <a:endCxn id="10" idx="0"/>
          </p:cNvCxnSpPr>
          <p:nvPr/>
        </p:nvCxnSpPr>
        <p:spPr>
          <a:xfrm>
            <a:off x="5837993" y="2553087"/>
            <a:ext cx="0" cy="680623"/>
          </a:xfrm>
          <a:prstGeom prst="straightConnector1">
            <a:avLst/>
          </a:prstGeom>
          <a:ln w="38100">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7F59A9D8-4ED9-4BEA-A997-2251BC5CDF67}"/>
              </a:ext>
            </a:extLst>
          </p:cNvPr>
          <p:cNvCxnSpPr/>
          <p:nvPr/>
        </p:nvCxnSpPr>
        <p:spPr>
          <a:xfrm flipH="1">
            <a:off x="3561904" y="3838353"/>
            <a:ext cx="900000" cy="1008000"/>
          </a:xfrm>
          <a:prstGeom prst="straightConnector1">
            <a:avLst/>
          </a:prstGeom>
          <a:ln w="38100">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33A941A3-E03F-48F0-BB3F-8DD57FFC90BA}"/>
              </a:ext>
            </a:extLst>
          </p:cNvPr>
          <p:cNvCxnSpPr>
            <a:cxnSpLocks/>
          </p:cNvCxnSpPr>
          <p:nvPr/>
        </p:nvCxnSpPr>
        <p:spPr>
          <a:xfrm>
            <a:off x="4469213" y="3838353"/>
            <a:ext cx="900000" cy="1008000"/>
          </a:xfrm>
          <a:prstGeom prst="straightConnector1">
            <a:avLst/>
          </a:prstGeom>
          <a:ln w="38100">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sp>
        <p:nvSpPr>
          <p:cNvPr id="20" name="Oval 19">
            <a:extLst>
              <a:ext uri="{FF2B5EF4-FFF2-40B4-BE49-F238E27FC236}">
                <a16:creationId xmlns:a16="http://schemas.microsoft.com/office/drawing/2014/main" id="{7854DA8E-779C-4173-A613-A42F240E98A4}"/>
              </a:ext>
            </a:extLst>
          </p:cNvPr>
          <p:cNvSpPr/>
          <p:nvPr/>
        </p:nvSpPr>
        <p:spPr>
          <a:xfrm>
            <a:off x="2490107" y="4726022"/>
            <a:ext cx="1296000" cy="1152000"/>
          </a:xfrm>
          <a:prstGeom prst="ellipse">
            <a:avLst/>
          </a:prstGeom>
          <a:solidFill>
            <a:srgbClr val="01A0D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en-AU" dirty="0"/>
              <a:t>Active</a:t>
            </a:r>
          </a:p>
        </p:txBody>
      </p:sp>
      <p:sp>
        <p:nvSpPr>
          <p:cNvPr id="21" name="Oval 20">
            <a:extLst>
              <a:ext uri="{FF2B5EF4-FFF2-40B4-BE49-F238E27FC236}">
                <a16:creationId xmlns:a16="http://schemas.microsoft.com/office/drawing/2014/main" id="{B7B10962-3043-4CC0-B0E6-9C4B76504612}"/>
              </a:ext>
            </a:extLst>
          </p:cNvPr>
          <p:cNvSpPr/>
          <p:nvPr/>
        </p:nvSpPr>
        <p:spPr>
          <a:xfrm>
            <a:off x="5098628" y="4726022"/>
            <a:ext cx="1296000" cy="1152000"/>
          </a:xfrm>
          <a:prstGeom prst="ellipse">
            <a:avLst/>
          </a:prstGeom>
          <a:solidFill>
            <a:srgbClr val="01A0D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en-AU" dirty="0"/>
              <a:t>Passive</a:t>
            </a:r>
          </a:p>
        </p:txBody>
      </p:sp>
      <p:sp>
        <p:nvSpPr>
          <p:cNvPr id="10" name="Oval 9">
            <a:extLst>
              <a:ext uri="{FF2B5EF4-FFF2-40B4-BE49-F238E27FC236}">
                <a16:creationId xmlns:a16="http://schemas.microsoft.com/office/drawing/2014/main" id="{9F639CC9-C29A-482D-A357-7E397C2A0818}"/>
              </a:ext>
            </a:extLst>
          </p:cNvPr>
          <p:cNvSpPr/>
          <p:nvPr/>
        </p:nvSpPr>
        <p:spPr>
          <a:xfrm>
            <a:off x="5189993" y="3233710"/>
            <a:ext cx="1296000" cy="1152000"/>
          </a:xfrm>
          <a:prstGeom prst="ellipse">
            <a:avLst/>
          </a:prstGeom>
          <a:solidFill>
            <a:srgbClr val="01A0D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en-AU" dirty="0"/>
              <a:t>People</a:t>
            </a:r>
          </a:p>
          <a:p>
            <a:pPr algn="ctr"/>
            <a:r>
              <a:rPr lang="en-AU" sz="1600" dirty="0"/>
              <a:t>(survivability)</a:t>
            </a:r>
          </a:p>
        </p:txBody>
      </p:sp>
      <p:sp>
        <p:nvSpPr>
          <p:cNvPr id="28" name="Text Placeholder 10">
            <a:extLst>
              <a:ext uri="{FF2B5EF4-FFF2-40B4-BE49-F238E27FC236}">
                <a16:creationId xmlns:a16="http://schemas.microsoft.com/office/drawing/2014/main" id="{0C0CC852-BA03-4169-A13F-41DA7E64A9DB}"/>
              </a:ext>
            </a:extLst>
          </p:cNvPr>
          <p:cNvSpPr txBox="1">
            <a:spLocks/>
          </p:cNvSpPr>
          <p:nvPr/>
        </p:nvSpPr>
        <p:spPr>
          <a:xfrm>
            <a:off x="2531581" y="5970741"/>
            <a:ext cx="3865562" cy="17938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900" dirty="0">
                <a:solidFill>
                  <a:srgbClr val="01A0DF"/>
                </a:solidFill>
              </a:rPr>
              <a:t>Source: Centre for Automotive Safety Research</a:t>
            </a:r>
          </a:p>
        </p:txBody>
      </p:sp>
      <p:sp>
        <p:nvSpPr>
          <p:cNvPr id="18" name="Arrow: Chevron 17">
            <a:extLst>
              <a:ext uri="{FF2B5EF4-FFF2-40B4-BE49-F238E27FC236}">
                <a16:creationId xmlns:a16="http://schemas.microsoft.com/office/drawing/2014/main" id="{F0C52484-F2E7-4AA3-8B5B-1383B6744B20}"/>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4_SNIP1_SLIDE_12_PARA_A">
            <a:hlinkClick r:id="" action="ppaction://media"/>
            <a:extLst>
              <a:ext uri="{FF2B5EF4-FFF2-40B4-BE49-F238E27FC236}">
                <a16:creationId xmlns:a16="http://schemas.microsoft.com/office/drawing/2014/main" id="{099F9A25-7364-4E5E-9B61-3B60A6750AE1}"/>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427682" y="0"/>
            <a:ext cx="609600" cy="609600"/>
          </a:xfrm>
          <a:prstGeom prst="rect">
            <a:avLst/>
          </a:prstGeom>
        </p:spPr>
      </p:pic>
      <p:pic>
        <p:nvPicPr>
          <p:cNvPr id="6" name="TAC_MOD4_SNIP1_SLIDE_12_PARA_B">
            <a:hlinkClick r:id="" action="ppaction://media"/>
            <a:extLst>
              <a:ext uri="{FF2B5EF4-FFF2-40B4-BE49-F238E27FC236}">
                <a16:creationId xmlns:a16="http://schemas.microsoft.com/office/drawing/2014/main" id="{B4318794-9AD4-4E50-8B1A-D516A6A11EEB}"/>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427682" y="791487"/>
            <a:ext cx="609600" cy="609600"/>
          </a:xfrm>
          <a:prstGeom prst="rect">
            <a:avLst/>
          </a:prstGeom>
        </p:spPr>
      </p:pic>
      <p:pic>
        <p:nvPicPr>
          <p:cNvPr id="13" name="TAC_MOD4_SNIP1_SLIDE_12_PARA_C">
            <a:hlinkClick r:id="" action="ppaction://media"/>
            <a:extLst>
              <a:ext uri="{FF2B5EF4-FFF2-40B4-BE49-F238E27FC236}">
                <a16:creationId xmlns:a16="http://schemas.microsoft.com/office/drawing/2014/main" id="{A917C7FC-9E51-47BA-A893-DBA475D42970}"/>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427682" y="1582974"/>
            <a:ext cx="609600" cy="609600"/>
          </a:xfrm>
          <a:prstGeom prst="rect">
            <a:avLst/>
          </a:prstGeom>
        </p:spPr>
      </p:pic>
    </p:spTree>
    <p:extLst>
      <p:ext uri="{BB962C8B-B14F-4D97-AF65-F5344CB8AC3E}">
        <p14:creationId xmlns:p14="http://schemas.microsoft.com/office/powerpoint/2010/main" val="191936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100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1" nodeType="withEffect">
                                  <p:stCondLst>
                                    <p:cond delay="150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 presetClass="mediacall" presetSubtype="0" fill="hold" nodeType="withEffect">
                                  <p:stCondLst>
                                    <p:cond delay="1000"/>
                                  </p:stCondLst>
                                  <p:childTnLst>
                                    <p:cmd type="call" cmd="playFrom(0.0)">
                                      <p:cBhvr>
                                        <p:cTn id="15" dur="26474" fill="hold"/>
                                        <p:tgtEl>
                                          <p:spTgt spid="2"/>
                                        </p:tgtEl>
                                      </p:cBhvr>
                                    </p:cmd>
                                  </p:childTnLst>
                                </p:cTn>
                              </p:par>
                            </p:childTnLst>
                          </p:cTn>
                        </p:par>
                        <p:par>
                          <p:cTn id="16" fill="hold">
                            <p:stCondLst>
                              <p:cond delay="27474"/>
                            </p:stCondLst>
                            <p:childTnLst>
                              <p:par>
                                <p:cTn id="17" presetID="3" presetClass="mediacall" presetSubtype="0" fill="hold" nodeType="afterEffect">
                                  <p:stCondLst>
                                    <p:cond delay="500"/>
                                  </p:stCondLst>
                                  <p:childTnLst>
                                    <p:cmd type="call" cmd="stop">
                                      <p:cBhvr>
                                        <p:cTn id="18" dur="1" fill="hold"/>
                                        <p:tgtEl>
                                          <p:spTgt spid="2"/>
                                        </p:tgtEl>
                                      </p:cBhvr>
                                    </p:cmd>
                                  </p:childTnLst>
                                </p:cTn>
                              </p:par>
                              <p:par>
                                <p:cTn id="19" presetID="10" presetClass="entr" presetSubtype="0" fill="hold" grpId="0" nodeType="withEffect">
                                  <p:stCondLst>
                                    <p:cond delay="50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500"/>
                                        <p:tgtEl>
                                          <p:spTgt spid="1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par>
                                <p:cTn id="27" presetID="10" presetClass="exit" presetSubtype="0" fill="hold" grpId="1" nodeType="withEffect">
                                  <p:stCondLst>
                                    <p:cond delay="0"/>
                                  </p:stCondLst>
                                  <p:childTnLst>
                                    <p:animEffect transition="out" filter="fade">
                                      <p:cBhvr>
                                        <p:cTn id="28" dur="500"/>
                                        <p:tgtEl>
                                          <p:spTgt spid="18"/>
                                        </p:tgtEl>
                                      </p:cBhvr>
                                    </p:animEffect>
                                    <p:set>
                                      <p:cBhvr>
                                        <p:cTn id="29" dur="1" fill="hold">
                                          <p:stCondLst>
                                            <p:cond delay="499"/>
                                          </p:stCondLst>
                                        </p:cTn>
                                        <p:tgtEl>
                                          <p:spTgt spid="18"/>
                                        </p:tgtEl>
                                        <p:attrNameLst>
                                          <p:attrName>style.visibility</p:attrName>
                                        </p:attrNameLst>
                                      </p:cBhvr>
                                      <p:to>
                                        <p:strVal val="hidden"/>
                                      </p:to>
                                    </p:set>
                                  </p:childTnLst>
                                </p:cTn>
                              </p:par>
                              <p:par>
                                <p:cTn id="30" presetID="10" presetClass="entr" presetSubtype="0" fill="hold" nodeType="withEffect">
                                  <p:stCondLst>
                                    <p:cond delay="50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par>
                                <p:cTn id="33" presetID="10" presetClass="entr" presetSubtype="0" fill="hold" grpId="0" nodeType="withEffect">
                                  <p:stCondLst>
                                    <p:cond delay="100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par>
                                <p:cTn id="36" presetID="1" presetClass="mediacall" presetSubtype="0" fill="hold" nodeType="withEffect">
                                  <p:stCondLst>
                                    <p:cond delay="1000"/>
                                  </p:stCondLst>
                                  <p:childTnLst>
                                    <p:cmd type="call" cmd="playFrom(0.0)">
                                      <p:cBhvr>
                                        <p:cTn id="37" dur="18258" fill="hold"/>
                                        <p:tgtEl>
                                          <p:spTgt spid="6"/>
                                        </p:tgtEl>
                                      </p:cBhvr>
                                    </p:cmd>
                                  </p:childTnLst>
                                </p:cTn>
                              </p:par>
                            </p:childTnLst>
                          </p:cTn>
                        </p:par>
                        <p:par>
                          <p:cTn id="38" fill="hold">
                            <p:stCondLst>
                              <p:cond delay="19258"/>
                            </p:stCondLst>
                            <p:childTnLst>
                              <p:par>
                                <p:cTn id="39" presetID="3" presetClass="mediacall" presetSubtype="0" fill="hold" nodeType="afterEffect">
                                  <p:stCondLst>
                                    <p:cond delay="500"/>
                                  </p:stCondLst>
                                  <p:childTnLst>
                                    <p:cmd type="call" cmd="stop">
                                      <p:cBhvr>
                                        <p:cTn id="40" dur="1" fill="hold"/>
                                        <p:tgtEl>
                                          <p:spTgt spid="6"/>
                                        </p:tgtEl>
                                      </p:cBhvr>
                                    </p:cmd>
                                  </p:childTnLst>
                                </p:cTn>
                              </p:par>
                              <p:par>
                                <p:cTn id="41" presetID="10" presetClass="entr" presetSubtype="0" fill="hold" grpId="2" nodeType="withEffect">
                                  <p:stCondLst>
                                    <p:cond delay="50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500"/>
                                        <p:tgtEl>
                                          <p:spTgt spid="18"/>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xit" presetSubtype="0" fill="hold" grpId="2" nodeType="clickEffect">
                                  <p:stCondLst>
                                    <p:cond delay="0"/>
                                  </p:stCondLst>
                                  <p:childTnLst>
                                    <p:animEffect transition="out" filter="fade">
                                      <p:cBhvr>
                                        <p:cTn id="47" dur="500"/>
                                        <p:tgtEl>
                                          <p:spTgt spid="7"/>
                                        </p:tgtEl>
                                      </p:cBhvr>
                                    </p:animEffect>
                                    <p:set>
                                      <p:cBhvr>
                                        <p:cTn id="48" dur="1" fill="hold">
                                          <p:stCondLst>
                                            <p:cond delay="499"/>
                                          </p:stCondLst>
                                        </p:cTn>
                                        <p:tgtEl>
                                          <p:spTgt spid="7"/>
                                        </p:tgtEl>
                                        <p:attrNameLst>
                                          <p:attrName>style.visibility</p:attrName>
                                        </p:attrNameLst>
                                      </p:cBhvr>
                                      <p:to>
                                        <p:strVal val="hidden"/>
                                      </p:to>
                                    </p:set>
                                  </p:childTnLst>
                                </p:cTn>
                              </p:par>
                              <p:par>
                                <p:cTn id="49" presetID="10" presetClass="exit" presetSubtype="0" fill="hold" nodeType="withEffect">
                                  <p:stCondLst>
                                    <p:cond delay="0"/>
                                  </p:stCondLst>
                                  <p:childTnLst>
                                    <p:animEffect transition="out" filter="fade">
                                      <p:cBhvr>
                                        <p:cTn id="50" dur="500"/>
                                        <p:tgtEl>
                                          <p:spTgt spid="11"/>
                                        </p:tgtEl>
                                      </p:cBhvr>
                                    </p:animEffect>
                                    <p:set>
                                      <p:cBhvr>
                                        <p:cTn id="51" dur="1" fill="hold">
                                          <p:stCondLst>
                                            <p:cond delay="499"/>
                                          </p:stCondLst>
                                        </p:cTn>
                                        <p:tgtEl>
                                          <p:spTgt spid="11"/>
                                        </p:tgtEl>
                                        <p:attrNameLst>
                                          <p:attrName>style.visibility</p:attrName>
                                        </p:attrNameLst>
                                      </p:cBhvr>
                                      <p:to>
                                        <p:strVal val="hidden"/>
                                      </p:to>
                                    </p:set>
                                  </p:childTnLst>
                                </p:cTn>
                              </p:par>
                              <p:par>
                                <p:cTn id="52" presetID="10" presetClass="exit" presetSubtype="0" fill="hold" grpId="2" nodeType="withEffect">
                                  <p:stCondLst>
                                    <p:cond delay="0"/>
                                  </p:stCondLst>
                                  <p:childTnLst>
                                    <p:animEffect transition="out" filter="fade">
                                      <p:cBhvr>
                                        <p:cTn id="53" dur="500"/>
                                        <p:tgtEl>
                                          <p:spTgt spid="9"/>
                                        </p:tgtEl>
                                      </p:cBhvr>
                                    </p:animEffect>
                                    <p:set>
                                      <p:cBhvr>
                                        <p:cTn id="54" dur="1" fill="hold">
                                          <p:stCondLst>
                                            <p:cond delay="499"/>
                                          </p:stCondLst>
                                        </p:cTn>
                                        <p:tgtEl>
                                          <p:spTgt spid="9"/>
                                        </p:tgtEl>
                                        <p:attrNameLst>
                                          <p:attrName>style.visibility</p:attrName>
                                        </p:attrNameLst>
                                      </p:cBhvr>
                                      <p:to>
                                        <p:strVal val="hidden"/>
                                      </p:to>
                                    </p:set>
                                  </p:childTnLst>
                                </p:cTn>
                              </p:par>
                              <p:par>
                                <p:cTn id="55" presetID="42" presetClass="path" presetSubtype="0" accel="50000" decel="50000" fill="hold" grpId="1" nodeType="withEffect">
                                  <p:stCondLst>
                                    <p:cond delay="0"/>
                                  </p:stCondLst>
                                  <p:childTnLst>
                                    <p:animMotion origin="layout" path="M 1.94444E-6 -4.44444E-6 L -0.15226 0.00162 " pathEditMode="relative" rAng="0" ptsTypes="AA">
                                      <p:cBhvr>
                                        <p:cTn id="56" dur="2000" fill="hold"/>
                                        <p:tgtEl>
                                          <p:spTgt spid="8"/>
                                        </p:tgtEl>
                                        <p:attrNameLst>
                                          <p:attrName>ppt_x</p:attrName>
                                          <p:attrName>ppt_y</p:attrName>
                                        </p:attrNameLst>
                                      </p:cBhvr>
                                      <p:rCtr x="-7622" y="69"/>
                                    </p:animMotion>
                                  </p:childTnLst>
                                </p:cTn>
                              </p:par>
                              <p:par>
                                <p:cTn id="57" presetID="42" presetClass="path" presetSubtype="0" accel="50000" decel="50000" fill="hold" nodeType="withEffect">
                                  <p:stCondLst>
                                    <p:cond delay="0"/>
                                  </p:stCondLst>
                                  <p:childTnLst>
                                    <p:animMotion origin="layout" path="M 1.94444E-6 7.40741E-7 L -0.15226 7.40741E-7 " pathEditMode="relative" rAng="0" ptsTypes="AA">
                                      <p:cBhvr>
                                        <p:cTn id="58" dur="2000" fill="hold"/>
                                        <p:tgtEl>
                                          <p:spTgt spid="12"/>
                                        </p:tgtEl>
                                        <p:attrNameLst>
                                          <p:attrName>ppt_x</p:attrName>
                                          <p:attrName>ppt_y</p:attrName>
                                        </p:attrNameLst>
                                      </p:cBhvr>
                                      <p:rCtr x="-7622" y="0"/>
                                    </p:animMotion>
                                  </p:childTnLst>
                                </p:cTn>
                              </p:par>
                              <p:par>
                                <p:cTn id="59" presetID="42" presetClass="path" presetSubtype="0" accel="50000" decel="50000" fill="hold" grpId="1" nodeType="withEffect">
                                  <p:stCondLst>
                                    <p:cond delay="0"/>
                                  </p:stCondLst>
                                  <p:childTnLst>
                                    <p:animMotion origin="layout" path="M 1.94444E-6 4.44444E-6 L -0.15 -0.00047 " pathEditMode="relative" rAng="0" ptsTypes="AA">
                                      <p:cBhvr>
                                        <p:cTn id="60" dur="2000" fill="hold"/>
                                        <p:tgtEl>
                                          <p:spTgt spid="10"/>
                                        </p:tgtEl>
                                        <p:attrNameLst>
                                          <p:attrName>ppt_x</p:attrName>
                                          <p:attrName>ppt_y</p:attrName>
                                        </p:attrNameLst>
                                      </p:cBhvr>
                                      <p:rCtr x="-7500" y="-23"/>
                                    </p:animMotion>
                                  </p:childTnLst>
                                </p:cTn>
                              </p:par>
                              <p:par>
                                <p:cTn id="61" presetID="10" presetClass="exit" presetSubtype="0" fill="hold" grpId="3" nodeType="withEffect">
                                  <p:stCondLst>
                                    <p:cond delay="0"/>
                                  </p:stCondLst>
                                  <p:childTnLst>
                                    <p:animEffect transition="out" filter="fade">
                                      <p:cBhvr>
                                        <p:cTn id="62" dur="500"/>
                                        <p:tgtEl>
                                          <p:spTgt spid="18"/>
                                        </p:tgtEl>
                                      </p:cBhvr>
                                    </p:animEffect>
                                    <p:set>
                                      <p:cBhvr>
                                        <p:cTn id="63" dur="1" fill="hold">
                                          <p:stCondLst>
                                            <p:cond delay="499"/>
                                          </p:stCondLst>
                                        </p:cTn>
                                        <p:tgtEl>
                                          <p:spTgt spid="18"/>
                                        </p:tgtEl>
                                        <p:attrNameLst>
                                          <p:attrName>style.visibility</p:attrName>
                                        </p:attrNameLst>
                                      </p:cBhvr>
                                      <p:to>
                                        <p:strVal val="hidden"/>
                                      </p:to>
                                    </p:set>
                                  </p:childTnLst>
                                </p:cTn>
                              </p:par>
                              <p:par>
                                <p:cTn id="64" presetID="10" presetClass="entr" presetSubtype="0" fill="hold" nodeType="withEffect">
                                  <p:stCondLst>
                                    <p:cond delay="2000"/>
                                  </p:stCondLst>
                                  <p:childTnLst>
                                    <p:set>
                                      <p:cBhvr>
                                        <p:cTn id="65" dur="1" fill="hold">
                                          <p:stCondLst>
                                            <p:cond delay="0"/>
                                          </p:stCondLst>
                                        </p:cTn>
                                        <p:tgtEl>
                                          <p:spTgt spid="16"/>
                                        </p:tgtEl>
                                        <p:attrNameLst>
                                          <p:attrName>style.visibility</p:attrName>
                                        </p:attrNameLst>
                                      </p:cBhvr>
                                      <p:to>
                                        <p:strVal val="visible"/>
                                      </p:to>
                                    </p:set>
                                    <p:animEffect transition="in" filter="fade">
                                      <p:cBhvr>
                                        <p:cTn id="66" dur="500"/>
                                        <p:tgtEl>
                                          <p:spTgt spid="16"/>
                                        </p:tgtEl>
                                      </p:cBhvr>
                                    </p:animEffect>
                                  </p:childTnLst>
                                </p:cTn>
                              </p:par>
                              <p:par>
                                <p:cTn id="67" presetID="10" presetClass="entr" presetSubtype="0" fill="hold" grpId="0" nodeType="withEffect">
                                  <p:stCondLst>
                                    <p:cond delay="2000"/>
                                  </p:stCondLst>
                                  <p:childTnLst>
                                    <p:set>
                                      <p:cBhvr>
                                        <p:cTn id="68" dur="1" fill="hold">
                                          <p:stCondLst>
                                            <p:cond delay="0"/>
                                          </p:stCondLst>
                                        </p:cTn>
                                        <p:tgtEl>
                                          <p:spTgt spid="20"/>
                                        </p:tgtEl>
                                        <p:attrNameLst>
                                          <p:attrName>style.visibility</p:attrName>
                                        </p:attrNameLst>
                                      </p:cBhvr>
                                      <p:to>
                                        <p:strVal val="visible"/>
                                      </p:to>
                                    </p:set>
                                    <p:animEffect transition="in" filter="fade">
                                      <p:cBhvr>
                                        <p:cTn id="69" dur="500"/>
                                        <p:tgtEl>
                                          <p:spTgt spid="20"/>
                                        </p:tgtEl>
                                      </p:cBhvr>
                                    </p:animEffect>
                                  </p:childTnLst>
                                </p:cTn>
                              </p:par>
                              <p:par>
                                <p:cTn id="70" presetID="10" presetClass="entr" presetSubtype="0" fill="hold" nodeType="withEffect">
                                  <p:stCondLst>
                                    <p:cond delay="2000"/>
                                  </p:stCondLst>
                                  <p:childTnLst>
                                    <p:set>
                                      <p:cBhvr>
                                        <p:cTn id="71" dur="1" fill="hold">
                                          <p:stCondLst>
                                            <p:cond delay="0"/>
                                          </p:stCondLst>
                                        </p:cTn>
                                        <p:tgtEl>
                                          <p:spTgt spid="27"/>
                                        </p:tgtEl>
                                        <p:attrNameLst>
                                          <p:attrName>style.visibility</p:attrName>
                                        </p:attrNameLst>
                                      </p:cBhvr>
                                      <p:to>
                                        <p:strVal val="visible"/>
                                      </p:to>
                                    </p:set>
                                    <p:animEffect transition="in" filter="fade">
                                      <p:cBhvr>
                                        <p:cTn id="72" dur="500"/>
                                        <p:tgtEl>
                                          <p:spTgt spid="27"/>
                                        </p:tgtEl>
                                      </p:cBhvr>
                                    </p:animEffect>
                                  </p:childTnLst>
                                </p:cTn>
                              </p:par>
                              <p:par>
                                <p:cTn id="73" presetID="10" presetClass="entr" presetSubtype="0" fill="hold" nodeType="withEffect">
                                  <p:stCondLst>
                                    <p:cond delay="2500"/>
                                  </p:stCondLst>
                                  <p:childTnLst>
                                    <p:set>
                                      <p:cBhvr>
                                        <p:cTn id="74" dur="1" fill="hold">
                                          <p:stCondLst>
                                            <p:cond delay="0"/>
                                          </p:stCondLst>
                                        </p:cTn>
                                        <p:tgtEl>
                                          <p:spTgt spid="17"/>
                                        </p:tgtEl>
                                        <p:attrNameLst>
                                          <p:attrName>style.visibility</p:attrName>
                                        </p:attrNameLst>
                                      </p:cBhvr>
                                      <p:to>
                                        <p:strVal val="visible"/>
                                      </p:to>
                                    </p:set>
                                    <p:animEffect transition="in" filter="fade">
                                      <p:cBhvr>
                                        <p:cTn id="75" dur="500"/>
                                        <p:tgtEl>
                                          <p:spTgt spid="17"/>
                                        </p:tgtEl>
                                      </p:cBhvr>
                                    </p:animEffect>
                                  </p:childTnLst>
                                </p:cTn>
                              </p:par>
                              <p:par>
                                <p:cTn id="76" presetID="10" presetClass="entr" presetSubtype="0" fill="hold" grpId="0" nodeType="withEffect">
                                  <p:stCondLst>
                                    <p:cond delay="2500"/>
                                  </p:stCondLst>
                                  <p:childTnLst>
                                    <p:set>
                                      <p:cBhvr>
                                        <p:cTn id="77" dur="1" fill="hold">
                                          <p:stCondLst>
                                            <p:cond delay="0"/>
                                          </p:stCondLst>
                                        </p:cTn>
                                        <p:tgtEl>
                                          <p:spTgt spid="21"/>
                                        </p:tgtEl>
                                        <p:attrNameLst>
                                          <p:attrName>style.visibility</p:attrName>
                                        </p:attrNameLst>
                                      </p:cBhvr>
                                      <p:to>
                                        <p:strVal val="visible"/>
                                      </p:to>
                                    </p:set>
                                    <p:animEffect transition="in" filter="fade">
                                      <p:cBhvr>
                                        <p:cTn id="78" dur="500"/>
                                        <p:tgtEl>
                                          <p:spTgt spid="21"/>
                                        </p:tgtEl>
                                      </p:cBhvr>
                                    </p:animEffect>
                                  </p:childTnLst>
                                </p:cTn>
                              </p:par>
                              <p:par>
                                <p:cTn id="79" presetID="10" presetClass="entr" presetSubtype="0" fill="hold" nodeType="withEffect">
                                  <p:stCondLst>
                                    <p:cond delay="2500"/>
                                  </p:stCondLst>
                                  <p:childTnLst>
                                    <p:set>
                                      <p:cBhvr>
                                        <p:cTn id="80" dur="1" fill="hold">
                                          <p:stCondLst>
                                            <p:cond delay="0"/>
                                          </p:stCondLst>
                                        </p:cTn>
                                        <p:tgtEl>
                                          <p:spTgt spid="25"/>
                                        </p:tgtEl>
                                        <p:attrNameLst>
                                          <p:attrName>style.visibility</p:attrName>
                                        </p:attrNameLst>
                                      </p:cBhvr>
                                      <p:to>
                                        <p:strVal val="visible"/>
                                      </p:to>
                                    </p:set>
                                    <p:animEffect transition="in" filter="fade">
                                      <p:cBhvr>
                                        <p:cTn id="81" dur="500"/>
                                        <p:tgtEl>
                                          <p:spTgt spid="25"/>
                                        </p:tgtEl>
                                      </p:cBhvr>
                                    </p:animEffect>
                                  </p:childTnLst>
                                </p:cTn>
                              </p:par>
                              <p:par>
                                <p:cTn id="82" presetID="10" presetClass="entr" presetSubtype="0" fill="hold" grpId="0" nodeType="withEffect">
                                  <p:stCondLst>
                                    <p:cond delay="2500"/>
                                  </p:stCondLst>
                                  <p:childTnLst>
                                    <p:set>
                                      <p:cBhvr>
                                        <p:cTn id="83" dur="1" fill="hold">
                                          <p:stCondLst>
                                            <p:cond delay="0"/>
                                          </p:stCondLst>
                                        </p:cTn>
                                        <p:tgtEl>
                                          <p:spTgt spid="28">
                                            <p:txEl>
                                              <p:pRg st="0" end="0"/>
                                            </p:txEl>
                                          </p:spTgt>
                                        </p:tgtEl>
                                        <p:attrNameLst>
                                          <p:attrName>style.visibility</p:attrName>
                                        </p:attrNameLst>
                                      </p:cBhvr>
                                      <p:to>
                                        <p:strVal val="visible"/>
                                      </p:to>
                                    </p:set>
                                    <p:animEffect transition="in" filter="fade">
                                      <p:cBhvr>
                                        <p:cTn id="84" dur="500"/>
                                        <p:tgtEl>
                                          <p:spTgt spid="28">
                                            <p:txEl>
                                              <p:pRg st="0" end="0"/>
                                            </p:txEl>
                                          </p:spTgt>
                                        </p:tgtEl>
                                      </p:cBhvr>
                                    </p:animEffect>
                                  </p:childTnLst>
                                </p:cTn>
                              </p:par>
                              <p:par>
                                <p:cTn id="85" presetID="1" presetClass="mediacall" presetSubtype="0" fill="hold" nodeType="withEffect">
                                  <p:stCondLst>
                                    <p:cond delay="1000"/>
                                  </p:stCondLst>
                                  <p:childTnLst>
                                    <p:cmd type="call" cmd="playFrom(0.0)">
                                      <p:cBhvr>
                                        <p:cTn id="86" dur="43115" fill="hold"/>
                                        <p:tgtEl>
                                          <p:spTgt spid="13"/>
                                        </p:tgtEl>
                                      </p:cBhvr>
                                    </p:cmd>
                                  </p:childTnLst>
                                </p:cTn>
                              </p:par>
                            </p:childTnLst>
                          </p:cTn>
                        </p:par>
                        <p:par>
                          <p:cTn id="87" fill="hold">
                            <p:stCondLst>
                              <p:cond delay="44115"/>
                            </p:stCondLst>
                            <p:childTnLst>
                              <p:par>
                                <p:cTn id="88" presetID="3" presetClass="mediacall" presetSubtype="0" fill="hold" nodeType="afterEffect">
                                  <p:stCondLst>
                                    <p:cond delay="500"/>
                                  </p:stCondLst>
                                  <p:childTnLst>
                                    <p:cmd type="call" cmd="stop">
                                      <p:cBhvr>
                                        <p:cTn id="89" dur="1" fill="hold"/>
                                        <p:tgtEl>
                                          <p:spTgt spid="13"/>
                                        </p:tgtEl>
                                      </p:cBhvr>
                                    </p:cmd>
                                  </p:childTnLst>
                                </p:cTn>
                              </p:par>
                              <p:par>
                                <p:cTn id="90" presetID="10" presetClass="entr" presetSubtype="0" fill="hold" grpId="4" nodeType="withEffect">
                                  <p:stCondLst>
                                    <p:cond delay="500"/>
                                  </p:stCondLst>
                                  <p:childTnLst>
                                    <p:set>
                                      <p:cBhvr>
                                        <p:cTn id="91" dur="1" fill="hold">
                                          <p:stCondLst>
                                            <p:cond delay="0"/>
                                          </p:stCondLst>
                                        </p:cTn>
                                        <p:tgtEl>
                                          <p:spTgt spid="18"/>
                                        </p:tgtEl>
                                        <p:attrNameLst>
                                          <p:attrName>style.visibility</p:attrName>
                                        </p:attrNameLst>
                                      </p:cBhvr>
                                      <p:to>
                                        <p:strVal val="visible"/>
                                      </p:to>
                                    </p:set>
                                    <p:animEffect transition="in" filter="fade">
                                      <p:cBhvr>
                                        <p:cTn id="9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93" fill="hold" display="0">
                  <p:stCondLst>
                    <p:cond delay="indefinite"/>
                  </p:stCondLst>
                  <p:endCondLst>
                    <p:cond evt="onStopAudio" delay="0">
                      <p:tgtEl>
                        <p:sldTgt/>
                      </p:tgtEl>
                    </p:cond>
                  </p:endCondLst>
                </p:cTn>
                <p:tgtEl>
                  <p:spTgt spid="2"/>
                </p:tgtEl>
              </p:cMediaNode>
            </p:audio>
            <p:audio>
              <p:cMediaNode vol="80000">
                <p:cTn id="94" fill="hold" display="0">
                  <p:stCondLst>
                    <p:cond delay="indefinite"/>
                  </p:stCondLst>
                  <p:endCondLst>
                    <p:cond evt="onStopAudio" delay="0">
                      <p:tgtEl>
                        <p:sldTgt/>
                      </p:tgtEl>
                    </p:cond>
                  </p:endCondLst>
                </p:cTn>
                <p:tgtEl>
                  <p:spTgt spid="6"/>
                </p:tgtEl>
              </p:cMediaNode>
            </p:audio>
            <p:audio>
              <p:cMediaNode vol="80000">
                <p:cTn id="95" fill="hold" display="0">
                  <p:stCondLst>
                    <p:cond delay="indefinite"/>
                  </p:stCondLst>
                  <p:endCondLst>
                    <p:cond evt="onStopAudio" delay="0">
                      <p:tgtEl>
                        <p:sldTgt/>
                      </p:tgtEl>
                    </p:cond>
                  </p:endCondLst>
                </p:cTn>
                <p:tgtEl>
                  <p:spTgt spid="13"/>
                </p:tgtEl>
              </p:cMediaNode>
            </p:audio>
          </p:childTnLst>
        </p:cTn>
      </p:par>
    </p:tnLst>
    <p:bldLst>
      <p:bldP spid="7" grpId="1" animBg="1"/>
      <p:bldP spid="7" grpId="2" animBg="1"/>
      <p:bldP spid="8" grpId="0" animBg="1"/>
      <p:bldP spid="8" grpId="1" animBg="1"/>
      <p:bldP spid="9" grpId="1" animBg="1"/>
      <p:bldP spid="9" grpId="2" animBg="1"/>
      <p:bldP spid="20" grpId="0" animBg="1"/>
      <p:bldP spid="21" grpId="0" animBg="1"/>
      <p:bldP spid="10" grpId="0" animBg="1"/>
      <p:bldP spid="10" grpId="1" animBg="1"/>
      <p:bldP spid="28" grpId="0" build="p"/>
      <p:bldP spid="18" grpId="0" animBg="1"/>
      <p:bldP spid="18" grpId="1" animBg="1"/>
      <p:bldP spid="18" grpId="2" animBg="1"/>
      <p:bldP spid="18" grpId="3" animBg="1"/>
      <p:bldP spid="18" grpId="4"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Content Placeholder 14" descr="A person flying through the air over a city&#10;&#10;Description automatically generated">
            <a:extLst>
              <a:ext uri="{FF2B5EF4-FFF2-40B4-BE49-F238E27FC236}">
                <a16:creationId xmlns:a16="http://schemas.microsoft.com/office/drawing/2014/main" id="{78372F0C-A674-4ED1-901F-AE0644A4EC00}"/>
              </a:ext>
            </a:extLst>
          </p:cNvPr>
          <p:cNvPicPr>
            <a:picLocks noGrp="1" noChangeAspect="1"/>
          </p:cNvPicPr>
          <p:nvPr>
            <p:ph idx="1"/>
          </p:nvPr>
        </p:nvPicPr>
        <p:blipFill>
          <a:blip r:embed="rId7" cstate="screen">
            <a:extLst>
              <a:ext uri="{28A0092B-C50C-407E-A947-70E740481C1C}">
                <a14:useLocalDpi xmlns:a14="http://schemas.microsoft.com/office/drawing/2010/main"/>
              </a:ext>
            </a:extLst>
          </a:blip>
          <a:stretch>
            <a:fillRect/>
          </a:stretch>
        </p:blipFill>
        <p:spPr>
          <a:xfrm>
            <a:off x="1279520" y="1572312"/>
            <a:ext cx="6584960" cy="4351338"/>
          </a:xfrm>
        </p:spPr>
      </p:pic>
      <p:sp>
        <p:nvSpPr>
          <p:cNvPr id="3" name="Title 2">
            <a:extLst>
              <a:ext uri="{FF2B5EF4-FFF2-40B4-BE49-F238E27FC236}">
                <a16:creationId xmlns:a16="http://schemas.microsoft.com/office/drawing/2014/main" id="{DB2D529B-C44E-4BE9-BBCF-9D05CA27243A}"/>
              </a:ext>
            </a:extLst>
          </p:cNvPr>
          <p:cNvSpPr>
            <a:spLocks noGrp="1"/>
          </p:cNvSpPr>
          <p:nvPr>
            <p:ph type="title"/>
          </p:nvPr>
        </p:nvSpPr>
        <p:spPr/>
        <p:txBody>
          <a:bodyPr/>
          <a:lstStyle/>
          <a:p>
            <a:r>
              <a:rPr lang="en-AU" dirty="0"/>
              <a:t>A paradigm change </a:t>
            </a:r>
          </a:p>
        </p:txBody>
      </p:sp>
      <p:sp>
        <p:nvSpPr>
          <p:cNvPr id="4" name="Footer Placeholder 3">
            <a:extLst>
              <a:ext uri="{FF2B5EF4-FFF2-40B4-BE49-F238E27FC236}">
                <a16:creationId xmlns:a16="http://schemas.microsoft.com/office/drawing/2014/main" id="{6F500516-2832-430F-8BBD-E9778D4550EC}"/>
              </a:ext>
            </a:extLst>
          </p:cNvPr>
          <p:cNvSpPr>
            <a:spLocks noGrp="1"/>
          </p:cNvSpPr>
          <p:nvPr>
            <p:ph type="ftr" sz="quarter" idx="10"/>
          </p:nvPr>
        </p:nvSpPr>
        <p:spPr/>
        <p:txBody>
          <a:bodyPr/>
          <a:lstStyle/>
          <a:p>
            <a:r>
              <a:rPr lang="en-US" dirty="0"/>
              <a:t>Module 4, Snippet 1</a:t>
            </a:r>
          </a:p>
        </p:txBody>
      </p:sp>
      <p:sp>
        <p:nvSpPr>
          <p:cNvPr id="5" name="Slide Number Placeholder 4">
            <a:extLst>
              <a:ext uri="{FF2B5EF4-FFF2-40B4-BE49-F238E27FC236}">
                <a16:creationId xmlns:a16="http://schemas.microsoft.com/office/drawing/2014/main" id="{3F639E29-C1E5-467B-B5C4-3797331FCDCE}"/>
              </a:ext>
            </a:extLst>
          </p:cNvPr>
          <p:cNvSpPr>
            <a:spLocks noGrp="1"/>
          </p:cNvSpPr>
          <p:nvPr>
            <p:ph type="sldNum" sz="quarter" idx="11"/>
          </p:nvPr>
        </p:nvSpPr>
        <p:spPr/>
        <p:txBody>
          <a:bodyPr/>
          <a:lstStyle/>
          <a:p>
            <a:fld id="{A9D36E53-D99A-0F41-B3E8-EF235B9A2E23}" type="slidenum">
              <a:rPr lang="en-US" smtClean="0"/>
              <a:pPr/>
              <a:t>13</a:t>
            </a:fld>
            <a:endParaRPr lang="en-US" dirty="0"/>
          </a:p>
        </p:txBody>
      </p:sp>
      <p:cxnSp>
        <p:nvCxnSpPr>
          <p:cNvPr id="6" name="Straight Connector 5">
            <a:extLst>
              <a:ext uri="{FF2B5EF4-FFF2-40B4-BE49-F238E27FC236}">
                <a16:creationId xmlns:a16="http://schemas.microsoft.com/office/drawing/2014/main" id="{566FD5BD-3B1C-42CB-8B77-E78883BCD77E}"/>
              </a:ext>
            </a:extLst>
          </p:cNvPr>
          <p:cNvCxnSpPr>
            <a:cxnSpLocks/>
          </p:cNvCxnSpPr>
          <p:nvPr/>
        </p:nvCxnSpPr>
        <p:spPr>
          <a:xfrm>
            <a:off x="1265274" y="1570020"/>
            <a:ext cx="0" cy="4330911"/>
          </a:xfrm>
          <a:prstGeom prst="line">
            <a:avLst/>
          </a:prstGeom>
          <a:ln w="25400">
            <a:solidFill>
              <a:schemeClr val="bg1">
                <a:lumMod val="75000"/>
              </a:schemeClr>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EB1A1A15-B482-40FE-84B9-2529BD4506D3}"/>
              </a:ext>
            </a:extLst>
          </p:cNvPr>
          <p:cNvCxnSpPr>
            <a:cxnSpLocks/>
          </p:cNvCxnSpPr>
          <p:nvPr/>
        </p:nvCxnSpPr>
        <p:spPr>
          <a:xfrm flipH="1">
            <a:off x="1265274" y="3735475"/>
            <a:ext cx="7250076" cy="0"/>
          </a:xfrm>
          <a:prstGeom prst="line">
            <a:avLst/>
          </a:prstGeom>
          <a:ln w="25400">
            <a:solidFill>
              <a:schemeClr val="bg1">
                <a:lumMod val="75000"/>
              </a:schemeClr>
            </a:solidFill>
            <a:headEnd type="stealth" w="lg" len="lg"/>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7D6C602F-A61F-473E-BEBA-90E12D472970}"/>
              </a:ext>
            </a:extLst>
          </p:cNvPr>
          <p:cNvSpPr txBox="1"/>
          <p:nvPr/>
        </p:nvSpPr>
        <p:spPr>
          <a:xfrm rot="16200000">
            <a:off x="-280357" y="3550809"/>
            <a:ext cx="2721931" cy="369332"/>
          </a:xfrm>
          <a:prstGeom prst="rect">
            <a:avLst/>
          </a:prstGeom>
          <a:noFill/>
        </p:spPr>
        <p:txBody>
          <a:bodyPr wrap="square" rtlCol="0">
            <a:spAutoFit/>
          </a:bodyPr>
          <a:lstStyle/>
          <a:p>
            <a:pPr algn="ctr"/>
            <a:r>
              <a:rPr lang="en-AU" dirty="0">
                <a:solidFill>
                  <a:schemeClr val="bg1">
                    <a:lumMod val="75000"/>
                  </a:schemeClr>
                </a:solidFill>
              </a:rPr>
              <a:t>Economic benefit</a:t>
            </a:r>
          </a:p>
        </p:txBody>
      </p:sp>
      <p:sp>
        <p:nvSpPr>
          <p:cNvPr id="9" name="TextBox 8">
            <a:extLst>
              <a:ext uri="{FF2B5EF4-FFF2-40B4-BE49-F238E27FC236}">
                <a16:creationId xmlns:a16="http://schemas.microsoft.com/office/drawing/2014/main" id="{AD8CD429-17B0-431A-9CF3-14732D99D703}"/>
              </a:ext>
            </a:extLst>
          </p:cNvPr>
          <p:cNvSpPr txBox="1"/>
          <p:nvPr/>
        </p:nvSpPr>
        <p:spPr>
          <a:xfrm>
            <a:off x="3142299" y="2129784"/>
            <a:ext cx="5061533" cy="369332"/>
          </a:xfrm>
          <a:prstGeom prst="rect">
            <a:avLst/>
          </a:prstGeom>
          <a:noFill/>
        </p:spPr>
        <p:txBody>
          <a:bodyPr wrap="square" rtlCol="0">
            <a:spAutoFit/>
          </a:bodyPr>
          <a:lstStyle/>
          <a:p>
            <a:pPr algn="ctr"/>
            <a:r>
              <a:rPr lang="en-AU" dirty="0">
                <a:solidFill>
                  <a:srgbClr val="01A0DF"/>
                </a:solidFill>
              </a:rPr>
              <a:t>Economic benefit maximised as a function of safety</a:t>
            </a:r>
          </a:p>
        </p:txBody>
      </p:sp>
      <p:sp>
        <p:nvSpPr>
          <p:cNvPr id="10" name="Freeform: Shape 9">
            <a:extLst>
              <a:ext uri="{FF2B5EF4-FFF2-40B4-BE49-F238E27FC236}">
                <a16:creationId xmlns:a16="http://schemas.microsoft.com/office/drawing/2014/main" id="{1B4666D8-1D5F-45C1-9348-060BDA6C4324}"/>
              </a:ext>
            </a:extLst>
          </p:cNvPr>
          <p:cNvSpPr/>
          <p:nvPr/>
        </p:nvSpPr>
        <p:spPr>
          <a:xfrm>
            <a:off x="1307805" y="2683356"/>
            <a:ext cx="7155711" cy="1038039"/>
          </a:xfrm>
          <a:custGeom>
            <a:avLst/>
            <a:gdLst>
              <a:gd name="connsiteX0" fmla="*/ 0 w 7155711"/>
              <a:gd name="connsiteY0" fmla="*/ 994341 h 994341"/>
              <a:gd name="connsiteX1" fmla="*/ 680483 w 7155711"/>
              <a:gd name="connsiteY1" fmla="*/ 590304 h 994341"/>
              <a:gd name="connsiteX2" fmla="*/ 1722474 w 7155711"/>
              <a:gd name="connsiteY2" fmla="*/ 196899 h 994341"/>
              <a:gd name="connsiteX3" fmla="*/ 3168502 w 7155711"/>
              <a:gd name="connsiteY3" fmla="*/ 5513 h 994341"/>
              <a:gd name="connsiteX4" fmla="*/ 4497572 w 7155711"/>
              <a:gd name="connsiteY4" fmla="*/ 69309 h 994341"/>
              <a:gd name="connsiteX5" fmla="*/ 5635255 w 7155711"/>
              <a:gd name="connsiteY5" fmla="*/ 250062 h 994341"/>
              <a:gd name="connsiteX6" fmla="*/ 7155711 w 7155711"/>
              <a:gd name="connsiteY6" fmla="*/ 515876 h 994341"/>
              <a:gd name="connsiteX0" fmla="*/ 0 w 7155711"/>
              <a:gd name="connsiteY0" fmla="*/ 994341 h 994341"/>
              <a:gd name="connsiteX1" fmla="*/ 680483 w 7155711"/>
              <a:gd name="connsiteY1" fmla="*/ 590304 h 994341"/>
              <a:gd name="connsiteX2" fmla="*/ 1722474 w 7155711"/>
              <a:gd name="connsiteY2" fmla="*/ 196899 h 994341"/>
              <a:gd name="connsiteX3" fmla="*/ 3168502 w 7155711"/>
              <a:gd name="connsiteY3" fmla="*/ 5513 h 994341"/>
              <a:gd name="connsiteX4" fmla="*/ 4497572 w 7155711"/>
              <a:gd name="connsiteY4" fmla="*/ 69309 h 994341"/>
              <a:gd name="connsiteX5" fmla="*/ 5635255 w 7155711"/>
              <a:gd name="connsiteY5" fmla="*/ 250062 h 994341"/>
              <a:gd name="connsiteX6" fmla="*/ 7155711 w 7155711"/>
              <a:gd name="connsiteY6" fmla="*/ 558406 h 994341"/>
              <a:gd name="connsiteX0" fmla="*/ 0 w 7155711"/>
              <a:gd name="connsiteY0" fmla="*/ 993948 h 993948"/>
              <a:gd name="connsiteX1" fmla="*/ 680483 w 7155711"/>
              <a:gd name="connsiteY1" fmla="*/ 589911 h 993948"/>
              <a:gd name="connsiteX2" fmla="*/ 1722474 w 7155711"/>
              <a:gd name="connsiteY2" fmla="*/ 196506 h 993948"/>
              <a:gd name="connsiteX3" fmla="*/ 3168502 w 7155711"/>
              <a:gd name="connsiteY3" fmla="*/ 5120 h 993948"/>
              <a:gd name="connsiteX4" fmla="*/ 4497572 w 7155711"/>
              <a:gd name="connsiteY4" fmla="*/ 68916 h 993948"/>
              <a:gd name="connsiteX5" fmla="*/ 5613990 w 7155711"/>
              <a:gd name="connsiteY5" fmla="*/ 217772 h 993948"/>
              <a:gd name="connsiteX6" fmla="*/ 7155711 w 7155711"/>
              <a:gd name="connsiteY6" fmla="*/ 558013 h 993948"/>
              <a:gd name="connsiteX0" fmla="*/ 0 w 7155711"/>
              <a:gd name="connsiteY0" fmla="*/ 1000359 h 1000359"/>
              <a:gd name="connsiteX1" fmla="*/ 680483 w 7155711"/>
              <a:gd name="connsiteY1" fmla="*/ 596322 h 1000359"/>
              <a:gd name="connsiteX2" fmla="*/ 1722474 w 7155711"/>
              <a:gd name="connsiteY2" fmla="*/ 202917 h 1000359"/>
              <a:gd name="connsiteX3" fmla="*/ 3168502 w 7155711"/>
              <a:gd name="connsiteY3" fmla="*/ 11531 h 1000359"/>
              <a:gd name="connsiteX4" fmla="*/ 4497572 w 7155711"/>
              <a:gd name="connsiteY4" fmla="*/ 43429 h 1000359"/>
              <a:gd name="connsiteX5" fmla="*/ 5613990 w 7155711"/>
              <a:gd name="connsiteY5" fmla="*/ 224183 h 1000359"/>
              <a:gd name="connsiteX6" fmla="*/ 7155711 w 7155711"/>
              <a:gd name="connsiteY6" fmla="*/ 564424 h 1000359"/>
              <a:gd name="connsiteX0" fmla="*/ 0 w 7155711"/>
              <a:gd name="connsiteY0" fmla="*/ 1038039 h 1038039"/>
              <a:gd name="connsiteX1" fmla="*/ 680483 w 7155711"/>
              <a:gd name="connsiteY1" fmla="*/ 634002 h 1038039"/>
              <a:gd name="connsiteX2" fmla="*/ 1722474 w 7155711"/>
              <a:gd name="connsiteY2" fmla="*/ 240597 h 1038039"/>
              <a:gd name="connsiteX3" fmla="*/ 3168502 w 7155711"/>
              <a:gd name="connsiteY3" fmla="*/ 6681 h 1038039"/>
              <a:gd name="connsiteX4" fmla="*/ 4497572 w 7155711"/>
              <a:gd name="connsiteY4" fmla="*/ 81109 h 1038039"/>
              <a:gd name="connsiteX5" fmla="*/ 5613990 w 7155711"/>
              <a:gd name="connsiteY5" fmla="*/ 261863 h 1038039"/>
              <a:gd name="connsiteX6" fmla="*/ 7155711 w 7155711"/>
              <a:gd name="connsiteY6" fmla="*/ 602104 h 1038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55711" h="1038039">
                <a:moveTo>
                  <a:pt x="0" y="1038039"/>
                </a:moveTo>
                <a:cubicBezTo>
                  <a:pt x="196702" y="902474"/>
                  <a:pt x="393404" y="766909"/>
                  <a:pt x="680483" y="634002"/>
                </a:cubicBezTo>
                <a:cubicBezTo>
                  <a:pt x="967562" y="501095"/>
                  <a:pt x="1307804" y="345150"/>
                  <a:pt x="1722474" y="240597"/>
                </a:cubicBezTo>
                <a:cubicBezTo>
                  <a:pt x="2137144" y="136044"/>
                  <a:pt x="2705986" y="33262"/>
                  <a:pt x="3168502" y="6681"/>
                </a:cubicBezTo>
                <a:cubicBezTo>
                  <a:pt x="3631018" y="-19900"/>
                  <a:pt x="4089991" y="38579"/>
                  <a:pt x="4497572" y="81109"/>
                </a:cubicBezTo>
                <a:cubicBezTo>
                  <a:pt x="4905153" y="123639"/>
                  <a:pt x="5170967" y="175031"/>
                  <a:pt x="5613990" y="261863"/>
                </a:cubicBezTo>
                <a:cubicBezTo>
                  <a:pt x="6057013" y="348695"/>
                  <a:pt x="6648892" y="499323"/>
                  <a:pt x="7155711" y="602104"/>
                </a:cubicBezTo>
              </a:path>
            </a:pathLst>
          </a:custGeom>
          <a:noFill/>
          <a:ln w="2540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cxnSp>
        <p:nvCxnSpPr>
          <p:cNvPr id="11" name="Straight Connector 10">
            <a:extLst>
              <a:ext uri="{FF2B5EF4-FFF2-40B4-BE49-F238E27FC236}">
                <a16:creationId xmlns:a16="http://schemas.microsoft.com/office/drawing/2014/main" id="{469C12C5-FBB8-4715-8358-9C5FF8A14ADF}"/>
              </a:ext>
            </a:extLst>
          </p:cNvPr>
          <p:cNvCxnSpPr>
            <a:cxnSpLocks/>
          </p:cNvCxnSpPr>
          <p:nvPr/>
        </p:nvCxnSpPr>
        <p:spPr>
          <a:xfrm>
            <a:off x="2884966" y="1584191"/>
            <a:ext cx="0" cy="4330911"/>
          </a:xfrm>
          <a:prstGeom prst="line">
            <a:avLst/>
          </a:prstGeom>
          <a:ln w="25400">
            <a:solidFill>
              <a:srgbClr val="FF3300"/>
            </a:solidFill>
            <a:prstDash val="dash"/>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ABE4A771-57DB-4140-A18F-D1DB110C1B07}"/>
              </a:ext>
            </a:extLst>
          </p:cNvPr>
          <p:cNvSpPr txBox="1"/>
          <p:nvPr/>
        </p:nvSpPr>
        <p:spPr>
          <a:xfrm>
            <a:off x="2884966" y="5161422"/>
            <a:ext cx="3866703" cy="646331"/>
          </a:xfrm>
          <a:prstGeom prst="rect">
            <a:avLst/>
          </a:prstGeom>
          <a:noFill/>
        </p:spPr>
        <p:txBody>
          <a:bodyPr wrap="square" rtlCol="0">
            <a:spAutoFit/>
          </a:bodyPr>
          <a:lstStyle/>
          <a:p>
            <a:r>
              <a:rPr lang="en-AU" dirty="0">
                <a:solidFill>
                  <a:srgbClr val="FF3300"/>
                </a:solidFill>
              </a:rPr>
              <a:t>Level of risk where death and serious injury is not a possible outcome</a:t>
            </a:r>
          </a:p>
        </p:txBody>
      </p:sp>
      <p:cxnSp>
        <p:nvCxnSpPr>
          <p:cNvPr id="13" name="Straight Arrow Connector 12">
            <a:extLst>
              <a:ext uri="{FF2B5EF4-FFF2-40B4-BE49-F238E27FC236}">
                <a16:creationId xmlns:a16="http://schemas.microsoft.com/office/drawing/2014/main" id="{948646DA-390F-492F-B485-14D5084BEA85}"/>
              </a:ext>
            </a:extLst>
          </p:cNvPr>
          <p:cNvCxnSpPr>
            <a:cxnSpLocks/>
          </p:cNvCxnSpPr>
          <p:nvPr/>
        </p:nvCxnSpPr>
        <p:spPr>
          <a:xfrm flipH="1">
            <a:off x="2921738" y="2492232"/>
            <a:ext cx="302006" cy="414788"/>
          </a:xfrm>
          <a:prstGeom prst="straightConnector1">
            <a:avLst/>
          </a:prstGeom>
          <a:ln w="254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sp>
        <p:nvSpPr>
          <p:cNvPr id="16" name="Text Placeholder 10">
            <a:extLst>
              <a:ext uri="{FF2B5EF4-FFF2-40B4-BE49-F238E27FC236}">
                <a16:creationId xmlns:a16="http://schemas.microsoft.com/office/drawing/2014/main" id="{B1E9F288-6043-4AF0-ACE4-FE663A2E3D15}"/>
              </a:ext>
            </a:extLst>
          </p:cNvPr>
          <p:cNvSpPr txBox="1">
            <a:spLocks/>
          </p:cNvSpPr>
          <p:nvPr/>
        </p:nvSpPr>
        <p:spPr>
          <a:xfrm>
            <a:off x="1209518" y="5933631"/>
            <a:ext cx="3865562" cy="17938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900" dirty="0">
                <a:solidFill>
                  <a:srgbClr val="01A0DF"/>
                </a:solidFill>
              </a:rPr>
              <a:t>Source: iStock.com (</a:t>
            </a:r>
            <a:r>
              <a:rPr lang="en-AU" sz="900" dirty="0" err="1">
                <a:solidFill>
                  <a:srgbClr val="01A0DF"/>
                </a:solidFill>
              </a:rPr>
              <a:t>aluxum</a:t>
            </a:r>
            <a:r>
              <a:rPr lang="en-AU" sz="900" dirty="0">
                <a:solidFill>
                  <a:srgbClr val="01A0DF"/>
                </a:solidFill>
              </a:rPr>
              <a:t>)</a:t>
            </a:r>
          </a:p>
        </p:txBody>
      </p:sp>
      <p:sp>
        <p:nvSpPr>
          <p:cNvPr id="17" name="Arrow: Chevron 16">
            <a:extLst>
              <a:ext uri="{FF2B5EF4-FFF2-40B4-BE49-F238E27FC236}">
                <a16:creationId xmlns:a16="http://schemas.microsoft.com/office/drawing/2014/main" id="{B7545DD0-B277-48A9-8A51-01C1D83E3927}"/>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4_SNIP1_SLIDE_13_PARA_A">
            <a:hlinkClick r:id="" action="ppaction://media"/>
            <a:extLst>
              <a:ext uri="{FF2B5EF4-FFF2-40B4-BE49-F238E27FC236}">
                <a16:creationId xmlns:a16="http://schemas.microsoft.com/office/drawing/2014/main" id="{9131FDF3-67E1-4937-AE62-86E9A49F9B2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302750" y="0"/>
            <a:ext cx="609600" cy="609600"/>
          </a:xfrm>
          <a:prstGeom prst="rect">
            <a:avLst/>
          </a:prstGeom>
        </p:spPr>
      </p:pic>
      <p:pic>
        <p:nvPicPr>
          <p:cNvPr id="14" name="TAC_MOD4_SNIP1_SLIDE_13_PARA_B">
            <a:hlinkClick r:id="" action="ppaction://media"/>
            <a:extLst>
              <a:ext uri="{FF2B5EF4-FFF2-40B4-BE49-F238E27FC236}">
                <a16:creationId xmlns:a16="http://schemas.microsoft.com/office/drawing/2014/main" id="{A12998BC-616F-4FB2-A43F-E8BFF578102B}"/>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302750" y="963692"/>
            <a:ext cx="609600" cy="609600"/>
          </a:xfrm>
          <a:prstGeom prst="rect">
            <a:avLst/>
          </a:prstGeom>
        </p:spPr>
      </p:pic>
    </p:spTree>
    <p:extLst>
      <p:ext uri="{BB962C8B-B14F-4D97-AF65-F5344CB8AC3E}">
        <p14:creationId xmlns:p14="http://schemas.microsoft.com/office/powerpoint/2010/main" val="2927965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51853" fill="hold"/>
                                        <p:tgtEl>
                                          <p:spTgt spid="2"/>
                                        </p:tgtEl>
                                      </p:cBhvr>
                                    </p:cmd>
                                  </p:childTnLst>
                                </p:cTn>
                              </p:par>
                            </p:childTnLst>
                          </p:cTn>
                        </p:par>
                        <p:par>
                          <p:cTn id="7" fill="hold">
                            <p:stCondLst>
                              <p:cond delay="52853"/>
                            </p:stCondLst>
                            <p:childTnLst>
                              <p:par>
                                <p:cTn id="8" presetID="3" presetClass="mediacall" presetSubtype="0" fill="hold" nodeType="afterEffect">
                                  <p:stCondLst>
                                    <p:cond delay="500"/>
                                  </p:stCondLst>
                                  <p:childTnLst>
                                    <p:cmd type="call" cmd="stop">
                                      <p:cBhvr>
                                        <p:cTn id="9" dur="1" fill="hold"/>
                                        <p:tgtEl>
                                          <p:spTgt spid="2"/>
                                        </p:tgtEl>
                                      </p:cBhvr>
                                    </p:cmd>
                                  </p:childTnLst>
                                </p:cTn>
                              </p:par>
                              <p:par>
                                <p:cTn id="10" presetID="10" presetClass="entr" presetSubtype="0" fill="hold" grpId="0" nodeType="withEffect">
                                  <p:stCondLst>
                                    <p:cond delay="50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11"/>
                                        </p:tgtEl>
                                      </p:cBhvr>
                                    </p:animEffect>
                                    <p:set>
                                      <p:cBhvr>
                                        <p:cTn id="17" dur="1" fill="hold">
                                          <p:stCondLst>
                                            <p:cond delay="499"/>
                                          </p:stCondLst>
                                        </p:cTn>
                                        <p:tgtEl>
                                          <p:spTgt spid="11"/>
                                        </p:tgtEl>
                                        <p:attrNameLst>
                                          <p:attrName>style.visibility</p:attrName>
                                        </p:attrNameLst>
                                      </p:cBhvr>
                                      <p:to>
                                        <p:strVal val="hidden"/>
                                      </p:to>
                                    </p:set>
                                  </p:childTnLst>
                                </p:cTn>
                              </p:par>
                              <p:par>
                                <p:cTn id="18" presetID="10" presetClass="exit" presetSubtype="0" fill="hold" grpId="1" nodeType="withEffect">
                                  <p:stCondLst>
                                    <p:cond delay="0"/>
                                  </p:stCondLst>
                                  <p:childTnLst>
                                    <p:animEffect transition="out" filter="fade">
                                      <p:cBhvr>
                                        <p:cTn id="19" dur="500"/>
                                        <p:tgtEl>
                                          <p:spTgt spid="12"/>
                                        </p:tgtEl>
                                      </p:cBhvr>
                                    </p:animEffect>
                                    <p:set>
                                      <p:cBhvr>
                                        <p:cTn id="20" dur="1" fill="hold">
                                          <p:stCondLst>
                                            <p:cond delay="499"/>
                                          </p:stCondLst>
                                        </p:cTn>
                                        <p:tgtEl>
                                          <p:spTgt spid="12"/>
                                        </p:tgtEl>
                                        <p:attrNameLst>
                                          <p:attrName>style.visibility</p:attrName>
                                        </p:attrNameLst>
                                      </p:cBhvr>
                                      <p:to>
                                        <p:strVal val="hidden"/>
                                      </p:to>
                                    </p:set>
                                  </p:childTnLst>
                                </p:cTn>
                              </p:par>
                              <p:par>
                                <p:cTn id="21" presetID="10" presetClass="exit" presetSubtype="0" fill="hold" grpId="1" nodeType="withEffect">
                                  <p:stCondLst>
                                    <p:cond delay="0"/>
                                  </p:stCondLst>
                                  <p:childTnLst>
                                    <p:animEffect transition="out" filter="fade">
                                      <p:cBhvr>
                                        <p:cTn id="22" dur="500"/>
                                        <p:tgtEl>
                                          <p:spTgt spid="9"/>
                                        </p:tgtEl>
                                      </p:cBhvr>
                                    </p:animEffect>
                                    <p:set>
                                      <p:cBhvr>
                                        <p:cTn id="23" dur="1" fill="hold">
                                          <p:stCondLst>
                                            <p:cond delay="499"/>
                                          </p:stCondLst>
                                        </p:cTn>
                                        <p:tgtEl>
                                          <p:spTgt spid="9"/>
                                        </p:tgtEl>
                                        <p:attrNameLst>
                                          <p:attrName>style.visibility</p:attrName>
                                        </p:attrNameLst>
                                      </p:cBhvr>
                                      <p:to>
                                        <p:strVal val="hidden"/>
                                      </p:to>
                                    </p:set>
                                  </p:childTnLst>
                                </p:cTn>
                              </p:par>
                              <p:par>
                                <p:cTn id="24" presetID="10" presetClass="exit" presetSubtype="0" fill="hold" nodeType="withEffect">
                                  <p:stCondLst>
                                    <p:cond delay="0"/>
                                  </p:stCondLst>
                                  <p:childTnLst>
                                    <p:animEffect transition="out" filter="fade">
                                      <p:cBhvr>
                                        <p:cTn id="25" dur="500"/>
                                        <p:tgtEl>
                                          <p:spTgt spid="13"/>
                                        </p:tgtEl>
                                      </p:cBhvr>
                                    </p:animEffect>
                                    <p:set>
                                      <p:cBhvr>
                                        <p:cTn id="26" dur="1" fill="hold">
                                          <p:stCondLst>
                                            <p:cond delay="499"/>
                                          </p:stCondLst>
                                        </p:cTn>
                                        <p:tgtEl>
                                          <p:spTgt spid="13"/>
                                        </p:tgtEl>
                                        <p:attrNameLst>
                                          <p:attrName>style.visibility</p:attrName>
                                        </p:attrNameLst>
                                      </p:cBhvr>
                                      <p:to>
                                        <p:strVal val="hidden"/>
                                      </p:to>
                                    </p:set>
                                  </p:childTnLst>
                                </p:cTn>
                              </p:par>
                              <p:par>
                                <p:cTn id="27" presetID="10" presetClass="exit" presetSubtype="0" fill="hold" nodeType="withEffect">
                                  <p:stCondLst>
                                    <p:cond delay="0"/>
                                  </p:stCondLst>
                                  <p:childTnLst>
                                    <p:animEffect transition="out" filter="fade">
                                      <p:cBhvr>
                                        <p:cTn id="28" dur="500"/>
                                        <p:tgtEl>
                                          <p:spTgt spid="6"/>
                                        </p:tgtEl>
                                      </p:cBhvr>
                                    </p:animEffect>
                                    <p:set>
                                      <p:cBhvr>
                                        <p:cTn id="29" dur="1" fill="hold">
                                          <p:stCondLst>
                                            <p:cond delay="499"/>
                                          </p:stCondLst>
                                        </p:cTn>
                                        <p:tgtEl>
                                          <p:spTgt spid="6"/>
                                        </p:tgtEl>
                                        <p:attrNameLst>
                                          <p:attrName>style.visibility</p:attrName>
                                        </p:attrNameLst>
                                      </p:cBhvr>
                                      <p:to>
                                        <p:strVal val="hidden"/>
                                      </p:to>
                                    </p:set>
                                  </p:childTnLst>
                                </p:cTn>
                              </p:par>
                              <p:par>
                                <p:cTn id="30" presetID="10" presetClass="exit" presetSubtype="0" fill="hold" nodeType="withEffect">
                                  <p:stCondLst>
                                    <p:cond delay="0"/>
                                  </p:stCondLst>
                                  <p:childTnLst>
                                    <p:animEffect transition="out" filter="fade">
                                      <p:cBhvr>
                                        <p:cTn id="31" dur="500"/>
                                        <p:tgtEl>
                                          <p:spTgt spid="7"/>
                                        </p:tgtEl>
                                      </p:cBhvr>
                                    </p:animEffect>
                                    <p:set>
                                      <p:cBhvr>
                                        <p:cTn id="32" dur="1" fill="hold">
                                          <p:stCondLst>
                                            <p:cond delay="499"/>
                                          </p:stCondLst>
                                        </p:cTn>
                                        <p:tgtEl>
                                          <p:spTgt spid="7"/>
                                        </p:tgtEl>
                                        <p:attrNameLst>
                                          <p:attrName>style.visibility</p:attrName>
                                        </p:attrNameLst>
                                      </p:cBhvr>
                                      <p:to>
                                        <p:strVal val="hidden"/>
                                      </p:to>
                                    </p:set>
                                  </p:childTnLst>
                                </p:cTn>
                              </p:par>
                              <p:par>
                                <p:cTn id="33" presetID="10" presetClass="exit" presetSubtype="0" fill="hold" grpId="0" nodeType="withEffect">
                                  <p:stCondLst>
                                    <p:cond delay="0"/>
                                  </p:stCondLst>
                                  <p:childTnLst>
                                    <p:animEffect transition="out" filter="fade">
                                      <p:cBhvr>
                                        <p:cTn id="34" dur="500"/>
                                        <p:tgtEl>
                                          <p:spTgt spid="8"/>
                                        </p:tgtEl>
                                      </p:cBhvr>
                                    </p:animEffect>
                                    <p:set>
                                      <p:cBhvr>
                                        <p:cTn id="35" dur="1" fill="hold">
                                          <p:stCondLst>
                                            <p:cond delay="499"/>
                                          </p:stCondLst>
                                        </p:cTn>
                                        <p:tgtEl>
                                          <p:spTgt spid="8"/>
                                        </p:tgtEl>
                                        <p:attrNameLst>
                                          <p:attrName>style.visibility</p:attrName>
                                        </p:attrNameLst>
                                      </p:cBhvr>
                                      <p:to>
                                        <p:strVal val="hidden"/>
                                      </p:to>
                                    </p:set>
                                  </p:childTnLst>
                                </p:cTn>
                              </p:par>
                              <p:par>
                                <p:cTn id="36" presetID="10" presetClass="exit" presetSubtype="0" fill="hold" grpId="0" nodeType="withEffect">
                                  <p:stCondLst>
                                    <p:cond delay="0"/>
                                  </p:stCondLst>
                                  <p:childTnLst>
                                    <p:animEffect transition="out" filter="fade">
                                      <p:cBhvr>
                                        <p:cTn id="37" dur="500"/>
                                        <p:tgtEl>
                                          <p:spTgt spid="10"/>
                                        </p:tgtEl>
                                      </p:cBhvr>
                                    </p:animEffect>
                                    <p:set>
                                      <p:cBhvr>
                                        <p:cTn id="38" dur="1" fill="hold">
                                          <p:stCondLst>
                                            <p:cond delay="499"/>
                                          </p:stCondLst>
                                        </p:cTn>
                                        <p:tgtEl>
                                          <p:spTgt spid="10"/>
                                        </p:tgtEl>
                                        <p:attrNameLst>
                                          <p:attrName>style.visibility</p:attrName>
                                        </p:attrNameLst>
                                      </p:cBhvr>
                                      <p:to>
                                        <p:strVal val="hidden"/>
                                      </p:to>
                                    </p:set>
                                  </p:childTnLst>
                                </p:cTn>
                              </p:par>
                              <p:par>
                                <p:cTn id="39" presetID="10" presetClass="exit" presetSubtype="0" fill="hold" grpId="1" nodeType="withEffect">
                                  <p:stCondLst>
                                    <p:cond delay="0"/>
                                  </p:stCondLst>
                                  <p:childTnLst>
                                    <p:animEffect transition="out" filter="fade">
                                      <p:cBhvr>
                                        <p:cTn id="40" dur="500"/>
                                        <p:tgtEl>
                                          <p:spTgt spid="17"/>
                                        </p:tgtEl>
                                      </p:cBhvr>
                                    </p:animEffect>
                                    <p:set>
                                      <p:cBhvr>
                                        <p:cTn id="41" dur="1" fill="hold">
                                          <p:stCondLst>
                                            <p:cond delay="499"/>
                                          </p:stCondLst>
                                        </p:cTn>
                                        <p:tgtEl>
                                          <p:spTgt spid="17"/>
                                        </p:tgtEl>
                                        <p:attrNameLst>
                                          <p:attrName>style.visibility</p:attrName>
                                        </p:attrNameLst>
                                      </p:cBhvr>
                                      <p:to>
                                        <p:strVal val="hidden"/>
                                      </p:to>
                                    </p:set>
                                  </p:childTnLst>
                                </p:cTn>
                              </p:par>
                              <p:par>
                                <p:cTn id="42" presetID="10" presetClass="entr" presetSubtype="0" fill="hold" nodeType="withEffect">
                                  <p:stCondLst>
                                    <p:cond delay="50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500"/>
                                        <p:tgtEl>
                                          <p:spTgt spid="15"/>
                                        </p:tgtEl>
                                      </p:cBhvr>
                                    </p:animEffect>
                                  </p:childTnLst>
                                </p:cTn>
                              </p:par>
                              <p:par>
                                <p:cTn id="45" presetID="10" presetClass="entr" presetSubtype="0" fill="hold" grpId="0" nodeType="withEffect">
                                  <p:stCondLst>
                                    <p:cond delay="500"/>
                                  </p:stCondLst>
                                  <p:childTnLst>
                                    <p:set>
                                      <p:cBhvr>
                                        <p:cTn id="46" dur="1" fill="hold">
                                          <p:stCondLst>
                                            <p:cond delay="0"/>
                                          </p:stCondLst>
                                        </p:cTn>
                                        <p:tgtEl>
                                          <p:spTgt spid="16">
                                            <p:txEl>
                                              <p:pRg st="0" end="0"/>
                                            </p:txEl>
                                          </p:spTgt>
                                        </p:tgtEl>
                                        <p:attrNameLst>
                                          <p:attrName>style.visibility</p:attrName>
                                        </p:attrNameLst>
                                      </p:cBhvr>
                                      <p:to>
                                        <p:strVal val="visible"/>
                                      </p:to>
                                    </p:set>
                                    <p:animEffect transition="in" filter="fade">
                                      <p:cBhvr>
                                        <p:cTn id="47" dur="500"/>
                                        <p:tgtEl>
                                          <p:spTgt spid="16">
                                            <p:txEl>
                                              <p:pRg st="0" end="0"/>
                                            </p:txEl>
                                          </p:spTgt>
                                        </p:tgtEl>
                                      </p:cBhvr>
                                    </p:animEffect>
                                  </p:childTnLst>
                                </p:cTn>
                              </p:par>
                              <p:par>
                                <p:cTn id="48" presetID="1" presetClass="mediacall" presetSubtype="0" fill="hold" nodeType="withEffect">
                                  <p:stCondLst>
                                    <p:cond delay="1000"/>
                                  </p:stCondLst>
                                  <p:childTnLst>
                                    <p:cmd type="call" cmd="playFrom(0.0)">
                                      <p:cBhvr>
                                        <p:cTn id="49" dur="33230" fill="hold"/>
                                        <p:tgtEl>
                                          <p:spTgt spid="14"/>
                                        </p:tgtEl>
                                      </p:cBhvr>
                                    </p:cmd>
                                  </p:childTnLst>
                                </p:cTn>
                              </p:par>
                            </p:childTnLst>
                          </p:cTn>
                        </p:par>
                        <p:par>
                          <p:cTn id="50" fill="hold">
                            <p:stCondLst>
                              <p:cond delay="34230"/>
                            </p:stCondLst>
                            <p:childTnLst>
                              <p:par>
                                <p:cTn id="51" presetID="3" presetClass="mediacall" presetSubtype="0" fill="hold" nodeType="afterEffect">
                                  <p:stCondLst>
                                    <p:cond delay="0"/>
                                  </p:stCondLst>
                                  <p:childTnLst>
                                    <p:cmd type="call" cmd="stop">
                                      <p:cBhvr>
                                        <p:cTn id="52" dur="1" fill="hold"/>
                                        <p:tgtEl>
                                          <p:spTgt spid="14"/>
                                        </p:tgtEl>
                                      </p:cBhvr>
                                    </p:cmd>
                                  </p:childTnLst>
                                </p:cTn>
                              </p:par>
                              <p:par>
                                <p:cTn id="53" presetID="10" presetClass="entr" presetSubtype="0" fill="hold" grpId="2" nodeType="withEffect">
                                  <p:stCondLst>
                                    <p:cond delay="50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6" fill="hold" display="0">
                  <p:stCondLst>
                    <p:cond delay="indefinite"/>
                  </p:stCondLst>
                  <p:endCondLst>
                    <p:cond evt="onStopAudio" delay="0">
                      <p:tgtEl>
                        <p:sldTgt/>
                      </p:tgtEl>
                    </p:cond>
                  </p:endCondLst>
                </p:cTn>
                <p:tgtEl>
                  <p:spTgt spid="2"/>
                </p:tgtEl>
              </p:cMediaNode>
            </p:audio>
            <p:audio>
              <p:cMediaNode vol="80000">
                <p:cTn id="57" fill="hold" display="0">
                  <p:stCondLst>
                    <p:cond delay="indefinite"/>
                  </p:stCondLst>
                  <p:endCondLst>
                    <p:cond evt="onStopAudio" delay="0">
                      <p:tgtEl>
                        <p:sldTgt/>
                      </p:tgtEl>
                    </p:cond>
                  </p:endCondLst>
                </p:cTn>
                <p:tgtEl>
                  <p:spTgt spid="14"/>
                </p:tgtEl>
              </p:cMediaNode>
            </p:audio>
          </p:childTnLst>
        </p:cTn>
      </p:par>
    </p:tnLst>
    <p:bldLst>
      <p:bldP spid="8" grpId="0"/>
      <p:bldP spid="9" grpId="1"/>
      <p:bldP spid="10" grpId="0" animBg="1"/>
      <p:bldP spid="12" grpId="1"/>
      <p:bldP spid="16" grpId="0" build="p"/>
      <p:bldP spid="17" grpId="0" animBg="1"/>
      <p:bldP spid="17" grpId="1" animBg="1"/>
      <p:bldP spid="17" grpId="2"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8057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BCC6FF-8900-4D34-807D-EA37164257B0}"/>
              </a:ext>
            </a:extLst>
          </p:cNvPr>
          <p:cNvSpPr>
            <a:spLocks noGrp="1"/>
          </p:cNvSpPr>
          <p:nvPr>
            <p:ph type="body" sz="quarter" idx="10"/>
          </p:nvPr>
        </p:nvSpPr>
        <p:spPr/>
        <p:txBody>
          <a:bodyPr/>
          <a:lstStyle/>
          <a:p>
            <a:r>
              <a:rPr lang="en-AU" dirty="0"/>
              <a:t>1.0</a:t>
            </a:r>
          </a:p>
        </p:txBody>
      </p:sp>
      <p:sp>
        <p:nvSpPr>
          <p:cNvPr id="3" name="Text Placeholder 2">
            <a:extLst>
              <a:ext uri="{FF2B5EF4-FFF2-40B4-BE49-F238E27FC236}">
                <a16:creationId xmlns:a16="http://schemas.microsoft.com/office/drawing/2014/main" id="{D1F8E885-2478-41EC-9253-356F5AD93E2A}"/>
              </a:ext>
            </a:extLst>
          </p:cNvPr>
          <p:cNvSpPr>
            <a:spLocks noGrp="1"/>
          </p:cNvSpPr>
          <p:nvPr>
            <p:ph type="body" sz="quarter" idx="11"/>
          </p:nvPr>
        </p:nvSpPr>
        <p:spPr/>
        <p:txBody>
          <a:bodyPr/>
          <a:lstStyle/>
          <a:p>
            <a:r>
              <a:rPr lang="en-AU" dirty="0"/>
              <a:t>01 Jul 2020</a:t>
            </a:r>
          </a:p>
        </p:txBody>
      </p:sp>
      <p:sp>
        <p:nvSpPr>
          <p:cNvPr id="4" name="Slide Number Placeholder 3">
            <a:extLst>
              <a:ext uri="{FF2B5EF4-FFF2-40B4-BE49-F238E27FC236}">
                <a16:creationId xmlns:a16="http://schemas.microsoft.com/office/drawing/2014/main" id="{5FBC6C38-5431-467F-AAA3-D9FDBDB1A05F}"/>
              </a:ext>
            </a:extLst>
          </p:cNvPr>
          <p:cNvSpPr>
            <a:spLocks noGrp="1"/>
          </p:cNvSpPr>
          <p:nvPr>
            <p:ph type="sldNum" sz="quarter" idx="12"/>
          </p:nvPr>
        </p:nvSpPr>
        <p:spPr/>
        <p:txBody>
          <a:bodyPr/>
          <a:lstStyle/>
          <a:p>
            <a:fld id="{A9D36E53-D99A-0F41-B3E8-EF235B9A2E23}" type="slidenum">
              <a:rPr lang="en-US" smtClean="0"/>
              <a:pPr/>
              <a:t>2</a:t>
            </a:fld>
            <a:endParaRPr lang="en-US" dirty="0"/>
          </a:p>
        </p:txBody>
      </p:sp>
      <p:sp>
        <p:nvSpPr>
          <p:cNvPr id="5" name="Footer Placeholder 4">
            <a:extLst>
              <a:ext uri="{FF2B5EF4-FFF2-40B4-BE49-F238E27FC236}">
                <a16:creationId xmlns:a16="http://schemas.microsoft.com/office/drawing/2014/main" id="{817B4EE6-52D8-46CB-87EC-7437EA0F58A4}"/>
              </a:ext>
            </a:extLst>
          </p:cNvPr>
          <p:cNvSpPr>
            <a:spLocks noGrp="1"/>
          </p:cNvSpPr>
          <p:nvPr>
            <p:ph type="ftr" sz="quarter" idx="13"/>
          </p:nvPr>
        </p:nvSpPr>
        <p:spPr/>
        <p:txBody>
          <a:bodyPr/>
          <a:lstStyle/>
          <a:p>
            <a:r>
              <a:rPr lang="en-US" dirty="0"/>
              <a:t>Module 4, Snippet 1</a:t>
            </a:r>
          </a:p>
        </p:txBody>
      </p:sp>
      <p:sp>
        <p:nvSpPr>
          <p:cNvPr id="6" name="Arrow: Chevron 5">
            <a:extLst>
              <a:ext uri="{FF2B5EF4-FFF2-40B4-BE49-F238E27FC236}">
                <a16:creationId xmlns:a16="http://schemas.microsoft.com/office/drawing/2014/main" id="{43A12E56-58BB-43EE-A126-45C0241AA602}"/>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spTree>
    <p:extLst>
      <p:ext uri="{BB962C8B-B14F-4D97-AF65-F5344CB8AC3E}">
        <p14:creationId xmlns:p14="http://schemas.microsoft.com/office/powerpoint/2010/main" val="1114618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D35092C-467A-48D5-9D28-C3113F9DEAAE}"/>
              </a:ext>
            </a:extLst>
          </p:cNvPr>
          <p:cNvSpPr>
            <a:spLocks noGrp="1"/>
          </p:cNvSpPr>
          <p:nvPr>
            <p:ph idx="1"/>
          </p:nvPr>
        </p:nvSpPr>
        <p:spPr/>
        <p:txBody>
          <a:bodyPr>
            <a:normAutofit/>
          </a:bodyPr>
          <a:lstStyle/>
          <a:p>
            <a:r>
              <a:rPr lang="en-AU" sz="1600" dirty="0"/>
              <a:t>This snippet is made up of a number of sections. Click on the below links to go through each section. To advance a slide, press enter on your keyboard or click the slide.</a:t>
            </a:r>
          </a:p>
        </p:txBody>
      </p:sp>
      <p:sp>
        <p:nvSpPr>
          <p:cNvPr id="6" name="Title 5">
            <a:extLst>
              <a:ext uri="{FF2B5EF4-FFF2-40B4-BE49-F238E27FC236}">
                <a16:creationId xmlns:a16="http://schemas.microsoft.com/office/drawing/2014/main" id="{DE9A59F3-80E5-4C37-8D60-25BEFAFDF6A8}"/>
              </a:ext>
            </a:extLst>
          </p:cNvPr>
          <p:cNvSpPr>
            <a:spLocks noGrp="1"/>
          </p:cNvSpPr>
          <p:nvPr>
            <p:ph type="title"/>
          </p:nvPr>
        </p:nvSpPr>
        <p:spPr/>
        <p:txBody>
          <a:bodyPr/>
          <a:lstStyle/>
          <a:p>
            <a:r>
              <a:rPr lang="en-AU" dirty="0"/>
              <a:t>About this snippet</a:t>
            </a:r>
          </a:p>
        </p:txBody>
      </p:sp>
      <p:sp>
        <p:nvSpPr>
          <p:cNvPr id="5" name="Footer Placeholder 4">
            <a:extLst>
              <a:ext uri="{FF2B5EF4-FFF2-40B4-BE49-F238E27FC236}">
                <a16:creationId xmlns:a16="http://schemas.microsoft.com/office/drawing/2014/main" id="{1E772D25-B5FB-43A7-85B3-0857D78B166C}"/>
              </a:ext>
            </a:extLst>
          </p:cNvPr>
          <p:cNvSpPr>
            <a:spLocks noGrp="1"/>
          </p:cNvSpPr>
          <p:nvPr>
            <p:ph type="ftr" sz="quarter" idx="10"/>
          </p:nvPr>
        </p:nvSpPr>
        <p:spPr/>
        <p:txBody>
          <a:bodyPr/>
          <a:lstStyle/>
          <a:p>
            <a:r>
              <a:rPr lang="en-US" dirty="0"/>
              <a:t>Module 4, Snippet 1</a:t>
            </a:r>
          </a:p>
        </p:txBody>
      </p:sp>
      <p:sp>
        <p:nvSpPr>
          <p:cNvPr id="4" name="Slide Number Placeholder 3">
            <a:extLst>
              <a:ext uri="{FF2B5EF4-FFF2-40B4-BE49-F238E27FC236}">
                <a16:creationId xmlns:a16="http://schemas.microsoft.com/office/drawing/2014/main" id="{700FA8FD-8175-4499-B0AF-517692D7E07C}"/>
              </a:ext>
            </a:extLst>
          </p:cNvPr>
          <p:cNvSpPr>
            <a:spLocks noGrp="1"/>
          </p:cNvSpPr>
          <p:nvPr>
            <p:ph type="sldNum" sz="quarter" idx="11"/>
          </p:nvPr>
        </p:nvSpPr>
        <p:spPr/>
        <p:txBody>
          <a:bodyPr/>
          <a:lstStyle/>
          <a:p>
            <a:fld id="{A9D36E53-D99A-0F41-B3E8-EF235B9A2E23}" type="slidenum">
              <a:rPr lang="en-US" smtClean="0"/>
              <a:pPr/>
              <a:t>3</a:t>
            </a:fld>
            <a:endParaRPr lang="en-US" dirty="0"/>
          </a:p>
        </p:txBody>
      </p:sp>
      <p:sp>
        <p:nvSpPr>
          <p:cNvPr id="8" name="Rectangle 7">
            <a:hlinkClick r:id="" action="ppaction://customshow?id=1" highlightClick="1">
              <a:snd r:embed="rId5" name="click.wav"/>
            </a:hlinkClick>
            <a:extLst>
              <a:ext uri="{FF2B5EF4-FFF2-40B4-BE49-F238E27FC236}">
                <a16:creationId xmlns:a16="http://schemas.microsoft.com/office/drawing/2014/main" id="{AAD95FE7-A0BE-4558-806A-23CF0A6F1118}"/>
              </a:ext>
            </a:extLst>
          </p:cNvPr>
          <p:cNvSpPr/>
          <p:nvPr/>
        </p:nvSpPr>
        <p:spPr>
          <a:xfrm>
            <a:off x="628650" y="3189650"/>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Evolution of the system</a:t>
            </a:r>
          </a:p>
        </p:txBody>
      </p:sp>
      <p:sp>
        <p:nvSpPr>
          <p:cNvPr id="9" name="TextBox 8">
            <a:extLst>
              <a:ext uri="{FF2B5EF4-FFF2-40B4-BE49-F238E27FC236}">
                <a16:creationId xmlns:a16="http://schemas.microsoft.com/office/drawing/2014/main" id="{C4A59B39-26D4-44B5-A50B-FE11BD889DE2}"/>
              </a:ext>
            </a:extLst>
          </p:cNvPr>
          <p:cNvSpPr txBox="1"/>
          <p:nvPr/>
        </p:nvSpPr>
        <p:spPr>
          <a:xfrm>
            <a:off x="628650" y="2820318"/>
            <a:ext cx="1454226" cy="369332"/>
          </a:xfrm>
          <a:prstGeom prst="rect">
            <a:avLst/>
          </a:prstGeom>
          <a:noFill/>
        </p:spPr>
        <p:txBody>
          <a:bodyPr wrap="square" rtlCol="0">
            <a:spAutoFit/>
          </a:bodyPr>
          <a:lstStyle/>
          <a:p>
            <a:r>
              <a:rPr lang="en-AU" b="1" dirty="0">
                <a:solidFill>
                  <a:srgbClr val="01A0DF"/>
                </a:solidFill>
                <a:latin typeface="+mj-lt"/>
              </a:rPr>
              <a:t>Start here</a:t>
            </a:r>
          </a:p>
        </p:txBody>
      </p:sp>
      <p:sp>
        <p:nvSpPr>
          <p:cNvPr id="10" name="Rectangle 9">
            <a:hlinkClick r:id="" action="ppaction://customshow?id=2" highlightClick="1">
              <a:snd r:embed="rId5" name="click.wav"/>
            </a:hlinkClick>
            <a:extLst>
              <a:ext uri="{FF2B5EF4-FFF2-40B4-BE49-F238E27FC236}">
                <a16:creationId xmlns:a16="http://schemas.microsoft.com/office/drawing/2014/main" id="{E5E763CF-1D79-4B8C-ADEF-D1466806335B}"/>
              </a:ext>
            </a:extLst>
          </p:cNvPr>
          <p:cNvSpPr/>
          <p:nvPr/>
        </p:nvSpPr>
        <p:spPr>
          <a:xfrm>
            <a:off x="3290773" y="4876408"/>
            <a:ext cx="2259421"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Economics of safety</a:t>
            </a:r>
          </a:p>
        </p:txBody>
      </p:sp>
      <p:sp>
        <p:nvSpPr>
          <p:cNvPr id="11" name="Rectangle 10">
            <a:hlinkClick r:id="" action="ppaction://customshow?id=3" highlightClick="1">
              <a:snd r:embed="rId5" name="click.wav"/>
            </a:hlinkClick>
            <a:extLst>
              <a:ext uri="{FF2B5EF4-FFF2-40B4-BE49-F238E27FC236}">
                <a16:creationId xmlns:a16="http://schemas.microsoft.com/office/drawing/2014/main" id="{29094CD4-84FD-4619-98F1-C0E7DF2E9A4D}"/>
              </a:ext>
            </a:extLst>
          </p:cNvPr>
          <p:cNvSpPr/>
          <p:nvPr/>
        </p:nvSpPr>
        <p:spPr>
          <a:xfrm>
            <a:off x="6077388" y="2893493"/>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Transforming the paradigm</a:t>
            </a:r>
          </a:p>
        </p:txBody>
      </p:sp>
      <p:cxnSp>
        <p:nvCxnSpPr>
          <p:cNvPr id="14" name="Connector: Elbow 13">
            <a:extLst>
              <a:ext uri="{FF2B5EF4-FFF2-40B4-BE49-F238E27FC236}">
                <a16:creationId xmlns:a16="http://schemas.microsoft.com/office/drawing/2014/main" id="{0401C05D-DE63-46AE-902B-09F059535D16}"/>
              </a:ext>
            </a:extLst>
          </p:cNvPr>
          <p:cNvCxnSpPr>
            <a:cxnSpLocks/>
            <a:stCxn id="8" idx="2"/>
            <a:endCxn id="10" idx="1"/>
          </p:cNvCxnSpPr>
          <p:nvPr/>
        </p:nvCxnSpPr>
        <p:spPr>
          <a:xfrm rot="16200000" flipH="1">
            <a:off x="1836332" y="3853967"/>
            <a:ext cx="1254758" cy="1654123"/>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7838798D-D123-40EC-BAA2-F7EB7A97DB1E}"/>
              </a:ext>
            </a:extLst>
          </p:cNvPr>
          <p:cNvCxnSpPr>
            <a:cxnSpLocks/>
            <a:stCxn id="10" idx="0"/>
            <a:endCxn id="11" idx="1"/>
          </p:cNvCxnSpPr>
          <p:nvPr/>
        </p:nvCxnSpPr>
        <p:spPr>
          <a:xfrm rot="5400000" flipH="1" flipV="1">
            <a:off x="4473479" y="3272499"/>
            <a:ext cx="1550915" cy="1656904"/>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pic>
        <p:nvPicPr>
          <p:cNvPr id="2" name="TAC_MOD4_SNIP1_SLIDE_03_PARA_A">
            <a:hlinkClick r:id="" action="ppaction://media"/>
            <a:extLst>
              <a:ext uri="{FF2B5EF4-FFF2-40B4-BE49-F238E27FC236}">
                <a16:creationId xmlns:a16="http://schemas.microsoft.com/office/drawing/2014/main" id="{55399447-C2D7-4F8D-ADAC-688CB33CAD3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88832" y="0"/>
            <a:ext cx="609600" cy="609600"/>
          </a:xfrm>
          <a:prstGeom prst="rect">
            <a:avLst/>
          </a:prstGeom>
        </p:spPr>
      </p:pic>
    </p:spTree>
    <p:extLst>
      <p:ext uri="{BB962C8B-B14F-4D97-AF65-F5344CB8AC3E}">
        <p14:creationId xmlns:p14="http://schemas.microsoft.com/office/powerpoint/2010/main" val="3741141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9823" fill="hold"/>
                                        <p:tgtEl>
                                          <p:spTgt spid="2"/>
                                        </p:tgtEl>
                                      </p:cBhvr>
                                    </p:cmd>
                                  </p:childTnLst>
                                </p:cTn>
                              </p:par>
                            </p:childTnLst>
                          </p:cTn>
                        </p:par>
                        <p:par>
                          <p:cTn id="7" fill="hold">
                            <p:stCondLst>
                              <p:cond delay="20823"/>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3F1542D-51D6-4C7C-A6DA-6EA814314B75}"/>
              </a:ext>
            </a:extLst>
          </p:cNvPr>
          <p:cNvSpPr>
            <a:spLocks noGrp="1"/>
          </p:cNvSpPr>
          <p:nvPr>
            <p:ph type="body" sz="quarter" idx="10"/>
          </p:nvPr>
        </p:nvSpPr>
        <p:spPr/>
        <p:txBody>
          <a:bodyPr/>
          <a:lstStyle/>
          <a:p>
            <a:r>
              <a:rPr lang="en-AU" dirty="0"/>
              <a:t>Evolution of the system</a:t>
            </a:r>
          </a:p>
        </p:txBody>
      </p:sp>
      <p:sp>
        <p:nvSpPr>
          <p:cNvPr id="5" name="Slide Number Placeholder 4">
            <a:extLst>
              <a:ext uri="{FF2B5EF4-FFF2-40B4-BE49-F238E27FC236}">
                <a16:creationId xmlns:a16="http://schemas.microsoft.com/office/drawing/2014/main" id="{4C646887-54E4-4362-986E-952CDBB1495F}"/>
              </a:ext>
            </a:extLst>
          </p:cNvPr>
          <p:cNvSpPr>
            <a:spLocks noGrp="1"/>
          </p:cNvSpPr>
          <p:nvPr>
            <p:ph type="sldNum" sz="quarter" idx="11"/>
          </p:nvPr>
        </p:nvSpPr>
        <p:spPr/>
        <p:txBody>
          <a:bodyPr/>
          <a:lstStyle/>
          <a:p>
            <a:fld id="{A9D36E53-D99A-0F41-B3E8-EF235B9A2E23}" type="slidenum">
              <a:rPr lang="en-US" smtClean="0"/>
              <a:pPr/>
              <a:t>4</a:t>
            </a:fld>
            <a:endParaRPr lang="en-US" dirty="0"/>
          </a:p>
        </p:txBody>
      </p:sp>
      <p:sp>
        <p:nvSpPr>
          <p:cNvPr id="4" name="Footer Placeholder 3">
            <a:extLst>
              <a:ext uri="{FF2B5EF4-FFF2-40B4-BE49-F238E27FC236}">
                <a16:creationId xmlns:a16="http://schemas.microsoft.com/office/drawing/2014/main" id="{FCDDF29D-20C6-4EEF-B641-A4B2E1DCC024}"/>
              </a:ext>
            </a:extLst>
          </p:cNvPr>
          <p:cNvSpPr>
            <a:spLocks noGrp="1"/>
          </p:cNvSpPr>
          <p:nvPr>
            <p:ph type="ftr" sz="quarter" idx="12"/>
          </p:nvPr>
        </p:nvSpPr>
        <p:spPr/>
        <p:txBody>
          <a:bodyPr/>
          <a:lstStyle/>
          <a:p>
            <a:r>
              <a:rPr lang="en-US" dirty="0"/>
              <a:t>Module 4, Snippet 1</a:t>
            </a:r>
          </a:p>
        </p:txBody>
      </p:sp>
      <p:pic>
        <p:nvPicPr>
          <p:cNvPr id="2" name="TAC_MOD4_SNIP1_SLIDE_04_PARA_A">
            <a:hlinkClick r:id="" action="ppaction://media"/>
            <a:extLst>
              <a:ext uri="{FF2B5EF4-FFF2-40B4-BE49-F238E27FC236}">
                <a16:creationId xmlns:a16="http://schemas.microsoft.com/office/drawing/2014/main" id="{8F961556-CFB6-429E-97C9-9FFE1492B94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21173" y="0"/>
            <a:ext cx="609600" cy="609600"/>
          </a:xfrm>
          <a:prstGeom prst="rect">
            <a:avLst/>
          </a:prstGeom>
        </p:spPr>
      </p:pic>
    </p:spTree>
    <p:extLst>
      <p:ext uri="{BB962C8B-B14F-4D97-AF65-F5344CB8AC3E}">
        <p14:creationId xmlns:p14="http://schemas.microsoft.com/office/powerpoint/2010/main" val="1789342501"/>
      </p:ext>
    </p:extLst>
  </p:cSld>
  <p:clrMapOvr>
    <a:masterClrMapping/>
  </p:clrMapOvr>
  <mc:AlternateContent xmlns:mc="http://schemas.openxmlformats.org/markup-compatibility/2006" xmlns:p14="http://schemas.microsoft.com/office/powerpoint/2010/main">
    <mc:Choice Requires="p14">
      <p:transition spd="med" p14:dur="700" advTm="15280">
        <p:fade/>
      </p:transition>
    </mc:Choice>
    <mc:Fallback xmlns="">
      <p:transition spd="med" advTm="1528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2780" fill="hold"/>
                                        <p:tgtEl>
                                          <p:spTgt spid="2"/>
                                        </p:tgtEl>
                                      </p:cBhvr>
                                    </p:cmd>
                                  </p:childTnLst>
                                </p:cTn>
                              </p:par>
                            </p:childTnLst>
                          </p:cTn>
                        </p:par>
                        <p:par>
                          <p:cTn id="7" fill="hold">
                            <p:stCondLst>
                              <p:cond delay="13780"/>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1F0E8DA0-AA40-4FCA-ADD2-51E720DE082A}"/>
              </a:ext>
            </a:extLst>
          </p:cNvPr>
          <p:cNvSpPr>
            <a:spLocks noGrp="1"/>
          </p:cNvSpPr>
          <p:nvPr>
            <p:ph idx="1"/>
          </p:nvPr>
        </p:nvSpPr>
        <p:spPr/>
        <p:txBody>
          <a:bodyPr>
            <a:normAutofit fontScale="92500" lnSpcReduction="10000"/>
          </a:bodyPr>
          <a:lstStyle/>
          <a:p>
            <a:pPr marL="285750" indent="-285750">
              <a:buFont typeface="Arial" panose="020B0604020202020204" pitchFamily="34" charset="0"/>
              <a:buChar char="•"/>
            </a:pPr>
            <a:r>
              <a:rPr lang="en-AU" dirty="0"/>
              <a:t>Early idea of chance and accident proneness</a:t>
            </a:r>
          </a:p>
          <a:p>
            <a:pPr marL="285750" indent="-285750">
              <a:buFont typeface="Arial" panose="020B0604020202020204" pitchFamily="34" charset="0"/>
              <a:buChar char="•"/>
            </a:pPr>
            <a:r>
              <a:rPr lang="en-AU" dirty="0"/>
              <a:t>Later based on economic outcomes</a:t>
            </a:r>
          </a:p>
          <a:p>
            <a:pPr marL="285750" indent="-285750">
              <a:buFont typeface="Arial" panose="020B0604020202020204" pitchFamily="34" charset="0"/>
              <a:buChar char="•"/>
            </a:pPr>
            <a:r>
              <a:rPr lang="en-AU" dirty="0"/>
              <a:t>Current tendency to maximise economic benefits</a:t>
            </a:r>
          </a:p>
          <a:p>
            <a:pPr marL="285750" indent="-285750">
              <a:buFont typeface="Arial" panose="020B0604020202020204" pitchFamily="34" charset="0"/>
              <a:buChar char="•"/>
            </a:pPr>
            <a:r>
              <a:rPr lang="en-AU" dirty="0"/>
              <a:t>Other methods are becoming more popular</a:t>
            </a:r>
          </a:p>
        </p:txBody>
      </p:sp>
      <p:sp>
        <p:nvSpPr>
          <p:cNvPr id="5" name="Title 4">
            <a:extLst>
              <a:ext uri="{FF2B5EF4-FFF2-40B4-BE49-F238E27FC236}">
                <a16:creationId xmlns:a16="http://schemas.microsoft.com/office/drawing/2014/main" id="{AE687BA8-BBEB-4B05-BB11-2E21AC441CA1}"/>
              </a:ext>
            </a:extLst>
          </p:cNvPr>
          <p:cNvSpPr>
            <a:spLocks noGrp="1"/>
          </p:cNvSpPr>
          <p:nvPr>
            <p:ph type="title"/>
          </p:nvPr>
        </p:nvSpPr>
        <p:spPr/>
        <p:txBody>
          <a:bodyPr/>
          <a:lstStyle/>
          <a:p>
            <a:r>
              <a:rPr lang="en-AU" dirty="0"/>
              <a:t>Evolution of safety in road transportation</a:t>
            </a:r>
          </a:p>
        </p:txBody>
      </p:sp>
      <p:sp>
        <p:nvSpPr>
          <p:cNvPr id="4" name="Footer Placeholder 3">
            <a:extLst>
              <a:ext uri="{FF2B5EF4-FFF2-40B4-BE49-F238E27FC236}">
                <a16:creationId xmlns:a16="http://schemas.microsoft.com/office/drawing/2014/main" id="{64F612B1-11A4-44BC-AA5B-4F3912D0654C}"/>
              </a:ext>
            </a:extLst>
          </p:cNvPr>
          <p:cNvSpPr>
            <a:spLocks noGrp="1"/>
          </p:cNvSpPr>
          <p:nvPr>
            <p:ph type="ftr" sz="quarter" idx="10"/>
          </p:nvPr>
        </p:nvSpPr>
        <p:spPr/>
        <p:txBody>
          <a:bodyPr/>
          <a:lstStyle/>
          <a:p>
            <a:r>
              <a:rPr lang="en-US" dirty="0"/>
              <a:t>Module 4, Snippet 1</a:t>
            </a:r>
          </a:p>
        </p:txBody>
      </p:sp>
      <p:pic>
        <p:nvPicPr>
          <p:cNvPr id="23" name="Picture Placeholder 22" descr="A truck driving down a dirt road&#10;&#10;Description automatically generated">
            <a:extLst>
              <a:ext uri="{FF2B5EF4-FFF2-40B4-BE49-F238E27FC236}">
                <a16:creationId xmlns:a16="http://schemas.microsoft.com/office/drawing/2014/main" id="{375FAC41-296D-4246-9D71-557B6DD007EC}"/>
              </a:ext>
            </a:extLst>
          </p:cNvPr>
          <p:cNvPicPr>
            <a:picLocks noGrp="1" noChangeAspect="1"/>
          </p:cNvPicPr>
          <p:nvPr>
            <p:ph type="pic" sz="quarter" idx="12"/>
          </p:nvPr>
        </p:nvPicPr>
        <p:blipFill rotWithShape="1">
          <a:blip r:embed="rId11" cstate="screen">
            <a:extLst>
              <a:ext uri="{28A0092B-C50C-407E-A947-70E740481C1C}">
                <a14:useLocalDpi xmlns:a14="http://schemas.microsoft.com/office/drawing/2010/main"/>
              </a:ext>
            </a:extLst>
          </a:blip>
          <a:srcRect b="-354"/>
          <a:stretch/>
        </p:blipFill>
        <p:spPr>
          <a:xfrm>
            <a:off x="628649" y="2976127"/>
            <a:ext cx="2520000" cy="2935174"/>
          </a:xfrm>
        </p:spPr>
      </p:pic>
      <p:pic>
        <p:nvPicPr>
          <p:cNvPr id="25" name="Picture Placeholder 24" descr="A sign on the side of a road&#10;&#10;Description automatically generated">
            <a:extLst>
              <a:ext uri="{FF2B5EF4-FFF2-40B4-BE49-F238E27FC236}">
                <a16:creationId xmlns:a16="http://schemas.microsoft.com/office/drawing/2014/main" id="{94814E28-D722-4213-A353-DB9E571AF088}"/>
              </a:ext>
            </a:extLst>
          </p:cNvPr>
          <p:cNvPicPr>
            <a:picLocks noGrp="1" noChangeAspect="1"/>
          </p:cNvPicPr>
          <p:nvPr>
            <p:ph type="pic" sz="quarter" idx="13"/>
          </p:nvPr>
        </p:nvPicPr>
        <p:blipFill rotWithShape="1">
          <a:blip r:embed="rId12" cstate="screen">
            <a:extLst>
              <a:ext uri="{28A0092B-C50C-407E-A947-70E740481C1C}">
                <a14:useLocalDpi xmlns:a14="http://schemas.microsoft.com/office/drawing/2010/main"/>
              </a:ext>
            </a:extLst>
          </a:blip>
          <a:srcRect/>
          <a:stretch/>
        </p:blipFill>
        <p:spPr>
          <a:xfrm>
            <a:off x="3311998" y="2976127"/>
            <a:ext cx="2520000" cy="2935173"/>
          </a:xfrm>
        </p:spPr>
      </p:pic>
      <p:pic>
        <p:nvPicPr>
          <p:cNvPr id="27" name="Picture Placeholder 26" descr="An empty road&#10;&#10;Description automatically generated">
            <a:extLst>
              <a:ext uri="{FF2B5EF4-FFF2-40B4-BE49-F238E27FC236}">
                <a16:creationId xmlns:a16="http://schemas.microsoft.com/office/drawing/2014/main" id="{A94FAC65-FF62-4BA2-AF22-2235FBCD8C4C}"/>
              </a:ext>
            </a:extLst>
          </p:cNvPr>
          <p:cNvPicPr>
            <a:picLocks noGrp="1" noChangeAspect="1"/>
          </p:cNvPicPr>
          <p:nvPr>
            <p:ph type="pic" sz="quarter" idx="14"/>
          </p:nvPr>
        </p:nvPicPr>
        <p:blipFill>
          <a:blip r:embed="rId13" cstate="screen">
            <a:extLst>
              <a:ext uri="{28A0092B-C50C-407E-A947-70E740481C1C}">
                <a14:useLocalDpi xmlns:a14="http://schemas.microsoft.com/office/drawing/2010/main"/>
              </a:ext>
            </a:extLst>
          </a:blip>
          <a:srcRect/>
          <a:stretch>
            <a:fillRect/>
          </a:stretch>
        </p:blipFill>
        <p:spPr/>
      </p:pic>
      <p:sp>
        <p:nvSpPr>
          <p:cNvPr id="19" name="Text Placeholder 18">
            <a:extLst>
              <a:ext uri="{FF2B5EF4-FFF2-40B4-BE49-F238E27FC236}">
                <a16:creationId xmlns:a16="http://schemas.microsoft.com/office/drawing/2014/main" id="{268CCC48-B13B-4042-8505-B7B1B9311B4F}"/>
              </a:ext>
            </a:extLst>
          </p:cNvPr>
          <p:cNvSpPr>
            <a:spLocks noGrp="1"/>
          </p:cNvSpPr>
          <p:nvPr>
            <p:ph type="body" sz="quarter" idx="15"/>
          </p:nvPr>
        </p:nvSpPr>
        <p:spPr/>
        <p:txBody>
          <a:bodyPr/>
          <a:lstStyle/>
          <a:p>
            <a:r>
              <a:rPr lang="en-AU" dirty="0"/>
              <a:t>Source: Safe System Solutions</a:t>
            </a:r>
          </a:p>
        </p:txBody>
      </p:sp>
      <p:sp>
        <p:nvSpPr>
          <p:cNvPr id="20" name="Text Placeholder 19">
            <a:extLst>
              <a:ext uri="{FF2B5EF4-FFF2-40B4-BE49-F238E27FC236}">
                <a16:creationId xmlns:a16="http://schemas.microsoft.com/office/drawing/2014/main" id="{F3B6D210-4496-4B73-9FD7-F4D2452DE2C2}"/>
              </a:ext>
            </a:extLst>
          </p:cNvPr>
          <p:cNvSpPr>
            <a:spLocks noGrp="1"/>
          </p:cNvSpPr>
          <p:nvPr>
            <p:ph type="body" sz="quarter" idx="16"/>
          </p:nvPr>
        </p:nvSpPr>
        <p:spPr/>
        <p:txBody>
          <a:bodyPr/>
          <a:lstStyle/>
          <a:p>
            <a:r>
              <a:rPr lang="en-AU" dirty="0"/>
              <a:t>Source: iStock.com (</a:t>
            </a:r>
            <a:r>
              <a:rPr lang="en-AU" dirty="0" err="1"/>
              <a:t>georgeclerk</a:t>
            </a:r>
            <a:r>
              <a:rPr lang="en-AU" dirty="0"/>
              <a:t>)</a:t>
            </a:r>
          </a:p>
        </p:txBody>
      </p:sp>
      <p:sp>
        <p:nvSpPr>
          <p:cNvPr id="21" name="Text Placeholder 20">
            <a:extLst>
              <a:ext uri="{FF2B5EF4-FFF2-40B4-BE49-F238E27FC236}">
                <a16:creationId xmlns:a16="http://schemas.microsoft.com/office/drawing/2014/main" id="{FDBA4CA7-FF68-4DE6-BFBC-9554CF98D061}"/>
              </a:ext>
            </a:extLst>
          </p:cNvPr>
          <p:cNvSpPr>
            <a:spLocks noGrp="1"/>
          </p:cNvSpPr>
          <p:nvPr>
            <p:ph type="body" sz="quarter" idx="17"/>
          </p:nvPr>
        </p:nvSpPr>
        <p:spPr/>
        <p:txBody>
          <a:bodyPr/>
          <a:lstStyle/>
          <a:p>
            <a:r>
              <a:rPr lang="en-AU" dirty="0"/>
              <a:t>Source: iStock.com (drz100)</a:t>
            </a:r>
          </a:p>
        </p:txBody>
      </p:sp>
      <p:sp>
        <p:nvSpPr>
          <p:cNvPr id="3" name="Slide Number Placeholder 2">
            <a:extLst>
              <a:ext uri="{FF2B5EF4-FFF2-40B4-BE49-F238E27FC236}">
                <a16:creationId xmlns:a16="http://schemas.microsoft.com/office/drawing/2014/main" id="{13924AAE-2857-4448-A6B6-CF46F920DCFE}"/>
              </a:ext>
            </a:extLst>
          </p:cNvPr>
          <p:cNvSpPr>
            <a:spLocks noGrp="1"/>
          </p:cNvSpPr>
          <p:nvPr>
            <p:ph type="sldNum" sz="quarter" idx="11"/>
          </p:nvPr>
        </p:nvSpPr>
        <p:spPr/>
        <p:txBody>
          <a:bodyPr/>
          <a:lstStyle/>
          <a:p>
            <a:fld id="{A9D36E53-D99A-0F41-B3E8-EF235B9A2E23}" type="slidenum">
              <a:rPr lang="en-US" smtClean="0"/>
              <a:pPr/>
              <a:t>5</a:t>
            </a:fld>
            <a:endParaRPr lang="en-US" dirty="0"/>
          </a:p>
        </p:txBody>
      </p:sp>
      <p:sp>
        <p:nvSpPr>
          <p:cNvPr id="28" name="Oval 27">
            <a:extLst>
              <a:ext uri="{FF2B5EF4-FFF2-40B4-BE49-F238E27FC236}">
                <a16:creationId xmlns:a16="http://schemas.microsoft.com/office/drawing/2014/main" id="{A01D4C80-DF37-4303-BB30-A600AAF26E13}"/>
              </a:ext>
            </a:extLst>
          </p:cNvPr>
          <p:cNvSpPr/>
          <p:nvPr/>
        </p:nvSpPr>
        <p:spPr>
          <a:xfrm>
            <a:off x="3815999" y="3659869"/>
            <a:ext cx="1512000" cy="1512000"/>
          </a:xfrm>
          <a:prstGeom prst="ellipse">
            <a:avLst/>
          </a:prstGeom>
          <a:solidFill>
            <a:srgbClr val="01A0D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en-AU" dirty="0"/>
              <a:t>Multi-criteria </a:t>
            </a:r>
            <a:br>
              <a:rPr lang="en-AU" dirty="0"/>
            </a:br>
            <a:r>
              <a:rPr lang="en-AU" dirty="0"/>
              <a:t>analysis</a:t>
            </a:r>
          </a:p>
        </p:txBody>
      </p:sp>
      <p:cxnSp>
        <p:nvCxnSpPr>
          <p:cNvPr id="36" name="Straight Arrow Connector 35">
            <a:extLst>
              <a:ext uri="{FF2B5EF4-FFF2-40B4-BE49-F238E27FC236}">
                <a16:creationId xmlns:a16="http://schemas.microsoft.com/office/drawing/2014/main" id="{B0CEA40E-574B-4AED-B7A6-90A33492EA2D}"/>
              </a:ext>
            </a:extLst>
          </p:cNvPr>
          <p:cNvCxnSpPr>
            <a:cxnSpLocks/>
          </p:cNvCxnSpPr>
          <p:nvPr/>
        </p:nvCxnSpPr>
        <p:spPr>
          <a:xfrm>
            <a:off x="3100417" y="3672201"/>
            <a:ext cx="715582" cy="301697"/>
          </a:xfrm>
          <a:prstGeom prst="straightConnector1">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AA2D3A1A-F1F4-4C1B-83EA-F7CEB14FD10C}"/>
              </a:ext>
            </a:extLst>
          </p:cNvPr>
          <p:cNvCxnSpPr>
            <a:cxnSpLocks/>
            <a:stCxn id="29" idx="6"/>
          </p:cNvCxnSpPr>
          <p:nvPr/>
        </p:nvCxnSpPr>
        <p:spPr>
          <a:xfrm>
            <a:off x="2207760" y="4410233"/>
            <a:ext cx="1584000" cy="0"/>
          </a:xfrm>
          <a:prstGeom prst="straightConnector1">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C6B6B3BF-6E37-4521-B9DA-BC52AC4777F8}"/>
              </a:ext>
            </a:extLst>
          </p:cNvPr>
          <p:cNvCxnSpPr>
            <a:cxnSpLocks/>
          </p:cNvCxnSpPr>
          <p:nvPr/>
        </p:nvCxnSpPr>
        <p:spPr>
          <a:xfrm flipV="1">
            <a:off x="3194744" y="4942758"/>
            <a:ext cx="720000" cy="302400"/>
          </a:xfrm>
          <a:prstGeom prst="straightConnector1">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BB2B9195-E9CD-4886-9423-2977417A133B}"/>
              </a:ext>
            </a:extLst>
          </p:cNvPr>
          <p:cNvCxnSpPr>
            <a:cxnSpLocks/>
          </p:cNvCxnSpPr>
          <p:nvPr/>
        </p:nvCxnSpPr>
        <p:spPr>
          <a:xfrm flipH="1">
            <a:off x="5279961" y="3673954"/>
            <a:ext cx="720000" cy="302400"/>
          </a:xfrm>
          <a:prstGeom prst="straightConnector1">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AA5965A5-A00A-4329-B713-44E54631683E}"/>
              </a:ext>
            </a:extLst>
          </p:cNvPr>
          <p:cNvCxnSpPr>
            <a:cxnSpLocks/>
          </p:cNvCxnSpPr>
          <p:nvPr/>
        </p:nvCxnSpPr>
        <p:spPr>
          <a:xfrm flipH="1" flipV="1">
            <a:off x="5327999" y="4933293"/>
            <a:ext cx="720000" cy="302400"/>
          </a:xfrm>
          <a:prstGeom prst="straightConnector1">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2EE03F62-71B8-487F-836C-1CFE7640FBD5}"/>
              </a:ext>
            </a:extLst>
          </p:cNvPr>
          <p:cNvCxnSpPr>
            <a:cxnSpLocks/>
          </p:cNvCxnSpPr>
          <p:nvPr/>
        </p:nvCxnSpPr>
        <p:spPr>
          <a:xfrm flipH="1">
            <a:off x="5358293" y="4410233"/>
            <a:ext cx="1548000" cy="0"/>
          </a:xfrm>
          <a:prstGeom prst="straightConnector1">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FDB5C7CB-BF70-4A9F-A4BD-B3C8C77611AE}"/>
              </a:ext>
            </a:extLst>
          </p:cNvPr>
          <p:cNvSpPr/>
          <p:nvPr/>
        </p:nvSpPr>
        <p:spPr>
          <a:xfrm>
            <a:off x="1055760" y="3834233"/>
            <a:ext cx="1152000" cy="1152000"/>
          </a:xfrm>
          <a:prstGeom prst="ellipse">
            <a:avLst/>
          </a:prstGeom>
          <a:solidFill>
            <a:srgbClr val="01A0D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dirty="0"/>
              <a:t>Mobility</a:t>
            </a:r>
          </a:p>
        </p:txBody>
      </p:sp>
      <p:sp>
        <p:nvSpPr>
          <p:cNvPr id="30" name="Oval 29">
            <a:extLst>
              <a:ext uri="{FF2B5EF4-FFF2-40B4-BE49-F238E27FC236}">
                <a16:creationId xmlns:a16="http://schemas.microsoft.com/office/drawing/2014/main" id="{580C1D27-F963-4CB5-A4F8-68B6ECDAB8D4}"/>
              </a:ext>
            </a:extLst>
          </p:cNvPr>
          <p:cNvSpPr/>
          <p:nvPr/>
        </p:nvSpPr>
        <p:spPr>
          <a:xfrm>
            <a:off x="2121379" y="4754116"/>
            <a:ext cx="1152000" cy="1152000"/>
          </a:xfrm>
          <a:prstGeom prst="ellipse">
            <a:avLst/>
          </a:prstGeom>
          <a:solidFill>
            <a:srgbClr val="01A0D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dirty="0"/>
              <a:t>Safety</a:t>
            </a:r>
          </a:p>
        </p:txBody>
      </p:sp>
      <p:sp>
        <p:nvSpPr>
          <p:cNvPr id="31" name="Oval 30">
            <a:extLst>
              <a:ext uri="{FF2B5EF4-FFF2-40B4-BE49-F238E27FC236}">
                <a16:creationId xmlns:a16="http://schemas.microsoft.com/office/drawing/2014/main" id="{D4DB357F-6C7A-440D-A484-744B675274FA}"/>
              </a:ext>
            </a:extLst>
          </p:cNvPr>
          <p:cNvSpPr/>
          <p:nvPr/>
        </p:nvSpPr>
        <p:spPr>
          <a:xfrm>
            <a:off x="6849478" y="3834233"/>
            <a:ext cx="1152000" cy="1152000"/>
          </a:xfrm>
          <a:prstGeom prst="ellipse">
            <a:avLst/>
          </a:prstGeom>
          <a:solidFill>
            <a:srgbClr val="01A0D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dirty="0"/>
              <a:t>Health</a:t>
            </a:r>
          </a:p>
        </p:txBody>
      </p:sp>
      <p:sp>
        <p:nvSpPr>
          <p:cNvPr id="32" name="Oval 31">
            <a:extLst>
              <a:ext uri="{FF2B5EF4-FFF2-40B4-BE49-F238E27FC236}">
                <a16:creationId xmlns:a16="http://schemas.microsoft.com/office/drawing/2014/main" id="{8623609A-1340-43B9-ABD6-F6837D377014}"/>
              </a:ext>
            </a:extLst>
          </p:cNvPr>
          <p:cNvSpPr/>
          <p:nvPr/>
        </p:nvSpPr>
        <p:spPr>
          <a:xfrm>
            <a:off x="5864805" y="4754116"/>
            <a:ext cx="1152000" cy="1152000"/>
          </a:xfrm>
          <a:prstGeom prst="ellipse">
            <a:avLst/>
          </a:prstGeom>
          <a:solidFill>
            <a:srgbClr val="01A0D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dirty="0"/>
              <a:t>Amenity</a:t>
            </a:r>
          </a:p>
        </p:txBody>
      </p:sp>
      <p:sp>
        <p:nvSpPr>
          <p:cNvPr id="33" name="Oval 32">
            <a:extLst>
              <a:ext uri="{FF2B5EF4-FFF2-40B4-BE49-F238E27FC236}">
                <a16:creationId xmlns:a16="http://schemas.microsoft.com/office/drawing/2014/main" id="{973AD3D8-B3F6-4B35-A646-56ADECE785AD}"/>
              </a:ext>
            </a:extLst>
          </p:cNvPr>
          <p:cNvSpPr/>
          <p:nvPr/>
        </p:nvSpPr>
        <p:spPr>
          <a:xfrm>
            <a:off x="5864805" y="2978665"/>
            <a:ext cx="1152000" cy="1152000"/>
          </a:xfrm>
          <a:prstGeom prst="ellipse">
            <a:avLst/>
          </a:prstGeom>
          <a:solidFill>
            <a:srgbClr val="01A0D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en-AU" sz="1600" dirty="0"/>
              <a:t>Community</a:t>
            </a:r>
          </a:p>
        </p:txBody>
      </p:sp>
      <p:sp>
        <p:nvSpPr>
          <p:cNvPr id="34" name="Oval 33">
            <a:extLst>
              <a:ext uri="{FF2B5EF4-FFF2-40B4-BE49-F238E27FC236}">
                <a16:creationId xmlns:a16="http://schemas.microsoft.com/office/drawing/2014/main" id="{BBB42546-3BCE-48B7-B49B-FB013BEF66AB}"/>
              </a:ext>
            </a:extLst>
          </p:cNvPr>
          <p:cNvSpPr/>
          <p:nvPr/>
        </p:nvSpPr>
        <p:spPr>
          <a:xfrm>
            <a:off x="2117123" y="2978665"/>
            <a:ext cx="1152000" cy="1152000"/>
          </a:xfrm>
          <a:prstGeom prst="ellipse">
            <a:avLst/>
          </a:prstGeom>
          <a:solidFill>
            <a:srgbClr val="01A0D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none" lIns="0" rIns="0" rtlCol="0" anchor="ctr"/>
          <a:lstStyle/>
          <a:p>
            <a:pPr algn="ctr"/>
            <a:r>
              <a:rPr lang="en-AU" sz="1600" dirty="0"/>
              <a:t>Environment</a:t>
            </a:r>
          </a:p>
        </p:txBody>
      </p:sp>
      <p:sp>
        <p:nvSpPr>
          <p:cNvPr id="26" name="Arrow: Chevron 25">
            <a:extLst>
              <a:ext uri="{FF2B5EF4-FFF2-40B4-BE49-F238E27FC236}">
                <a16:creationId xmlns:a16="http://schemas.microsoft.com/office/drawing/2014/main" id="{1CF600DC-A094-43C9-90A7-52F06EEAC9ED}"/>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4_SNIP1_SLIDE_05_PARA_A">
            <a:hlinkClick r:id="" action="ppaction://media"/>
            <a:extLst>
              <a:ext uri="{FF2B5EF4-FFF2-40B4-BE49-F238E27FC236}">
                <a16:creationId xmlns:a16="http://schemas.microsoft.com/office/drawing/2014/main" id="{8EB4B7AF-A3D1-4B33-BD59-8DDF335C43E1}"/>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9278752" y="0"/>
            <a:ext cx="609600" cy="609600"/>
          </a:xfrm>
          <a:prstGeom prst="rect">
            <a:avLst/>
          </a:prstGeom>
        </p:spPr>
      </p:pic>
      <p:pic>
        <p:nvPicPr>
          <p:cNvPr id="7" name="TAC_MOD4_SNIP1_SLIDE_05_PARA_B">
            <a:hlinkClick r:id="" action="ppaction://media"/>
            <a:extLst>
              <a:ext uri="{FF2B5EF4-FFF2-40B4-BE49-F238E27FC236}">
                <a16:creationId xmlns:a16="http://schemas.microsoft.com/office/drawing/2014/main" id="{A0F887E1-2D76-4FA8-B7BD-065AC8E32B8C}"/>
              </a:ext>
            </a:extLst>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9278752" y="773472"/>
            <a:ext cx="609600" cy="609600"/>
          </a:xfrm>
          <a:prstGeom prst="rect">
            <a:avLst/>
          </a:prstGeom>
        </p:spPr>
      </p:pic>
      <p:pic>
        <p:nvPicPr>
          <p:cNvPr id="8" name="TAC_MOD4_SNIP1_SLIDE_05_PARA_C">
            <a:hlinkClick r:id="" action="ppaction://media"/>
            <a:extLst>
              <a:ext uri="{FF2B5EF4-FFF2-40B4-BE49-F238E27FC236}">
                <a16:creationId xmlns:a16="http://schemas.microsoft.com/office/drawing/2014/main" id="{28C30EE6-EFE4-4C0B-83FD-589847CA9685}"/>
              </a:ext>
            </a:extLst>
          </p:cNvPr>
          <p:cNvPicPr>
            <a:picLocks noChangeAspect="1"/>
          </p:cNvPicPr>
          <p:nvPr>
            <a:audioFile r:link="rId6"/>
            <p:extLst>
              <p:ext uri="{DAA4B4D4-6D71-4841-9C94-3DE7FCFB9230}">
                <p14:media xmlns:p14="http://schemas.microsoft.com/office/powerpoint/2010/main" r:embed="rId5"/>
              </p:ext>
            </p:extLst>
          </p:nvPr>
        </p:nvPicPr>
        <p:blipFill>
          <a:blip r:embed="rId14"/>
          <a:stretch>
            <a:fillRect/>
          </a:stretch>
        </p:blipFill>
        <p:spPr>
          <a:xfrm>
            <a:off x="9278752" y="1546944"/>
            <a:ext cx="609600" cy="609600"/>
          </a:xfrm>
          <a:prstGeom prst="rect">
            <a:avLst/>
          </a:prstGeom>
        </p:spPr>
      </p:pic>
      <p:pic>
        <p:nvPicPr>
          <p:cNvPr id="10" name="TAC_MOD4_SNIP1_SLIDE_05_PARA_D">
            <a:hlinkClick r:id="" action="ppaction://media"/>
            <a:extLst>
              <a:ext uri="{FF2B5EF4-FFF2-40B4-BE49-F238E27FC236}">
                <a16:creationId xmlns:a16="http://schemas.microsoft.com/office/drawing/2014/main" id="{08BC5EE8-536D-43FF-8B3D-7B8FD922EDE6}"/>
              </a:ext>
            </a:extLst>
          </p:cNvPr>
          <p:cNvPicPr>
            <a:picLocks noChangeAspect="1"/>
          </p:cNvPicPr>
          <p:nvPr>
            <a:audioFile r:link="rId8"/>
            <p:extLst>
              <p:ext uri="{DAA4B4D4-6D71-4841-9C94-3DE7FCFB9230}">
                <p14:media xmlns:p14="http://schemas.microsoft.com/office/powerpoint/2010/main" r:embed="rId7"/>
              </p:ext>
            </p:extLst>
          </p:nvPr>
        </p:nvPicPr>
        <p:blipFill>
          <a:blip r:embed="rId14"/>
          <a:stretch>
            <a:fillRect/>
          </a:stretch>
        </p:blipFill>
        <p:spPr>
          <a:xfrm>
            <a:off x="9278752" y="2320416"/>
            <a:ext cx="609600" cy="609600"/>
          </a:xfrm>
          <a:prstGeom prst="rect">
            <a:avLst/>
          </a:prstGeom>
        </p:spPr>
      </p:pic>
    </p:spTree>
    <p:extLst>
      <p:ext uri="{BB962C8B-B14F-4D97-AF65-F5344CB8AC3E}">
        <p14:creationId xmlns:p14="http://schemas.microsoft.com/office/powerpoint/2010/main" val="154510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21">
                                            <p:txEl>
                                              <p:pRg st="0" end="0"/>
                                            </p:txEl>
                                          </p:spTgt>
                                        </p:tgtEl>
                                        <p:attrNameLst>
                                          <p:attrName>style.visibility</p:attrName>
                                        </p:attrNameLst>
                                      </p:cBhvr>
                                      <p:to>
                                        <p:strVal val="visible"/>
                                      </p:to>
                                    </p:set>
                                    <p:animEffect transition="in" filter="fade">
                                      <p:cBhvr>
                                        <p:cTn id="10" dur="500"/>
                                        <p:tgtEl>
                                          <p:spTgt spid="21">
                                            <p:txEl>
                                              <p:pRg st="0" end="0"/>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500"/>
                                        <p:tgtEl>
                                          <p:spTgt spid="23"/>
                                        </p:tgtEl>
                                      </p:cBhvr>
                                    </p:animEffect>
                                  </p:childTnLst>
                                </p:cTn>
                              </p:par>
                              <p:par>
                                <p:cTn id="14" presetID="1" presetClass="mediacall" presetSubtype="0" fill="hold" nodeType="withEffect">
                                  <p:stCondLst>
                                    <p:cond delay="1000"/>
                                  </p:stCondLst>
                                  <p:childTnLst>
                                    <p:cmd type="call" cmd="playFrom(0.0)">
                                      <p:cBhvr>
                                        <p:cTn id="15" dur="26005" fill="hold"/>
                                        <p:tgtEl>
                                          <p:spTgt spid="2"/>
                                        </p:tgtEl>
                                      </p:cBhvr>
                                    </p:cmd>
                                  </p:childTnLst>
                                </p:cTn>
                              </p:par>
                            </p:childTnLst>
                          </p:cTn>
                        </p:par>
                        <p:par>
                          <p:cTn id="16" fill="hold">
                            <p:stCondLst>
                              <p:cond delay="27005"/>
                            </p:stCondLst>
                            <p:childTnLst>
                              <p:par>
                                <p:cTn id="17" presetID="3" presetClass="mediacall" presetSubtype="0" fill="hold" nodeType="afterEffect">
                                  <p:stCondLst>
                                    <p:cond delay="500"/>
                                  </p:stCondLst>
                                  <p:childTnLst>
                                    <p:cmd type="call" cmd="stop">
                                      <p:cBhvr>
                                        <p:cTn id="18" dur="1" fill="hold"/>
                                        <p:tgtEl>
                                          <p:spTgt spid="2"/>
                                        </p:tgtEl>
                                      </p:cBhvr>
                                    </p:cmd>
                                  </p:childTnLst>
                                </p:cTn>
                              </p:par>
                              <p:par>
                                <p:cTn id="19" presetID="10" presetClass="entr" presetSubtype="0" fill="hold" grpId="2" nodeType="withEffect">
                                  <p:stCondLst>
                                    <p:cond delay="500"/>
                                  </p:stCondLst>
                                  <p:childTnLst>
                                    <p:set>
                                      <p:cBhvr>
                                        <p:cTn id="20" dur="1" fill="hold">
                                          <p:stCondLst>
                                            <p:cond delay="0"/>
                                          </p:stCondLst>
                                        </p:cTn>
                                        <p:tgtEl>
                                          <p:spTgt spid="26"/>
                                        </p:tgtEl>
                                        <p:attrNameLst>
                                          <p:attrName>style.visibility</p:attrName>
                                        </p:attrNameLst>
                                      </p:cBhvr>
                                      <p:to>
                                        <p:strVal val="visible"/>
                                      </p:to>
                                    </p:set>
                                    <p:animEffect transition="in" filter="fade">
                                      <p:cBhvr>
                                        <p:cTn id="21" dur="500"/>
                                        <p:tgtEl>
                                          <p:spTgt spid="2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6">
                                            <p:txEl>
                                              <p:pRg st="1" end="1"/>
                                            </p:txEl>
                                          </p:spTgt>
                                        </p:tgtEl>
                                        <p:attrNameLst>
                                          <p:attrName>style.visibility</p:attrName>
                                        </p:attrNameLst>
                                      </p:cBhvr>
                                      <p:to>
                                        <p:strVal val="visible"/>
                                      </p:to>
                                    </p:set>
                                    <p:animEffect transition="in" filter="fade">
                                      <p:cBhvr>
                                        <p:cTn id="26" dur="500"/>
                                        <p:tgtEl>
                                          <p:spTgt spid="6">
                                            <p:txEl>
                                              <p:pRg st="1" end="1"/>
                                            </p:txEl>
                                          </p:spTgt>
                                        </p:tgtEl>
                                      </p:cBhvr>
                                    </p:animEffect>
                                  </p:childTnLst>
                                </p:cTn>
                              </p:par>
                              <p:par>
                                <p:cTn id="27" presetID="10" presetClass="exit" presetSubtype="0" fill="hold" grpId="3" nodeType="withEffect">
                                  <p:stCondLst>
                                    <p:cond delay="0"/>
                                  </p:stCondLst>
                                  <p:childTnLst>
                                    <p:animEffect transition="out" filter="fade">
                                      <p:cBhvr>
                                        <p:cTn id="28" dur="500"/>
                                        <p:tgtEl>
                                          <p:spTgt spid="26"/>
                                        </p:tgtEl>
                                      </p:cBhvr>
                                    </p:animEffect>
                                    <p:set>
                                      <p:cBhvr>
                                        <p:cTn id="29" dur="1" fill="hold">
                                          <p:stCondLst>
                                            <p:cond delay="499"/>
                                          </p:stCondLst>
                                        </p:cTn>
                                        <p:tgtEl>
                                          <p:spTgt spid="26"/>
                                        </p:tgtEl>
                                        <p:attrNameLst>
                                          <p:attrName>style.visibility</p:attrName>
                                        </p:attrNameLst>
                                      </p:cBhvr>
                                      <p:to>
                                        <p:strVal val="hidden"/>
                                      </p:to>
                                    </p:set>
                                  </p:childTnLst>
                                </p:cTn>
                              </p:par>
                              <p:par>
                                <p:cTn id="30" presetID="10" presetClass="entr" presetSubtype="0" fill="hold" grpId="0" nodeType="withEffect">
                                  <p:stCondLst>
                                    <p:cond delay="500"/>
                                  </p:stCondLst>
                                  <p:childTnLst>
                                    <p:set>
                                      <p:cBhvr>
                                        <p:cTn id="31" dur="1" fill="hold">
                                          <p:stCondLst>
                                            <p:cond delay="0"/>
                                          </p:stCondLst>
                                        </p:cTn>
                                        <p:tgtEl>
                                          <p:spTgt spid="20">
                                            <p:txEl>
                                              <p:pRg st="0" end="0"/>
                                            </p:txEl>
                                          </p:spTgt>
                                        </p:tgtEl>
                                        <p:attrNameLst>
                                          <p:attrName>style.visibility</p:attrName>
                                        </p:attrNameLst>
                                      </p:cBhvr>
                                      <p:to>
                                        <p:strVal val="visible"/>
                                      </p:to>
                                    </p:set>
                                    <p:animEffect transition="in" filter="fade">
                                      <p:cBhvr>
                                        <p:cTn id="32" dur="500"/>
                                        <p:tgtEl>
                                          <p:spTgt spid="20">
                                            <p:txEl>
                                              <p:pRg st="0" end="0"/>
                                            </p:txEl>
                                          </p:spTgt>
                                        </p:tgtEl>
                                      </p:cBhvr>
                                    </p:animEffect>
                                  </p:childTnLst>
                                </p:cTn>
                              </p:par>
                              <p:par>
                                <p:cTn id="33" presetID="10" presetClass="entr" presetSubtype="0" fill="hold" nodeType="withEffect">
                                  <p:stCondLst>
                                    <p:cond delay="500"/>
                                  </p:stCondLst>
                                  <p:childTnLst>
                                    <p:set>
                                      <p:cBhvr>
                                        <p:cTn id="34" dur="1" fill="hold">
                                          <p:stCondLst>
                                            <p:cond delay="0"/>
                                          </p:stCondLst>
                                        </p:cTn>
                                        <p:tgtEl>
                                          <p:spTgt spid="25"/>
                                        </p:tgtEl>
                                        <p:attrNameLst>
                                          <p:attrName>style.visibility</p:attrName>
                                        </p:attrNameLst>
                                      </p:cBhvr>
                                      <p:to>
                                        <p:strVal val="visible"/>
                                      </p:to>
                                    </p:set>
                                    <p:animEffect transition="in" filter="fade">
                                      <p:cBhvr>
                                        <p:cTn id="35" dur="500"/>
                                        <p:tgtEl>
                                          <p:spTgt spid="25"/>
                                        </p:tgtEl>
                                      </p:cBhvr>
                                    </p:animEffect>
                                  </p:childTnLst>
                                </p:cTn>
                              </p:par>
                              <p:par>
                                <p:cTn id="36" presetID="1" presetClass="mediacall" presetSubtype="0" fill="hold" nodeType="withEffect">
                                  <p:stCondLst>
                                    <p:cond delay="1000"/>
                                  </p:stCondLst>
                                  <p:childTnLst>
                                    <p:cmd type="call" cmd="playFrom(0.0)">
                                      <p:cBhvr>
                                        <p:cTn id="37" dur="35238" fill="hold"/>
                                        <p:tgtEl>
                                          <p:spTgt spid="7"/>
                                        </p:tgtEl>
                                      </p:cBhvr>
                                    </p:cmd>
                                  </p:childTnLst>
                                </p:cTn>
                              </p:par>
                            </p:childTnLst>
                          </p:cTn>
                        </p:par>
                        <p:par>
                          <p:cTn id="38" fill="hold">
                            <p:stCondLst>
                              <p:cond delay="36238"/>
                            </p:stCondLst>
                            <p:childTnLst>
                              <p:par>
                                <p:cTn id="39" presetID="3" presetClass="mediacall" presetSubtype="0" fill="hold" nodeType="afterEffect">
                                  <p:stCondLst>
                                    <p:cond delay="500"/>
                                  </p:stCondLst>
                                  <p:childTnLst>
                                    <p:cmd type="call" cmd="stop">
                                      <p:cBhvr>
                                        <p:cTn id="40" dur="1" fill="hold"/>
                                        <p:tgtEl>
                                          <p:spTgt spid="7"/>
                                        </p:tgtEl>
                                      </p:cBhvr>
                                    </p:cmd>
                                  </p:childTnLst>
                                </p:cTn>
                              </p:par>
                              <p:par>
                                <p:cTn id="41" presetID="10" presetClass="entr" presetSubtype="0" fill="hold" grpId="0" nodeType="withEffect">
                                  <p:stCondLst>
                                    <p:cond delay="500"/>
                                  </p:stCondLst>
                                  <p:childTnLst>
                                    <p:set>
                                      <p:cBhvr>
                                        <p:cTn id="42" dur="1" fill="hold">
                                          <p:stCondLst>
                                            <p:cond delay="0"/>
                                          </p:stCondLst>
                                        </p:cTn>
                                        <p:tgtEl>
                                          <p:spTgt spid="26"/>
                                        </p:tgtEl>
                                        <p:attrNameLst>
                                          <p:attrName>style.visibility</p:attrName>
                                        </p:attrNameLst>
                                      </p:cBhvr>
                                      <p:to>
                                        <p:strVal val="visible"/>
                                      </p:to>
                                    </p:set>
                                    <p:animEffect transition="in" filter="fade">
                                      <p:cBhvr>
                                        <p:cTn id="43" dur="500"/>
                                        <p:tgtEl>
                                          <p:spTgt spid="26"/>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6">
                                            <p:txEl>
                                              <p:pRg st="2" end="2"/>
                                            </p:txEl>
                                          </p:spTgt>
                                        </p:tgtEl>
                                        <p:attrNameLst>
                                          <p:attrName>style.visibility</p:attrName>
                                        </p:attrNameLst>
                                      </p:cBhvr>
                                      <p:to>
                                        <p:strVal val="visible"/>
                                      </p:to>
                                    </p:set>
                                    <p:animEffect transition="in" filter="fade">
                                      <p:cBhvr>
                                        <p:cTn id="48" dur="500"/>
                                        <p:tgtEl>
                                          <p:spTgt spid="6">
                                            <p:txEl>
                                              <p:pRg st="2" end="2"/>
                                            </p:txEl>
                                          </p:spTgt>
                                        </p:tgtEl>
                                      </p:cBhvr>
                                    </p:animEffect>
                                  </p:childTnLst>
                                </p:cTn>
                              </p:par>
                              <p:par>
                                <p:cTn id="49" presetID="10" presetClass="exit" presetSubtype="0" fill="hold" grpId="1" nodeType="withEffect">
                                  <p:stCondLst>
                                    <p:cond delay="0"/>
                                  </p:stCondLst>
                                  <p:childTnLst>
                                    <p:animEffect transition="out" filter="fade">
                                      <p:cBhvr>
                                        <p:cTn id="50" dur="500"/>
                                        <p:tgtEl>
                                          <p:spTgt spid="26"/>
                                        </p:tgtEl>
                                      </p:cBhvr>
                                    </p:animEffect>
                                    <p:set>
                                      <p:cBhvr>
                                        <p:cTn id="51" dur="1" fill="hold">
                                          <p:stCondLst>
                                            <p:cond delay="499"/>
                                          </p:stCondLst>
                                        </p:cTn>
                                        <p:tgtEl>
                                          <p:spTgt spid="26"/>
                                        </p:tgtEl>
                                        <p:attrNameLst>
                                          <p:attrName>style.visibility</p:attrName>
                                        </p:attrNameLst>
                                      </p:cBhvr>
                                      <p:to>
                                        <p:strVal val="hidden"/>
                                      </p:to>
                                    </p:set>
                                  </p:childTnLst>
                                </p:cTn>
                              </p:par>
                              <p:par>
                                <p:cTn id="52" presetID="10" presetClass="entr" presetSubtype="0" fill="hold" grpId="0" nodeType="withEffect">
                                  <p:stCondLst>
                                    <p:cond delay="500"/>
                                  </p:stCondLst>
                                  <p:childTnLst>
                                    <p:set>
                                      <p:cBhvr>
                                        <p:cTn id="53" dur="1" fill="hold">
                                          <p:stCondLst>
                                            <p:cond delay="0"/>
                                          </p:stCondLst>
                                        </p:cTn>
                                        <p:tgtEl>
                                          <p:spTgt spid="19">
                                            <p:txEl>
                                              <p:pRg st="0" end="0"/>
                                            </p:txEl>
                                          </p:spTgt>
                                        </p:tgtEl>
                                        <p:attrNameLst>
                                          <p:attrName>style.visibility</p:attrName>
                                        </p:attrNameLst>
                                      </p:cBhvr>
                                      <p:to>
                                        <p:strVal val="visible"/>
                                      </p:to>
                                    </p:set>
                                    <p:animEffect transition="in" filter="fade">
                                      <p:cBhvr>
                                        <p:cTn id="54" dur="500"/>
                                        <p:tgtEl>
                                          <p:spTgt spid="19">
                                            <p:txEl>
                                              <p:pRg st="0" end="0"/>
                                            </p:txEl>
                                          </p:spTgt>
                                        </p:tgtEl>
                                      </p:cBhvr>
                                    </p:animEffect>
                                  </p:childTnLst>
                                </p:cTn>
                              </p:par>
                              <p:par>
                                <p:cTn id="55" presetID="10" presetClass="entr" presetSubtype="0" fill="hold" nodeType="withEffect">
                                  <p:stCondLst>
                                    <p:cond delay="500"/>
                                  </p:stCondLst>
                                  <p:childTnLst>
                                    <p:set>
                                      <p:cBhvr>
                                        <p:cTn id="56" dur="1" fill="hold">
                                          <p:stCondLst>
                                            <p:cond delay="0"/>
                                          </p:stCondLst>
                                        </p:cTn>
                                        <p:tgtEl>
                                          <p:spTgt spid="27"/>
                                        </p:tgtEl>
                                        <p:attrNameLst>
                                          <p:attrName>style.visibility</p:attrName>
                                        </p:attrNameLst>
                                      </p:cBhvr>
                                      <p:to>
                                        <p:strVal val="visible"/>
                                      </p:to>
                                    </p:set>
                                    <p:animEffect transition="in" filter="fade">
                                      <p:cBhvr>
                                        <p:cTn id="57" dur="500"/>
                                        <p:tgtEl>
                                          <p:spTgt spid="27"/>
                                        </p:tgtEl>
                                      </p:cBhvr>
                                    </p:animEffect>
                                  </p:childTnLst>
                                </p:cTn>
                              </p:par>
                              <p:par>
                                <p:cTn id="58" presetID="1" presetClass="mediacall" presetSubtype="0" fill="hold" nodeType="withEffect">
                                  <p:stCondLst>
                                    <p:cond delay="1000"/>
                                  </p:stCondLst>
                                  <p:childTnLst>
                                    <p:cmd type="call" cmd="playFrom(0.0)">
                                      <p:cBhvr>
                                        <p:cTn id="59" dur="24361" fill="hold"/>
                                        <p:tgtEl>
                                          <p:spTgt spid="8"/>
                                        </p:tgtEl>
                                      </p:cBhvr>
                                    </p:cmd>
                                  </p:childTnLst>
                                </p:cTn>
                              </p:par>
                            </p:childTnLst>
                          </p:cTn>
                        </p:par>
                        <p:par>
                          <p:cTn id="60" fill="hold">
                            <p:stCondLst>
                              <p:cond delay="25361"/>
                            </p:stCondLst>
                            <p:childTnLst>
                              <p:par>
                                <p:cTn id="61" presetID="3" presetClass="mediacall" presetSubtype="0" fill="hold" nodeType="afterEffect">
                                  <p:stCondLst>
                                    <p:cond delay="500"/>
                                  </p:stCondLst>
                                  <p:childTnLst>
                                    <p:cmd type="call" cmd="stop">
                                      <p:cBhvr>
                                        <p:cTn id="62" dur="1" fill="hold"/>
                                        <p:tgtEl>
                                          <p:spTgt spid="8"/>
                                        </p:tgtEl>
                                      </p:cBhvr>
                                    </p:cmd>
                                  </p:childTnLst>
                                </p:cTn>
                              </p:par>
                              <p:par>
                                <p:cTn id="63" presetID="10" presetClass="entr" presetSubtype="0" fill="hold" grpId="4" nodeType="withEffect">
                                  <p:stCondLst>
                                    <p:cond delay="500"/>
                                  </p:stCondLst>
                                  <p:childTnLst>
                                    <p:set>
                                      <p:cBhvr>
                                        <p:cTn id="64" dur="1" fill="hold">
                                          <p:stCondLst>
                                            <p:cond delay="0"/>
                                          </p:stCondLst>
                                        </p:cTn>
                                        <p:tgtEl>
                                          <p:spTgt spid="26"/>
                                        </p:tgtEl>
                                        <p:attrNameLst>
                                          <p:attrName>style.visibility</p:attrName>
                                        </p:attrNameLst>
                                      </p:cBhvr>
                                      <p:to>
                                        <p:strVal val="visible"/>
                                      </p:to>
                                    </p:set>
                                    <p:animEffect transition="in" filter="fade">
                                      <p:cBhvr>
                                        <p:cTn id="65" dur="500"/>
                                        <p:tgtEl>
                                          <p:spTgt spid="26"/>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6">
                                            <p:txEl>
                                              <p:pRg st="3" end="3"/>
                                            </p:txEl>
                                          </p:spTgt>
                                        </p:tgtEl>
                                        <p:attrNameLst>
                                          <p:attrName>style.visibility</p:attrName>
                                        </p:attrNameLst>
                                      </p:cBhvr>
                                      <p:to>
                                        <p:strVal val="visible"/>
                                      </p:to>
                                    </p:set>
                                    <p:animEffect transition="in" filter="fade">
                                      <p:cBhvr>
                                        <p:cTn id="70" dur="500"/>
                                        <p:tgtEl>
                                          <p:spTgt spid="6">
                                            <p:txEl>
                                              <p:pRg st="3" end="3"/>
                                            </p:txEl>
                                          </p:spTgt>
                                        </p:tgtEl>
                                      </p:cBhvr>
                                    </p:animEffect>
                                  </p:childTnLst>
                                </p:cTn>
                              </p:par>
                              <p:par>
                                <p:cTn id="71" presetID="10" presetClass="exit" presetSubtype="0" fill="hold" grpId="1" nodeType="withEffect">
                                  <p:stCondLst>
                                    <p:cond delay="0"/>
                                  </p:stCondLst>
                                  <p:childTnLst>
                                    <p:animEffect transition="out" filter="fade">
                                      <p:cBhvr>
                                        <p:cTn id="72" dur="500"/>
                                        <p:tgtEl>
                                          <p:spTgt spid="21">
                                            <p:txEl>
                                              <p:pRg st="0" end="0"/>
                                            </p:txEl>
                                          </p:spTgt>
                                        </p:tgtEl>
                                      </p:cBhvr>
                                    </p:animEffect>
                                    <p:set>
                                      <p:cBhvr>
                                        <p:cTn id="73" dur="1" fill="hold">
                                          <p:stCondLst>
                                            <p:cond delay="499"/>
                                          </p:stCondLst>
                                        </p:cTn>
                                        <p:tgtEl>
                                          <p:spTgt spid="21">
                                            <p:txEl>
                                              <p:pRg st="0" end="0"/>
                                            </p:txEl>
                                          </p:spTgt>
                                        </p:tgtEl>
                                        <p:attrNameLst>
                                          <p:attrName>style.visibility</p:attrName>
                                        </p:attrNameLst>
                                      </p:cBhvr>
                                      <p:to>
                                        <p:strVal val="hidden"/>
                                      </p:to>
                                    </p:set>
                                  </p:childTnLst>
                                </p:cTn>
                              </p:par>
                              <p:par>
                                <p:cTn id="74" presetID="10" presetClass="exit" presetSubtype="0" fill="hold" grpId="1" nodeType="withEffect">
                                  <p:stCondLst>
                                    <p:cond delay="0"/>
                                  </p:stCondLst>
                                  <p:childTnLst>
                                    <p:animEffect transition="out" filter="fade">
                                      <p:cBhvr>
                                        <p:cTn id="75" dur="500"/>
                                        <p:tgtEl>
                                          <p:spTgt spid="20">
                                            <p:txEl>
                                              <p:pRg st="0" end="0"/>
                                            </p:txEl>
                                          </p:spTgt>
                                        </p:tgtEl>
                                      </p:cBhvr>
                                    </p:animEffect>
                                    <p:set>
                                      <p:cBhvr>
                                        <p:cTn id="76" dur="1" fill="hold">
                                          <p:stCondLst>
                                            <p:cond delay="499"/>
                                          </p:stCondLst>
                                        </p:cTn>
                                        <p:tgtEl>
                                          <p:spTgt spid="20">
                                            <p:txEl>
                                              <p:pRg st="0" end="0"/>
                                            </p:txEl>
                                          </p:spTgt>
                                        </p:tgtEl>
                                        <p:attrNameLst>
                                          <p:attrName>style.visibility</p:attrName>
                                        </p:attrNameLst>
                                      </p:cBhvr>
                                      <p:to>
                                        <p:strVal val="hidden"/>
                                      </p:to>
                                    </p:set>
                                  </p:childTnLst>
                                </p:cTn>
                              </p:par>
                              <p:par>
                                <p:cTn id="77" presetID="10" presetClass="exit" presetSubtype="0" fill="hold" grpId="1" nodeType="withEffect">
                                  <p:stCondLst>
                                    <p:cond delay="0"/>
                                  </p:stCondLst>
                                  <p:childTnLst>
                                    <p:animEffect transition="out" filter="fade">
                                      <p:cBhvr>
                                        <p:cTn id="78" dur="500"/>
                                        <p:tgtEl>
                                          <p:spTgt spid="19">
                                            <p:txEl>
                                              <p:pRg st="0" end="0"/>
                                            </p:txEl>
                                          </p:spTgt>
                                        </p:tgtEl>
                                      </p:cBhvr>
                                    </p:animEffect>
                                    <p:set>
                                      <p:cBhvr>
                                        <p:cTn id="79" dur="1" fill="hold">
                                          <p:stCondLst>
                                            <p:cond delay="499"/>
                                          </p:stCondLst>
                                        </p:cTn>
                                        <p:tgtEl>
                                          <p:spTgt spid="19">
                                            <p:txEl>
                                              <p:pRg st="0" end="0"/>
                                            </p:txEl>
                                          </p:spTgt>
                                        </p:tgtEl>
                                        <p:attrNameLst>
                                          <p:attrName>style.visibility</p:attrName>
                                        </p:attrNameLst>
                                      </p:cBhvr>
                                      <p:to>
                                        <p:strVal val="hidden"/>
                                      </p:to>
                                    </p:set>
                                  </p:childTnLst>
                                </p:cTn>
                              </p:par>
                              <p:par>
                                <p:cTn id="80" presetID="10" presetClass="exit" presetSubtype="0" fill="hold" nodeType="withEffect">
                                  <p:stCondLst>
                                    <p:cond delay="0"/>
                                  </p:stCondLst>
                                  <p:childTnLst>
                                    <p:animEffect transition="out" filter="fade">
                                      <p:cBhvr>
                                        <p:cTn id="81" dur="500"/>
                                        <p:tgtEl>
                                          <p:spTgt spid="23"/>
                                        </p:tgtEl>
                                      </p:cBhvr>
                                    </p:animEffect>
                                    <p:set>
                                      <p:cBhvr>
                                        <p:cTn id="82" dur="1" fill="hold">
                                          <p:stCondLst>
                                            <p:cond delay="499"/>
                                          </p:stCondLst>
                                        </p:cTn>
                                        <p:tgtEl>
                                          <p:spTgt spid="23"/>
                                        </p:tgtEl>
                                        <p:attrNameLst>
                                          <p:attrName>style.visibility</p:attrName>
                                        </p:attrNameLst>
                                      </p:cBhvr>
                                      <p:to>
                                        <p:strVal val="hidden"/>
                                      </p:to>
                                    </p:set>
                                  </p:childTnLst>
                                </p:cTn>
                              </p:par>
                              <p:par>
                                <p:cTn id="83" presetID="10" presetClass="exit" presetSubtype="0" fill="hold" nodeType="withEffect">
                                  <p:stCondLst>
                                    <p:cond delay="0"/>
                                  </p:stCondLst>
                                  <p:childTnLst>
                                    <p:animEffect transition="out" filter="fade">
                                      <p:cBhvr>
                                        <p:cTn id="84" dur="500"/>
                                        <p:tgtEl>
                                          <p:spTgt spid="25"/>
                                        </p:tgtEl>
                                      </p:cBhvr>
                                    </p:animEffect>
                                    <p:set>
                                      <p:cBhvr>
                                        <p:cTn id="85" dur="1" fill="hold">
                                          <p:stCondLst>
                                            <p:cond delay="499"/>
                                          </p:stCondLst>
                                        </p:cTn>
                                        <p:tgtEl>
                                          <p:spTgt spid="25"/>
                                        </p:tgtEl>
                                        <p:attrNameLst>
                                          <p:attrName>style.visibility</p:attrName>
                                        </p:attrNameLst>
                                      </p:cBhvr>
                                      <p:to>
                                        <p:strVal val="hidden"/>
                                      </p:to>
                                    </p:set>
                                  </p:childTnLst>
                                </p:cTn>
                              </p:par>
                              <p:par>
                                <p:cTn id="86" presetID="10" presetClass="exit" presetSubtype="0" fill="hold" nodeType="withEffect">
                                  <p:stCondLst>
                                    <p:cond delay="0"/>
                                  </p:stCondLst>
                                  <p:childTnLst>
                                    <p:animEffect transition="out" filter="fade">
                                      <p:cBhvr>
                                        <p:cTn id="87" dur="500"/>
                                        <p:tgtEl>
                                          <p:spTgt spid="27"/>
                                        </p:tgtEl>
                                      </p:cBhvr>
                                    </p:animEffect>
                                    <p:set>
                                      <p:cBhvr>
                                        <p:cTn id="88" dur="1" fill="hold">
                                          <p:stCondLst>
                                            <p:cond delay="499"/>
                                          </p:stCondLst>
                                        </p:cTn>
                                        <p:tgtEl>
                                          <p:spTgt spid="27"/>
                                        </p:tgtEl>
                                        <p:attrNameLst>
                                          <p:attrName>style.visibility</p:attrName>
                                        </p:attrNameLst>
                                      </p:cBhvr>
                                      <p:to>
                                        <p:strVal val="hidden"/>
                                      </p:to>
                                    </p:set>
                                  </p:childTnLst>
                                </p:cTn>
                              </p:par>
                              <p:par>
                                <p:cTn id="89" presetID="10" presetClass="exit" presetSubtype="0" fill="hold" grpId="5" nodeType="withEffect">
                                  <p:stCondLst>
                                    <p:cond delay="0"/>
                                  </p:stCondLst>
                                  <p:childTnLst>
                                    <p:animEffect transition="out" filter="fade">
                                      <p:cBhvr>
                                        <p:cTn id="90" dur="500"/>
                                        <p:tgtEl>
                                          <p:spTgt spid="26"/>
                                        </p:tgtEl>
                                      </p:cBhvr>
                                    </p:animEffect>
                                    <p:set>
                                      <p:cBhvr>
                                        <p:cTn id="91" dur="1" fill="hold">
                                          <p:stCondLst>
                                            <p:cond delay="499"/>
                                          </p:stCondLst>
                                        </p:cTn>
                                        <p:tgtEl>
                                          <p:spTgt spid="26"/>
                                        </p:tgtEl>
                                        <p:attrNameLst>
                                          <p:attrName>style.visibility</p:attrName>
                                        </p:attrNameLst>
                                      </p:cBhvr>
                                      <p:to>
                                        <p:strVal val="hidden"/>
                                      </p:to>
                                    </p:set>
                                  </p:childTnLst>
                                </p:cTn>
                              </p:par>
                              <p:par>
                                <p:cTn id="92" presetID="10" presetClass="entr" presetSubtype="0" fill="hold" grpId="0" nodeType="withEffect">
                                  <p:stCondLst>
                                    <p:cond delay="500"/>
                                  </p:stCondLst>
                                  <p:childTnLst>
                                    <p:set>
                                      <p:cBhvr>
                                        <p:cTn id="93" dur="1" fill="hold">
                                          <p:stCondLst>
                                            <p:cond delay="0"/>
                                          </p:stCondLst>
                                        </p:cTn>
                                        <p:tgtEl>
                                          <p:spTgt spid="28"/>
                                        </p:tgtEl>
                                        <p:attrNameLst>
                                          <p:attrName>style.visibility</p:attrName>
                                        </p:attrNameLst>
                                      </p:cBhvr>
                                      <p:to>
                                        <p:strVal val="visible"/>
                                      </p:to>
                                    </p:set>
                                    <p:animEffect transition="in" filter="fade">
                                      <p:cBhvr>
                                        <p:cTn id="94" dur="500"/>
                                        <p:tgtEl>
                                          <p:spTgt spid="28"/>
                                        </p:tgtEl>
                                      </p:cBhvr>
                                    </p:animEffect>
                                  </p:childTnLst>
                                </p:cTn>
                              </p:par>
                              <p:par>
                                <p:cTn id="95" presetID="10" presetClass="entr" presetSubtype="0" fill="hold" grpId="0" nodeType="withEffect">
                                  <p:stCondLst>
                                    <p:cond delay="750"/>
                                  </p:stCondLst>
                                  <p:childTnLst>
                                    <p:set>
                                      <p:cBhvr>
                                        <p:cTn id="96" dur="1" fill="hold">
                                          <p:stCondLst>
                                            <p:cond delay="0"/>
                                          </p:stCondLst>
                                        </p:cTn>
                                        <p:tgtEl>
                                          <p:spTgt spid="34"/>
                                        </p:tgtEl>
                                        <p:attrNameLst>
                                          <p:attrName>style.visibility</p:attrName>
                                        </p:attrNameLst>
                                      </p:cBhvr>
                                      <p:to>
                                        <p:strVal val="visible"/>
                                      </p:to>
                                    </p:set>
                                    <p:animEffect transition="in" filter="fade">
                                      <p:cBhvr>
                                        <p:cTn id="97" dur="500"/>
                                        <p:tgtEl>
                                          <p:spTgt spid="34"/>
                                        </p:tgtEl>
                                      </p:cBhvr>
                                    </p:animEffect>
                                  </p:childTnLst>
                                </p:cTn>
                              </p:par>
                              <p:par>
                                <p:cTn id="98" presetID="10" presetClass="entr" presetSubtype="0" fill="hold" nodeType="withEffect">
                                  <p:stCondLst>
                                    <p:cond delay="750"/>
                                  </p:stCondLst>
                                  <p:childTnLst>
                                    <p:set>
                                      <p:cBhvr>
                                        <p:cTn id="99" dur="1" fill="hold">
                                          <p:stCondLst>
                                            <p:cond delay="0"/>
                                          </p:stCondLst>
                                        </p:cTn>
                                        <p:tgtEl>
                                          <p:spTgt spid="36"/>
                                        </p:tgtEl>
                                        <p:attrNameLst>
                                          <p:attrName>style.visibility</p:attrName>
                                        </p:attrNameLst>
                                      </p:cBhvr>
                                      <p:to>
                                        <p:strVal val="visible"/>
                                      </p:to>
                                    </p:set>
                                    <p:animEffect transition="in" filter="fade">
                                      <p:cBhvr>
                                        <p:cTn id="100" dur="500"/>
                                        <p:tgtEl>
                                          <p:spTgt spid="36"/>
                                        </p:tgtEl>
                                      </p:cBhvr>
                                    </p:animEffect>
                                  </p:childTnLst>
                                </p:cTn>
                              </p:par>
                              <p:par>
                                <p:cTn id="101" presetID="10" presetClass="entr" presetSubtype="0" fill="hold" grpId="0" nodeType="withEffect">
                                  <p:stCondLst>
                                    <p:cond delay="1000"/>
                                  </p:stCondLst>
                                  <p:childTnLst>
                                    <p:set>
                                      <p:cBhvr>
                                        <p:cTn id="102" dur="1" fill="hold">
                                          <p:stCondLst>
                                            <p:cond delay="0"/>
                                          </p:stCondLst>
                                        </p:cTn>
                                        <p:tgtEl>
                                          <p:spTgt spid="29"/>
                                        </p:tgtEl>
                                        <p:attrNameLst>
                                          <p:attrName>style.visibility</p:attrName>
                                        </p:attrNameLst>
                                      </p:cBhvr>
                                      <p:to>
                                        <p:strVal val="visible"/>
                                      </p:to>
                                    </p:set>
                                    <p:animEffect transition="in" filter="fade">
                                      <p:cBhvr>
                                        <p:cTn id="103" dur="500"/>
                                        <p:tgtEl>
                                          <p:spTgt spid="29"/>
                                        </p:tgtEl>
                                      </p:cBhvr>
                                    </p:animEffect>
                                  </p:childTnLst>
                                </p:cTn>
                              </p:par>
                              <p:par>
                                <p:cTn id="104" presetID="10" presetClass="entr" presetSubtype="0" fill="hold" nodeType="withEffect">
                                  <p:stCondLst>
                                    <p:cond delay="1000"/>
                                  </p:stCondLst>
                                  <p:childTnLst>
                                    <p:set>
                                      <p:cBhvr>
                                        <p:cTn id="105" dur="1" fill="hold">
                                          <p:stCondLst>
                                            <p:cond delay="0"/>
                                          </p:stCondLst>
                                        </p:cTn>
                                        <p:tgtEl>
                                          <p:spTgt spid="37"/>
                                        </p:tgtEl>
                                        <p:attrNameLst>
                                          <p:attrName>style.visibility</p:attrName>
                                        </p:attrNameLst>
                                      </p:cBhvr>
                                      <p:to>
                                        <p:strVal val="visible"/>
                                      </p:to>
                                    </p:set>
                                    <p:animEffect transition="in" filter="fade">
                                      <p:cBhvr>
                                        <p:cTn id="106" dur="500"/>
                                        <p:tgtEl>
                                          <p:spTgt spid="37"/>
                                        </p:tgtEl>
                                      </p:cBhvr>
                                    </p:animEffect>
                                  </p:childTnLst>
                                </p:cTn>
                              </p:par>
                              <p:par>
                                <p:cTn id="107" presetID="10" presetClass="entr" presetSubtype="0" fill="hold" grpId="0" nodeType="withEffect">
                                  <p:stCondLst>
                                    <p:cond delay="1250"/>
                                  </p:stCondLst>
                                  <p:childTnLst>
                                    <p:set>
                                      <p:cBhvr>
                                        <p:cTn id="108" dur="1" fill="hold">
                                          <p:stCondLst>
                                            <p:cond delay="0"/>
                                          </p:stCondLst>
                                        </p:cTn>
                                        <p:tgtEl>
                                          <p:spTgt spid="30"/>
                                        </p:tgtEl>
                                        <p:attrNameLst>
                                          <p:attrName>style.visibility</p:attrName>
                                        </p:attrNameLst>
                                      </p:cBhvr>
                                      <p:to>
                                        <p:strVal val="visible"/>
                                      </p:to>
                                    </p:set>
                                    <p:animEffect transition="in" filter="fade">
                                      <p:cBhvr>
                                        <p:cTn id="109" dur="500"/>
                                        <p:tgtEl>
                                          <p:spTgt spid="30"/>
                                        </p:tgtEl>
                                      </p:cBhvr>
                                    </p:animEffect>
                                  </p:childTnLst>
                                </p:cTn>
                              </p:par>
                              <p:par>
                                <p:cTn id="110" presetID="10" presetClass="entr" presetSubtype="0" fill="hold" nodeType="withEffect">
                                  <p:stCondLst>
                                    <p:cond delay="1250"/>
                                  </p:stCondLst>
                                  <p:childTnLst>
                                    <p:set>
                                      <p:cBhvr>
                                        <p:cTn id="111" dur="1" fill="hold">
                                          <p:stCondLst>
                                            <p:cond delay="0"/>
                                          </p:stCondLst>
                                        </p:cTn>
                                        <p:tgtEl>
                                          <p:spTgt spid="39"/>
                                        </p:tgtEl>
                                        <p:attrNameLst>
                                          <p:attrName>style.visibility</p:attrName>
                                        </p:attrNameLst>
                                      </p:cBhvr>
                                      <p:to>
                                        <p:strVal val="visible"/>
                                      </p:to>
                                    </p:set>
                                    <p:animEffect transition="in" filter="fade">
                                      <p:cBhvr>
                                        <p:cTn id="112" dur="500"/>
                                        <p:tgtEl>
                                          <p:spTgt spid="39"/>
                                        </p:tgtEl>
                                      </p:cBhvr>
                                    </p:animEffect>
                                  </p:childTnLst>
                                </p:cTn>
                              </p:par>
                              <p:par>
                                <p:cTn id="113" presetID="10" presetClass="entr" presetSubtype="0" fill="hold" grpId="0" nodeType="withEffect">
                                  <p:stCondLst>
                                    <p:cond delay="1500"/>
                                  </p:stCondLst>
                                  <p:childTnLst>
                                    <p:set>
                                      <p:cBhvr>
                                        <p:cTn id="114" dur="1" fill="hold">
                                          <p:stCondLst>
                                            <p:cond delay="0"/>
                                          </p:stCondLst>
                                        </p:cTn>
                                        <p:tgtEl>
                                          <p:spTgt spid="32"/>
                                        </p:tgtEl>
                                        <p:attrNameLst>
                                          <p:attrName>style.visibility</p:attrName>
                                        </p:attrNameLst>
                                      </p:cBhvr>
                                      <p:to>
                                        <p:strVal val="visible"/>
                                      </p:to>
                                    </p:set>
                                    <p:animEffect transition="in" filter="fade">
                                      <p:cBhvr>
                                        <p:cTn id="115" dur="500"/>
                                        <p:tgtEl>
                                          <p:spTgt spid="32"/>
                                        </p:tgtEl>
                                      </p:cBhvr>
                                    </p:animEffect>
                                  </p:childTnLst>
                                </p:cTn>
                              </p:par>
                              <p:par>
                                <p:cTn id="116" presetID="10" presetClass="entr" presetSubtype="0" fill="hold" nodeType="withEffect">
                                  <p:stCondLst>
                                    <p:cond delay="1500"/>
                                  </p:stCondLst>
                                  <p:childTnLst>
                                    <p:set>
                                      <p:cBhvr>
                                        <p:cTn id="117" dur="1" fill="hold">
                                          <p:stCondLst>
                                            <p:cond delay="0"/>
                                          </p:stCondLst>
                                        </p:cTn>
                                        <p:tgtEl>
                                          <p:spTgt spid="43"/>
                                        </p:tgtEl>
                                        <p:attrNameLst>
                                          <p:attrName>style.visibility</p:attrName>
                                        </p:attrNameLst>
                                      </p:cBhvr>
                                      <p:to>
                                        <p:strVal val="visible"/>
                                      </p:to>
                                    </p:set>
                                    <p:animEffect transition="in" filter="fade">
                                      <p:cBhvr>
                                        <p:cTn id="118" dur="500"/>
                                        <p:tgtEl>
                                          <p:spTgt spid="43"/>
                                        </p:tgtEl>
                                      </p:cBhvr>
                                    </p:animEffect>
                                  </p:childTnLst>
                                </p:cTn>
                              </p:par>
                              <p:par>
                                <p:cTn id="119" presetID="10" presetClass="entr" presetSubtype="0" fill="hold" grpId="0" nodeType="withEffect">
                                  <p:stCondLst>
                                    <p:cond delay="1750"/>
                                  </p:stCondLst>
                                  <p:childTnLst>
                                    <p:set>
                                      <p:cBhvr>
                                        <p:cTn id="120" dur="1" fill="hold">
                                          <p:stCondLst>
                                            <p:cond delay="0"/>
                                          </p:stCondLst>
                                        </p:cTn>
                                        <p:tgtEl>
                                          <p:spTgt spid="31"/>
                                        </p:tgtEl>
                                        <p:attrNameLst>
                                          <p:attrName>style.visibility</p:attrName>
                                        </p:attrNameLst>
                                      </p:cBhvr>
                                      <p:to>
                                        <p:strVal val="visible"/>
                                      </p:to>
                                    </p:set>
                                    <p:animEffect transition="in" filter="fade">
                                      <p:cBhvr>
                                        <p:cTn id="121" dur="500"/>
                                        <p:tgtEl>
                                          <p:spTgt spid="31"/>
                                        </p:tgtEl>
                                      </p:cBhvr>
                                    </p:animEffect>
                                  </p:childTnLst>
                                </p:cTn>
                              </p:par>
                              <p:par>
                                <p:cTn id="122" presetID="10" presetClass="entr" presetSubtype="0" fill="hold" nodeType="withEffect">
                                  <p:stCondLst>
                                    <p:cond delay="1750"/>
                                  </p:stCondLst>
                                  <p:childTnLst>
                                    <p:set>
                                      <p:cBhvr>
                                        <p:cTn id="123" dur="1" fill="hold">
                                          <p:stCondLst>
                                            <p:cond delay="0"/>
                                          </p:stCondLst>
                                        </p:cTn>
                                        <p:tgtEl>
                                          <p:spTgt spid="45"/>
                                        </p:tgtEl>
                                        <p:attrNameLst>
                                          <p:attrName>style.visibility</p:attrName>
                                        </p:attrNameLst>
                                      </p:cBhvr>
                                      <p:to>
                                        <p:strVal val="visible"/>
                                      </p:to>
                                    </p:set>
                                    <p:animEffect transition="in" filter="fade">
                                      <p:cBhvr>
                                        <p:cTn id="124" dur="500"/>
                                        <p:tgtEl>
                                          <p:spTgt spid="45"/>
                                        </p:tgtEl>
                                      </p:cBhvr>
                                    </p:animEffect>
                                  </p:childTnLst>
                                </p:cTn>
                              </p:par>
                              <p:par>
                                <p:cTn id="125" presetID="10" presetClass="entr" presetSubtype="0" fill="hold" grpId="0" nodeType="withEffect">
                                  <p:stCondLst>
                                    <p:cond delay="2000"/>
                                  </p:stCondLst>
                                  <p:childTnLst>
                                    <p:set>
                                      <p:cBhvr>
                                        <p:cTn id="126" dur="1" fill="hold">
                                          <p:stCondLst>
                                            <p:cond delay="0"/>
                                          </p:stCondLst>
                                        </p:cTn>
                                        <p:tgtEl>
                                          <p:spTgt spid="33"/>
                                        </p:tgtEl>
                                        <p:attrNameLst>
                                          <p:attrName>style.visibility</p:attrName>
                                        </p:attrNameLst>
                                      </p:cBhvr>
                                      <p:to>
                                        <p:strVal val="visible"/>
                                      </p:to>
                                    </p:set>
                                    <p:animEffect transition="in" filter="fade">
                                      <p:cBhvr>
                                        <p:cTn id="127" dur="500"/>
                                        <p:tgtEl>
                                          <p:spTgt spid="33"/>
                                        </p:tgtEl>
                                      </p:cBhvr>
                                    </p:animEffect>
                                  </p:childTnLst>
                                </p:cTn>
                              </p:par>
                              <p:par>
                                <p:cTn id="128" presetID="10" presetClass="entr" presetSubtype="0" fill="hold" nodeType="withEffect">
                                  <p:stCondLst>
                                    <p:cond delay="2000"/>
                                  </p:stCondLst>
                                  <p:childTnLst>
                                    <p:set>
                                      <p:cBhvr>
                                        <p:cTn id="129" dur="1" fill="hold">
                                          <p:stCondLst>
                                            <p:cond delay="0"/>
                                          </p:stCondLst>
                                        </p:cTn>
                                        <p:tgtEl>
                                          <p:spTgt spid="41"/>
                                        </p:tgtEl>
                                        <p:attrNameLst>
                                          <p:attrName>style.visibility</p:attrName>
                                        </p:attrNameLst>
                                      </p:cBhvr>
                                      <p:to>
                                        <p:strVal val="visible"/>
                                      </p:to>
                                    </p:set>
                                    <p:animEffect transition="in" filter="fade">
                                      <p:cBhvr>
                                        <p:cTn id="130" dur="500"/>
                                        <p:tgtEl>
                                          <p:spTgt spid="41"/>
                                        </p:tgtEl>
                                      </p:cBhvr>
                                    </p:animEffect>
                                  </p:childTnLst>
                                </p:cTn>
                              </p:par>
                              <p:par>
                                <p:cTn id="131" presetID="1" presetClass="mediacall" presetSubtype="0" fill="hold" nodeType="withEffect">
                                  <p:stCondLst>
                                    <p:cond delay="1000"/>
                                  </p:stCondLst>
                                  <p:childTnLst>
                                    <p:cmd type="call" cmd="playFrom(0.0)">
                                      <p:cBhvr>
                                        <p:cTn id="132" dur="43480" fill="hold"/>
                                        <p:tgtEl>
                                          <p:spTgt spid="10"/>
                                        </p:tgtEl>
                                      </p:cBhvr>
                                    </p:cmd>
                                  </p:childTnLst>
                                </p:cTn>
                              </p:par>
                            </p:childTnLst>
                          </p:cTn>
                        </p:par>
                        <p:par>
                          <p:cTn id="133" fill="hold">
                            <p:stCondLst>
                              <p:cond delay="44480"/>
                            </p:stCondLst>
                            <p:childTnLst>
                              <p:par>
                                <p:cTn id="134" presetID="3" presetClass="mediacall" presetSubtype="0" fill="hold" nodeType="afterEffect">
                                  <p:stCondLst>
                                    <p:cond delay="0"/>
                                  </p:stCondLst>
                                  <p:childTnLst>
                                    <p:cmd type="call" cmd="stop">
                                      <p:cBhvr>
                                        <p:cTn id="135" dur="1" fill="hold"/>
                                        <p:tgtEl>
                                          <p:spTgt spid="10"/>
                                        </p:tgtEl>
                                      </p:cBhvr>
                                    </p:cmd>
                                  </p:childTnLst>
                                </p:cTn>
                              </p:par>
                              <p:par>
                                <p:cTn id="136" presetID="10" presetClass="entr" presetSubtype="0" fill="hold" grpId="6" nodeType="withEffect">
                                  <p:stCondLst>
                                    <p:cond delay="500"/>
                                  </p:stCondLst>
                                  <p:childTnLst>
                                    <p:set>
                                      <p:cBhvr>
                                        <p:cTn id="137" dur="1" fill="hold">
                                          <p:stCondLst>
                                            <p:cond delay="0"/>
                                          </p:stCondLst>
                                        </p:cTn>
                                        <p:tgtEl>
                                          <p:spTgt spid="26"/>
                                        </p:tgtEl>
                                        <p:attrNameLst>
                                          <p:attrName>style.visibility</p:attrName>
                                        </p:attrNameLst>
                                      </p:cBhvr>
                                      <p:to>
                                        <p:strVal val="visible"/>
                                      </p:to>
                                    </p:set>
                                    <p:animEffect transition="in" filter="fade">
                                      <p:cBhvr>
                                        <p:cTn id="13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9" fill="hold" display="0">
                  <p:stCondLst>
                    <p:cond delay="indefinite"/>
                  </p:stCondLst>
                  <p:endCondLst>
                    <p:cond evt="onStopAudio" delay="0">
                      <p:tgtEl>
                        <p:sldTgt/>
                      </p:tgtEl>
                    </p:cond>
                  </p:endCondLst>
                </p:cTn>
                <p:tgtEl>
                  <p:spTgt spid="2"/>
                </p:tgtEl>
              </p:cMediaNode>
            </p:audio>
            <p:audio>
              <p:cMediaNode vol="80000">
                <p:cTn id="140" fill="hold" display="0">
                  <p:stCondLst>
                    <p:cond delay="indefinite"/>
                  </p:stCondLst>
                  <p:endCondLst>
                    <p:cond evt="onStopAudio" delay="0">
                      <p:tgtEl>
                        <p:sldTgt/>
                      </p:tgtEl>
                    </p:cond>
                  </p:endCondLst>
                </p:cTn>
                <p:tgtEl>
                  <p:spTgt spid="7"/>
                </p:tgtEl>
              </p:cMediaNode>
            </p:audio>
            <p:audio>
              <p:cMediaNode vol="80000">
                <p:cTn id="141" fill="hold" display="0">
                  <p:stCondLst>
                    <p:cond delay="indefinite"/>
                  </p:stCondLst>
                  <p:endCondLst>
                    <p:cond evt="onStopAudio" delay="0">
                      <p:tgtEl>
                        <p:sldTgt/>
                      </p:tgtEl>
                    </p:cond>
                  </p:endCondLst>
                </p:cTn>
                <p:tgtEl>
                  <p:spTgt spid="8"/>
                </p:tgtEl>
              </p:cMediaNode>
            </p:audio>
            <p:audio>
              <p:cMediaNode vol="80000">
                <p:cTn id="142" fill="hold" display="0">
                  <p:stCondLst>
                    <p:cond delay="indefinite"/>
                  </p:stCondLst>
                  <p:endCondLst>
                    <p:cond evt="onStopAudio" delay="0">
                      <p:tgtEl>
                        <p:sldTgt/>
                      </p:tgtEl>
                    </p:cond>
                  </p:endCondLst>
                </p:cTn>
                <p:tgtEl>
                  <p:spTgt spid="10"/>
                </p:tgtEl>
              </p:cMediaNode>
            </p:audio>
          </p:childTnLst>
        </p:cTn>
      </p:par>
    </p:tnLst>
    <p:bldLst>
      <p:bldP spid="19" grpId="0" build="p"/>
      <p:bldP spid="19" grpId="1" build="p"/>
      <p:bldP spid="20" grpId="0" build="p"/>
      <p:bldP spid="20" grpId="1" build="p"/>
      <p:bldP spid="21" grpId="0" build="p"/>
      <p:bldP spid="21" grpId="1" build="p"/>
      <p:bldP spid="28" grpId="0" animBg="1"/>
      <p:bldP spid="29" grpId="0" animBg="1"/>
      <p:bldP spid="30" grpId="0" animBg="1"/>
      <p:bldP spid="31" grpId="0" animBg="1"/>
      <p:bldP spid="32" grpId="0" animBg="1"/>
      <p:bldP spid="33" grpId="0" animBg="1"/>
      <p:bldP spid="34" grpId="0" animBg="1"/>
      <p:bldP spid="26" grpId="0" animBg="1"/>
      <p:bldP spid="26" grpId="1" animBg="1"/>
      <p:bldP spid="26" grpId="2" animBg="1"/>
      <p:bldP spid="26" grpId="3" animBg="1"/>
      <p:bldP spid="26" grpId="4" animBg="1"/>
      <p:bldP spid="26" grpId="5" animBg="1"/>
      <p:bldP spid="26" grpId="6"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0CA3FB7B-E3EF-4169-BE07-1B1959DC785E}"/>
              </a:ext>
            </a:extLst>
          </p:cNvPr>
          <p:cNvSpPr>
            <a:spLocks noGrp="1"/>
          </p:cNvSpPr>
          <p:nvPr>
            <p:ph idx="1"/>
          </p:nvPr>
        </p:nvSpPr>
        <p:spPr/>
        <p:txBody>
          <a:bodyPr/>
          <a:lstStyle/>
          <a:p>
            <a:pPr marL="285750" indent="-285750">
              <a:buFont typeface="Arial" panose="020B0604020202020204" pitchFamily="34" charset="0"/>
              <a:buChar char="•"/>
            </a:pPr>
            <a:r>
              <a:rPr lang="en-AU" dirty="0"/>
              <a:t>Safety currently treated as a function of mobility</a:t>
            </a:r>
          </a:p>
          <a:p>
            <a:pPr marL="285750" indent="-285750">
              <a:buFont typeface="Arial" panose="020B0604020202020204" pitchFamily="34" charset="0"/>
              <a:buChar char="•"/>
            </a:pPr>
            <a:r>
              <a:rPr lang="en-AU" dirty="0"/>
              <a:t>Currently accept some risk for an economic gain</a:t>
            </a:r>
          </a:p>
          <a:p>
            <a:pPr marL="285750" indent="-285750">
              <a:buFont typeface="Arial" panose="020B0604020202020204" pitchFamily="34" charset="0"/>
              <a:buChar char="•"/>
            </a:pPr>
            <a:r>
              <a:rPr lang="en-AU" dirty="0"/>
              <a:t>In conflict with economic maximisation</a:t>
            </a:r>
          </a:p>
          <a:p>
            <a:pPr marL="285750" indent="-285750">
              <a:buFont typeface="Arial" panose="020B0604020202020204" pitchFamily="34" charset="0"/>
              <a:buChar char="•"/>
            </a:pPr>
            <a:endParaRPr lang="en-AU" dirty="0"/>
          </a:p>
        </p:txBody>
      </p:sp>
      <p:sp>
        <p:nvSpPr>
          <p:cNvPr id="7" name="Title 6">
            <a:extLst>
              <a:ext uri="{FF2B5EF4-FFF2-40B4-BE49-F238E27FC236}">
                <a16:creationId xmlns:a16="http://schemas.microsoft.com/office/drawing/2014/main" id="{E0EE99B1-9F29-4F37-B4F7-36D82FBEF5E3}"/>
              </a:ext>
            </a:extLst>
          </p:cNvPr>
          <p:cNvSpPr>
            <a:spLocks noGrp="1"/>
          </p:cNvSpPr>
          <p:nvPr>
            <p:ph type="title"/>
          </p:nvPr>
        </p:nvSpPr>
        <p:spPr/>
        <p:txBody>
          <a:bodyPr/>
          <a:lstStyle/>
          <a:p>
            <a:r>
              <a:rPr lang="en-AU" dirty="0"/>
              <a:t>Safety as a function of mobility</a:t>
            </a:r>
          </a:p>
        </p:txBody>
      </p:sp>
      <p:sp>
        <p:nvSpPr>
          <p:cNvPr id="3" name="Footer Placeholder 2">
            <a:extLst>
              <a:ext uri="{FF2B5EF4-FFF2-40B4-BE49-F238E27FC236}">
                <a16:creationId xmlns:a16="http://schemas.microsoft.com/office/drawing/2014/main" id="{FF59CED1-4944-43DD-9260-609192C431EE}"/>
              </a:ext>
            </a:extLst>
          </p:cNvPr>
          <p:cNvSpPr>
            <a:spLocks noGrp="1"/>
          </p:cNvSpPr>
          <p:nvPr>
            <p:ph type="ftr" sz="quarter" idx="10"/>
          </p:nvPr>
        </p:nvSpPr>
        <p:spPr/>
        <p:txBody>
          <a:bodyPr/>
          <a:lstStyle/>
          <a:p>
            <a:r>
              <a:rPr lang="en-US" dirty="0"/>
              <a:t>Module 4, Snippet 1</a:t>
            </a:r>
          </a:p>
        </p:txBody>
      </p:sp>
      <p:pic>
        <p:nvPicPr>
          <p:cNvPr id="15" name="Picture Placeholder 14" descr="A highway with buildings in the background&#10;&#10;Description automatically generated">
            <a:extLst>
              <a:ext uri="{FF2B5EF4-FFF2-40B4-BE49-F238E27FC236}">
                <a16:creationId xmlns:a16="http://schemas.microsoft.com/office/drawing/2014/main" id="{904E0ADA-AC81-4E32-A220-889429A493E4}"/>
              </a:ext>
            </a:extLst>
          </p:cNvPr>
          <p:cNvPicPr>
            <a:picLocks noGrp="1" noChangeAspect="1"/>
          </p:cNvPicPr>
          <p:nvPr>
            <p:ph type="pic" sz="quarter" idx="12"/>
          </p:nvPr>
        </p:nvPicPr>
        <p:blipFill>
          <a:blip r:embed="rId9" cstate="screen">
            <a:extLst>
              <a:ext uri="{28A0092B-C50C-407E-A947-70E740481C1C}">
                <a14:useLocalDpi xmlns:a14="http://schemas.microsoft.com/office/drawing/2010/main"/>
              </a:ext>
            </a:extLst>
          </a:blip>
          <a:srcRect/>
          <a:stretch>
            <a:fillRect/>
          </a:stretch>
        </p:blipFill>
        <p:spPr/>
      </p:pic>
      <p:pic>
        <p:nvPicPr>
          <p:cNvPr id="13" name="Picture Placeholder 12" descr="A picture containing outdoor, road, car, building&#10;&#10;Description automatically generated">
            <a:extLst>
              <a:ext uri="{FF2B5EF4-FFF2-40B4-BE49-F238E27FC236}">
                <a16:creationId xmlns:a16="http://schemas.microsoft.com/office/drawing/2014/main" id="{C174C745-D531-4CEE-8FB6-374149F82F2D}"/>
              </a:ext>
            </a:extLst>
          </p:cNvPr>
          <p:cNvPicPr>
            <a:picLocks noGrp="1" noChangeAspect="1"/>
          </p:cNvPicPr>
          <p:nvPr>
            <p:ph type="pic" sz="quarter" idx="13"/>
          </p:nvPr>
        </p:nvPicPr>
        <p:blipFill>
          <a:blip r:embed="rId10" cstate="screen">
            <a:extLst>
              <a:ext uri="{BEBA8EAE-BF5A-486C-A8C5-ECC9F3942E4B}">
                <a14:imgProps xmlns:a14="http://schemas.microsoft.com/office/drawing/2010/main">
                  <a14:imgLayer r:embed="rId11">
                    <a14:imgEffect>
                      <a14:brightnessContrast bright="20000"/>
                    </a14:imgEffect>
                  </a14:imgLayer>
                </a14:imgProps>
              </a:ex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6E7CE600-5B3E-49F4-B912-C4D184ACAA00}"/>
              </a:ext>
            </a:extLst>
          </p:cNvPr>
          <p:cNvSpPr>
            <a:spLocks noGrp="1"/>
          </p:cNvSpPr>
          <p:nvPr>
            <p:ph type="body" sz="quarter" idx="14"/>
          </p:nvPr>
        </p:nvSpPr>
        <p:spPr/>
        <p:txBody>
          <a:bodyPr/>
          <a:lstStyle/>
          <a:p>
            <a:r>
              <a:rPr lang="en-AU" dirty="0"/>
              <a:t>Source: Centre for Automotive Safety Research</a:t>
            </a:r>
          </a:p>
        </p:txBody>
      </p:sp>
      <p:sp>
        <p:nvSpPr>
          <p:cNvPr id="9" name="Text Placeholder 8">
            <a:extLst>
              <a:ext uri="{FF2B5EF4-FFF2-40B4-BE49-F238E27FC236}">
                <a16:creationId xmlns:a16="http://schemas.microsoft.com/office/drawing/2014/main" id="{7AA04FE0-065E-41D7-A79C-A04FE583AB43}"/>
              </a:ext>
            </a:extLst>
          </p:cNvPr>
          <p:cNvSpPr>
            <a:spLocks noGrp="1"/>
          </p:cNvSpPr>
          <p:nvPr>
            <p:ph type="body" sz="quarter" idx="15"/>
          </p:nvPr>
        </p:nvSpPr>
        <p:spPr/>
        <p:txBody>
          <a:bodyPr/>
          <a:lstStyle/>
          <a:p>
            <a:r>
              <a:rPr lang="en-AU" dirty="0"/>
              <a:t>Source: iStock.com (</a:t>
            </a:r>
            <a:r>
              <a:rPr lang="en-AU" dirty="0" err="1"/>
              <a:t>greenantphoto</a:t>
            </a:r>
            <a:r>
              <a:rPr lang="en-AU" dirty="0"/>
              <a:t>)</a:t>
            </a:r>
          </a:p>
        </p:txBody>
      </p:sp>
      <p:sp>
        <p:nvSpPr>
          <p:cNvPr id="6" name="Slide Number Placeholder 5">
            <a:extLst>
              <a:ext uri="{FF2B5EF4-FFF2-40B4-BE49-F238E27FC236}">
                <a16:creationId xmlns:a16="http://schemas.microsoft.com/office/drawing/2014/main" id="{16272748-120C-4993-B95B-617AF9D89D59}"/>
              </a:ext>
            </a:extLst>
          </p:cNvPr>
          <p:cNvSpPr>
            <a:spLocks noGrp="1"/>
          </p:cNvSpPr>
          <p:nvPr>
            <p:ph type="sldNum" sz="quarter" idx="11"/>
          </p:nvPr>
        </p:nvSpPr>
        <p:spPr/>
        <p:txBody>
          <a:bodyPr/>
          <a:lstStyle/>
          <a:p>
            <a:fld id="{A9D36E53-D99A-0F41-B3E8-EF235B9A2E23}" type="slidenum">
              <a:rPr lang="en-US" smtClean="0"/>
              <a:pPr/>
              <a:t>6</a:t>
            </a:fld>
            <a:endParaRPr lang="en-US" dirty="0"/>
          </a:p>
        </p:txBody>
      </p:sp>
      <p:sp>
        <p:nvSpPr>
          <p:cNvPr id="10" name="Arrow: Chevron 9">
            <a:extLst>
              <a:ext uri="{FF2B5EF4-FFF2-40B4-BE49-F238E27FC236}">
                <a16:creationId xmlns:a16="http://schemas.microsoft.com/office/drawing/2014/main" id="{2BD1864F-3F89-4E02-B19E-B345917413CB}"/>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4" name="TAC_MOD4_SNIP1_SLIDE_06_PARA_B">
            <a:hlinkClick r:id="" action="ppaction://media"/>
            <a:extLst>
              <a:ext uri="{FF2B5EF4-FFF2-40B4-BE49-F238E27FC236}">
                <a16:creationId xmlns:a16="http://schemas.microsoft.com/office/drawing/2014/main" id="{4148C122-02F7-450F-BD8C-5FED3E0373F0}"/>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341626" y="811213"/>
            <a:ext cx="609600" cy="609600"/>
          </a:xfrm>
          <a:prstGeom prst="rect">
            <a:avLst/>
          </a:prstGeom>
        </p:spPr>
      </p:pic>
      <p:pic>
        <p:nvPicPr>
          <p:cNvPr id="12" name="TAC_MOD4_SNIP1_SLIDE_06_PARA_A">
            <a:hlinkClick r:id="" action="ppaction://media"/>
            <a:extLst>
              <a:ext uri="{FF2B5EF4-FFF2-40B4-BE49-F238E27FC236}">
                <a16:creationId xmlns:a16="http://schemas.microsoft.com/office/drawing/2014/main" id="{A4DE9920-85C0-4A80-A916-D592BC5F0C3D}"/>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341626" y="0"/>
            <a:ext cx="609600" cy="609600"/>
          </a:xfrm>
          <a:prstGeom prst="rect">
            <a:avLst/>
          </a:prstGeom>
        </p:spPr>
      </p:pic>
      <p:pic>
        <p:nvPicPr>
          <p:cNvPr id="14" name="TAC_MOD4_SNIP1_SLIDE_06_PARA_C">
            <a:hlinkClick r:id="" action="ppaction://media"/>
            <a:extLst>
              <a:ext uri="{FF2B5EF4-FFF2-40B4-BE49-F238E27FC236}">
                <a16:creationId xmlns:a16="http://schemas.microsoft.com/office/drawing/2014/main" id="{32AD99B2-D79D-452D-9D90-654F9594E3B1}"/>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9341626" y="1622426"/>
            <a:ext cx="609600" cy="609600"/>
          </a:xfrm>
          <a:prstGeom prst="rect">
            <a:avLst/>
          </a:prstGeom>
        </p:spPr>
      </p:pic>
    </p:spTree>
    <p:extLst>
      <p:ext uri="{BB962C8B-B14F-4D97-AF65-F5344CB8AC3E}">
        <p14:creationId xmlns:p14="http://schemas.microsoft.com/office/powerpoint/2010/main" val="3518597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par>
                                <p:cTn id="8" presetID="1" presetClass="mediacall" presetSubtype="0" fill="hold" nodeType="withEffect">
                                  <p:stCondLst>
                                    <p:cond delay="1000"/>
                                  </p:stCondLst>
                                  <p:childTnLst>
                                    <p:cmd type="call" cmd="playFrom(0.0)">
                                      <p:cBhvr>
                                        <p:cTn id="9" dur="42594" fill="hold"/>
                                        <p:tgtEl>
                                          <p:spTgt spid="12"/>
                                        </p:tgtEl>
                                      </p:cBhvr>
                                    </p:cmd>
                                  </p:childTnLst>
                                </p:cTn>
                              </p:par>
                            </p:childTnLst>
                          </p:cTn>
                        </p:par>
                        <p:par>
                          <p:cTn id="10" fill="hold">
                            <p:stCondLst>
                              <p:cond delay="43594"/>
                            </p:stCondLst>
                            <p:childTnLst>
                              <p:par>
                                <p:cTn id="11" presetID="3" presetClass="mediacall" presetSubtype="0" fill="hold" nodeType="afterEffect">
                                  <p:stCondLst>
                                    <p:cond delay="0"/>
                                  </p:stCondLst>
                                  <p:childTnLst>
                                    <p:cmd type="call" cmd="stop">
                                      <p:cBhvr>
                                        <p:cTn id="12" dur="1" fill="hold"/>
                                        <p:tgtEl>
                                          <p:spTgt spid="12"/>
                                        </p:tgtEl>
                                      </p:cBhvr>
                                    </p:cmd>
                                  </p:childTnLst>
                                </p:cTn>
                              </p:par>
                              <p:par>
                                <p:cTn id="13" presetID="10" presetClass="entr" presetSubtype="0" fill="hold" grpId="0" nodeType="withEffect">
                                  <p:stCondLst>
                                    <p:cond delay="50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8">
                                            <p:txEl>
                                              <p:pRg st="1" end="1"/>
                                            </p:txEl>
                                          </p:spTgt>
                                        </p:tgtEl>
                                        <p:attrNameLst>
                                          <p:attrName>style.visibility</p:attrName>
                                        </p:attrNameLst>
                                      </p:cBhvr>
                                      <p:to>
                                        <p:strVal val="visible"/>
                                      </p:to>
                                    </p:set>
                                    <p:animEffect transition="in" filter="fade">
                                      <p:cBhvr>
                                        <p:cTn id="20" dur="500"/>
                                        <p:tgtEl>
                                          <p:spTgt spid="8">
                                            <p:txEl>
                                              <p:pRg st="1" end="1"/>
                                            </p:txEl>
                                          </p:spTgt>
                                        </p:tgtEl>
                                      </p:cBhvr>
                                    </p:animEffect>
                                  </p:childTnLst>
                                </p:cTn>
                              </p:par>
                              <p:par>
                                <p:cTn id="21" presetID="10" presetClass="exit" presetSubtype="0" fill="hold" grpId="1" nodeType="withEffect">
                                  <p:stCondLst>
                                    <p:cond delay="0"/>
                                  </p:stCondLst>
                                  <p:childTnLst>
                                    <p:animEffect transition="out" filter="fade">
                                      <p:cBhvr>
                                        <p:cTn id="22" dur="500"/>
                                        <p:tgtEl>
                                          <p:spTgt spid="10"/>
                                        </p:tgtEl>
                                      </p:cBhvr>
                                    </p:animEffect>
                                    <p:set>
                                      <p:cBhvr>
                                        <p:cTn id="23" dur="1" fill="hold">
                                          <p:stCondLst>
                                            <p:cond delay="499"/>
                                          </p:stCondLst>
                                        </p:cTn>
                                        <p:tgtEl>
                                          <p:spTgt spid="10"/>
                                        </p:tgtEl>
                                        <p:attrNameLst>
                                          <p:attrName>style.visibility</p:attrName>
                                        </p:attrNameLst>
                                      </p:cBhvr>
                                      <p:to>
                                        <p:strVal val="hidden"/>
                                      </p:to>
                                    </p:set>
                                  </p:childTnLst>
                                </p:cTn>
                              </p:par>
                              <p:par>
                                <p:cTn id="24" presetID="10" presetClass="entr" presetSubtype="0" fill="hold" grpId="0" nodeType="withEffect">
                                  <p:stCondLst>
                                    <p:cond delay="500"/>
                                  </p:stCondLst>
                                  <p:childTnLst>
                                    <p:set>
                                      <p:cBhvr>
                                        <p:cTn id="25" dur="1" fill="hold">
                                          <p:stCondLst>
                                            <p:cond delay="0"/>
                                          </p:stCondLst>
                                        </p:cTn>
                                        <p:tgtEl>
                                          <p:spTgt spid="9">
                                            <p:txEl>
                                              <p:pRg st="0" end="0"/>
                                            </p:txEl>
                                          </p:spTgt>
                                        </p:tgtEl>
                                        <p:attrNameLst>
                                          <p:attrName>style.visibility</p:attrName>
                                        </p:attrNameLst>
                                      </p:cBhvr>
                                      <p:to>
                                        <p:strVal val="visible"/>
                                      </p:to>
                                    </p:set>
                                    <p:animEffect transition="in" filter="fade">
                                      <p:cBhvr>
                                        <p:cTn id="26" dur="500"/>
                                        <p:tgtEl>
                                          <p:spTgt spid="9">
                                            <p:txEl>
                                              <p:pRg st="0" end="0"/>
                                            </p:txEl>
                                          </p:spTgt>
                                        </p:tgtEl>
                                      </p:cBhvr>
                                    </p:animEffect>
                                  </p:childTnLst>
                                </p:cTn>
                              </p:par>
                              <p:par>
                                <p:cTn id="27" presetID="10" presetClass="entr" presetSubtype="0" fill="hold" nodeType="withEffect">
                                  <p:stCondLst>
                                    <p:cond delay="50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par>
                                <p:cTn id="30" presetID="10" presetClass="entr" presetSubtype="0" fill="hold" grpId="0" nodeType="withEffect">
                                  <p:stCondLst>
                                    <p:cond delay="100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fade">
                                      <p:cBhvr>
                                        <p:cTn id="32" dur="500"/>
                                        <p:tgtEl>
                                          <p:spTgt spid="5">
                                            <p:txEl>
                                              <p:pRg st="0" end="0"/>
                                            </p:txEl>
                                          </p:spTgt>
                                        </p:tgtEl>
                                      </p:cBhvr>
                                    </p:animEffect>
                                  </p:childTnLst>
                                </p:cTn>
                              </p:par>
                              <p:par>
                                <p:cTn id="33" presetID="10" presetClass="entr" presetSubtype="0" fill="hold" nodeType="withEffect">
                                  <p:stCondLst>
                                    <p:cond delay="100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par>
                                <p:cTn id="36" presetID="1" presetClass="mediacall" presetSubtype="0" fill="hold" nodeType="withEffect">
                                  <p:stCondLst>
                                    <p:cond delay="1000"/>
                                  </p:stCondLst>
                                  <p:childTnLst>
                                    <p:cmd type="call" cmd="playFrom(0.0)">
                                      <p:cBhvr>
                                        <p:cTn id="37" dur="56861" fill="hold"/>
                                        <p:tgtEl>
                                          <p:spTgt spid="4"/>
                                        </p:tgtEl>
                                      </p:cBhvr>
                                    </p:cmd>
                                  </p:childTnLst>
                                </p:cTn>
                              </p:par>
                            </p:childTnLst>
                          </p:cTn>
                        </p:par>
                        <p:par>
                          <p:cTn id="38" fill="hold">
                            <p:stCondLst>
                              <p:cond delay="57861"/>
                            </p:stCondLst>
                            <p:childTnLst>
                              <p:par>
                                <p:cTn id="39" presetID="3" presetClass="mediacall" presetSubtype="0" fill="hold" nodeType="afterEffect">
                                  <p:stCondLst>
                                    <p:cond delay="500"/>
                                  </p:stCondLst>
                                  <p:childTnLst>
                                    <p:cmd type="call" cmd="stop">
                                      <p:cBhvr>
                                        <p:cTn id="40" dur="1" fill="hold"/>
                                        <p:tgtEl>
                                          <p:spTgt spid="4"/>
                                        </p:tgtEl>
                                      </p:cBhvr>
                                    </p:cmd>
                                  </p:childTnLst>
                                </p:cTn>
                              </p:par>
                              <p:par>
                                <p:cTn id="41" presetID="10" presetClass="entr" presetSubtype="0" fill="hold" grpId="2" nodeType="withEffect">
                                  <p:stCondLst>
                                    <p:cond delay="50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5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8">
                                            <p:txEl>
                                              <p:pRg st="2" end="2"/>
                                            </p:txEl>
                                          </p:spTgt>
                                        </p:tgtEl>
                                        <p:attrNameLst>
                                          <p:attrName>style.visibility</p:attrName>
                                        </p:attrNameLst>
                                      </p:cBhvr>
                                      <p:to>
                                        <p:strVal val="visible"/>
                                      </p:to>
                                    </p:set>
                                    <p:animEffect transition="in" filter="fade">
                                      <p:cBhvr>
                                        <p:cTn id="48" dur="500"/>
                                        <p:tgtEl>
                                          <p:spTgt spid="8">
                                            <p:txEl>
                                              <p:pRg st="2" end="2"/>
                                            </p:txEl>
                                          </p:spTgt>
                                        </p:tgtEl>
                                      </p:cBhvr>
                                    </p:animEffect>
                                  </p:childTnLst>
                                </p:cTn>
                              </p:par>
                              <p:par>
                                <p:cTn id="49" presetID="10" presetClass="exit" presetSubtype="0" fill="hold" grpId="3" nodeType="withEffect">
                                  <p:stCondLst>
                                    <p:cond delay="0"/>
                                  </p:stCondLst>
                                  <p:childTnLst>
                                    <p:animEffect transition="out" filter="fade">
                                      <p:cBhvr>
                                        <p:cTn id="50" dur="500"/>
                                        <p:tgtEl>
                                          <p:spTgt spid="10"/>
                                        </p:tgtEl>
                                      </p:cBhvr>
                                    </p:animEffect>
                                    <p:set>
                                      <p:cBhvr>
                                        <p:cTn id="51" dur="1" fill="hold">
                                          <p:stCondLst>
                                            <p:cond delay="499"/>
                                          </p:stCondLst>
                                        </p:cTn>
                                        <p:tgtEl>
                                          <p:spTgt spid="10"/>
                                        </p:tgtEl>
                                        <p:attrNameLst>
                                          <p:attrName>style.visibility</p:attrName>
                                        </p:attrNameLst>
                                      </p:cBhvr>
                                      <p:to>
                                        <p:strVal val="hidden"/>
                                      </p:to>
                                    </p:set>
                                  </p:childTnLst>
                                </p:cTn>
                              </p:par>
                              <p:par>
                                <p:cTn id="52" presetID="1" presetClass="mediacall" presetSubtype="0" fill="hold" nodeType="withEffect">
                                  <p:stCondLst>
                                    <p:cond delay="1000"/>
                                  </p:stCondLst>
                                  <p:childTnLst>
                                    <p:cmd type="call" cmd="playFrom(0.0)">
                                      <p:cBhvr>
                                        <p:cTn id="53" dur="36777" fill="hold"/>
                                        <p:tgtEl>
                                          <p:spTgt spid="14"/>
                                        </p:tgtEl>
                                      </p:cBhvr>
                                    </p:cmd>
                                  </p:childTnLst>
                                </p:cTn>
                              </p:par>
                            </p:childTnLst>
                          </p:cTn>
                        </p:par>
                        <p:par>
                          <p:cTn id="54" fill="hold">
                            <p:stCondLst>
                              <p:cond delay="37777"/>
                            </p:stCondLst>
                            <p:childTnLst>
                              <p:par>
                                <p:cTn id="55" presetID="3" presetClass="mediacall" presetSubtype="0" fill="hold" nodeType="afterEffect">
                                  <p:stCondLst>
                                    <p:cond delay="0"/>
                                  </p:stCondLst>
                                  <p:childTnLst>
                                    <p:cmd type="call" cmd="stop">
                                      <p:cBhvr>
                                        <p:cTn id="56" dur="1" fill="hold"/>
                                        <p:tgtEl>
                                          <p:spTgt spid="14"/>
                                        </p:tgtEl>
                                      </p:cBhvr>
                                    </p:cmd>
                                  </p:childTnLst>
                                </p:cTn>
                              </p:par>
                              <p:par>
                                <p:cTn id="57" presetID="10" presetClass="entr" presetSubtype="0" fill="hold" grpId="4" nodeType="withEffect">
                                  <p:stCondLst>
                                    <p:cond delay="500"/>
                                  </p:stCondLst>
                                  <p:childTnLst>
                                    <p:set>
                                      <p:cBhvr>
                                        <p:cTn id="58" dur="1" fill="hold">
                                          <p:stCondLst>
                                            <p:cond delay="0"/>
                                          </p:stCondLst>
                                        </p:cTn>
                                        <p:tgtEl>
                                          <p:spTgt spid="10"/>
                                        </p:tgtEl>
                                        <p:attrNameLst>
                                          <p:attrName>style.visibility</p:attrName>
                                        </p:attrNameLst>
                                      </p:cBhvr>
                                      <p:to>
                                        <p:strVal val="visible"/>
                                      </p:to>
                                    </p:set>
                                    <p:animEffect transition="in" filter="fade">
                                      <p:cBhvr>
                                        <p:cTn id="5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0" fill="hold" display="0">
                  <p:stCondLst>
                    <p:cond delay="indefinite"/>
                  </p:stCondLst>
                  <p:endCondLst>
                    <p:cond evt="onStopAudio" delay="0">
                      <p:tgtEl>
                        <p:sldTgt/>
                      </p:tgtEl>
                    </p:cond>
                  </p:endCondLst>
                </p:cTn>
                <p:tgtEl>
                  <p:spTgt spid="4"/>
                </p:tgtEl>
              </p:cMediaNode>
            </p:audio>
            <p:audio>
              <p:cMediaNode vol="80000">
                <p:cTn id="61" fill="hold" display="0">
                  <p:stCondLst>
                    <p:cond delay="indefinite"/>
                  </p:stCondLst>
                  <p:endCondLst>
                    <p:cond evt="onStopAudio" delay="0">
                      <p:tgtEl>
                        <p:sldTgt/>
                      </p:tgtEl>
                    </p:cond>
                  </p:endCondLst>
                </p:cTn>
                <p:tgtEl>
                  <p:spTgt spid="12"/>
                </p:tgtEl>
              </p:cMediaNode>
            </p:audio>
            <p:audio>
              <p:cMediaNode vol="80000">
                <p:cTn id="62" fill="hold" display="0">
                  <p:stCondLst>
                    <p:cond delay="indefinite"/>
                  </p:stCondLst>
                  <p:endCondLst>
                    <p:cond evt="onStopAudio" delay="0">
                      <p:tgtEl>
                        <p:sldTgt/>
                      </p:tgtEl>
                    </p:cond>
                  </p:endCondLst>
                </p:cTn>
                <p:tgtEl>
                  <p:spTgt spid="14"/>
                </p:tgtEl>
              </p:cMediaNode>
            </p:audio>
          </p:childTnLst>
        </p:cTn>
      </p:par>
    </p:tnLst>
    <p:bldLst>
      <p:bldP spid="5" grpId="0" build="p"/>
      <p:bldP spid="9" grpId="0" build="p"/>
      <p:bldP spid="10" grpId="0" animBg="1"/>
      <p:bldP spid="10" grpId="1" animBg="1"/>
      <p:bldP spid="10" grpId="2" animBg="1"/>
      <p:bldP spid="10" grpId="3" animBg="1"/>
      <p:bldP spid="10" grpId="4"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3C6F7138-7AF1-4040-A135-195C5CBE0C2F}"/>
              </a:ext>
            </a:extLst>
          </p:cNvPr>
          <p:cNvSpPr>
            <a:spLocks noGrp="1"/>
          </p:cNvSpPr>
          <p:nvPr>
            <p:ph type="body" sz="quarter" idx="10"/>
          </p:nvPr>
        </p:nvSpPr>
        <p:spPr/>
        <p:txBody>
          <a:bodyPr/>
          <a:lstStyle/>
          <a:p>
            <a:r>
              <a:rPr lang="en-AU" dirty="0"/>
              <a:t>Economics of safety</a:t>
            </a:r>
          </a:p>
        </p:txBody>
      </p:sp>
      <p:sp>
        <p:nvSpPr>
          <p:cNvPr id="9" name="Slide Number Placeholder 8">
            <a:extLst>
              <a:ext uri="{FF2B5EF4-FFF2-40B4-BE49-F238E27FC236}">
                <a16:creationId xmlns:a16="http://schemas.microsoft.com/office/drawing/2014/main" id="{97B01D6C-07EC-4D58-B97A-48B3C291F98B}"/>
              </a:ext>
            </a:extLst>
          </p:cNvPr>
          <p:cNvSpPr>
            <a:spLocks noGrp="1"/>
          </p:cNvSpPr>
          <p:nvPr>
            <p:ph type="sldNum" sz="quarter" idx="11"/>
          </p:nvPr>
        </p:nvSpPr>
        <p:spPr/>
        <p:txBody>
          <a:bodyPr/>
          <a:lstStyle/>
          <a:p>
            <a:fld id="{A9D36E53-D99A-0F41-B3E8-EF235B9A2E23}" type="slidenum">
              <a:rPr lang="en-US" smtClean="0"/>
              <a:pPr/>
              <a:t>7</a:t>
            </a:fld>
            <a:endParaRPr lang="en-US" dirty="0"/>
          </a:p>
        </p:txBody>
      </p:sp>
      <p:sp>
        <p:nvSpPr>
          <p:cNvPr id="4" name="Footer Placeholder 3">
            <a:extLst>
              <a:ext uri="{FF2B5EF4-FFF2-40B4-BE49-F238E27FC236}">
                <a16:creationId xmlns:a16="http://schemas.microsoft.com/office/drawing/2014/main" id="{2BF7AE74-BC86-472C-9731-1786A3FEFEDB}"/>
              </a:ext>
            </a:extLst>
          </p:cNvPr>
          <p:cNvSpPr>
            <a:spLocks noGrp="1"/>
          </p:cNvSpPr>
          <p:nvPr>
            <p:ph type="ftr" sz="quarter" idx="12"/>
          </p:nvPr>
        </p:nvSpPr>
        <p:spPr/>
        <p:txBody>
          <a:bodyPr/>
          <a:lstStyle/>
          <a:p>
            <a:r>
              <a:rPr lang="en-US" dirty="0"/>
              <a:t>Module 4, Snippet 1</a:t>
            </a:r>
          </a:p>
        </p:txBody>
      </p:sp>
      <p:pic>
        <p:nvPicPr>
          <p:cNvPr id="2" name="TAC_MOD4_SNIP1_SLIDE_07_PARA_A">
            <a:hlinkClick r:id="" action="ppaction://media"/>
            <a:extLst>
              <a:ext uri="{FF2B5EF4-FFF2-40B4-BE49-F238E27FC236}">
                <a16:creationId xmlns:a16="http://schemas.microsoft.com/office/drawing/2014/main" id="{187BC3F3-12DB-422B-A914-CCFA59E48E8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53698" y="0"/>
            <a:ext cx="609600" cy="609600"/>
          </a:xfrm>
          <a:prstGeom prst="rect">
            <a:avLst/>
          </a:prstGeom>
        </p:spPr>
      </p:pic>
    </p:spTree>
    <p:extLst>
      <p:ext uri="{BB962C8B-B14F-4D97-AF65-F5344CB8AC3E}">
        <p14:creationId xmlns:p14="http://schemas.microsoft.com/office/powerpoint/2010/main" val="3897347065"/>
      </p:ext>
    </p:extLst>
  </p:cSld>
  <p:clrMapOvr>
    <a:masterClrMapping/>
  </p:clrMapOvr>
  <mc:AlternateContent xmlns:mc="http://schemas.openxmlformats.org/markup-compatibility/2006" xmlns:p14="http://schemas.microsoft.com/office/powerpoint/2010/main">
    <mc:Choice Requires="p14">
      <p:transition spd="med" p14:dur="700" advTm="18930">
        <p:fade/>
      </p:transition>
    </mc:Choice>
    <mc:Fallback xmlns="">
      <p:transition spd="med" advTm="1893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6432" fill="hold"/>
                                        <p:tgtEl>
                                          <p:spTgt spid="2"/>
                                        </p:tgtEl>
                                      </p:cBhvr>
                                    </p:cmd>
                                  </p:childTnLst>
                                </p:cTn>
                              </p:par>
                            </p:childTnLst>
                          </p:cTn>
                        </p:par>
                        <p:par>
                          <p:cTn id="7" fill="hold">
                            <p:stCondLst>
                              <p:cond delay="17432"/>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4DDE15-D50C-455F-9CAF-BA76096893EC}"/>
              </a:ext>
            </a:extLst>
          </p:cNvPr>
          <p:cNvSpPr>
            <a:spLocks noGrp="1"/>
          </p:cNvSpPr>
          <p:nvPr>
            <p:ph type="title"/>
          </p:nvPr>
        </p:nvSpPr>
        <p:spPr/>
        <p:txBody>
          <a:bodyPr/>
          <a:lstStyle/>
          <a:p>
            <a:r>
              <a:rPr lang="en-AU" dirty="0"/>
              <a:t>Economics of safety</a:t>
            </a:r>
          </a:p>
        </p:txBody>
      </p:sp>
      <p:sp>
        <p:nvSpPr>
          <p:cNvPr id="4" name="Footer Placeholder 3">
            <a:extLst>
              <a:ext uri="{FF2B5EF4-FFF2-40B4-BE49-F238E27FC236}">
                <a16:creationId xmlns:a16="http://schemas.microsoft.com/office/drawing/2014/main" id="{60DCE3CF-A0AF-4098-AD5F-57AE506E5441}"/>
              </a:ext>
            </a:extLst>
          </p:cNvPr>
          <p:cNvSpPr>
            <a:spLocks noGrp="1"/>
          </p:cNvSpPr>
          <p:nvPr>
            <p:ph type="ftr" sz="quarter" idx="10"/>
          </p:nvPr>
        </p:nvSpPr>
        <p:spPr/>
        <p:txBody>
          <a:bodyPr/>
          <a:lstStyle/>
          <a:p>
            <a:r>
              <a:rPr lang="en-US" dirty="0"/>
              <a:t>Module 4, Snippet 1</a:t>
            </a:r>
          </a:p>
        </p:txBody>
      </p:sp>
      <p:sp>
        <p:nvSpPr>
          <p:cNvPr id="3" name="Slide Number Placeholder 2">
            <a:extLst>
              <a:ext uri="{FF2B5EF4-FFF2-40B4-BE49-F238E27FC236}">
                <a16:creationId xmlns:a16="http://schemas.microsoft.com/office/drawing/2014/main" id="{2EE04B7C-1F1C-499D-BE8B-0D3C6BE81A4B}"/>
              </a:ext>
            </a:extLst>
          </p:cNvPr>
          <p:cNvSpPr>
            <a:spLocks noGrp="1"/>
          </p:cNvSpPr>
          <p:nvPr>
            <p:ph type="sldNum" sz="quarter" idx="11"/>
          </p:nvPr>
        </p:nvSpPr>
        <p:spPr/>
        <p:txBody>
          <a:bodyPr/>
          <a:lstStyle/>
          <a:p>
            <a:fld id="{A9D36E53-D99A-0F41-B3E8-EF235B9A2E23}" type="slidenum">
              <a:rPr lang="en-US" smtClean="0"/>
              <a:pPr/>
              <a:t>8</a:t>
            </a:fld>
            <a:endParaRPr lang="en-US" dirty="0"/>
          </a:p>
        </p:txBody>
      </p:sp>
      <p:cxnSp>
        <p:nvCxnSpPr>
          <p:cNvPr id="9" name="Straight Connector 8">
            <a:extLst>
              <a:ext uri="{FF2B5EF4-FFF2-40B4-BE49-F238E27FC236}">
                <a16:creationId xmlns:a16="http://schemas.microsoft.com/office/drawing/2014/main" id="{3A4D0D67-7827-4CAE-9D25-C2E16B437B28}"/>
              </a:ext>
            </a:extLst>
          </p:cNvPr>
          <p:cNvCxnSpPr>
            <a:cxnSpLocks/>
          </p:cNvCxnSpPr>
          <p:nvPr/>
        </p:nvCxnSpPr>
        <p:spPr>
          <a:xfrm>
            <a:off x="1265274" y="1570020"/>
            <a:ext cx="0" cy="4330911"/>
          </a:xfrm>
          <a:prstGeom prst="line">
            <a:avLst/>
          </a:prstGeom>
          <a:ln w="25400">
            <a:solidFill>
              <a:schemeClr val="bg1">
                <a:lumMod val="75000"/>
              </a:schemeClr>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88C9F4D-4580-4555-93DB-8FA6BFA0F207}"/>
              </a:ext>
            </a:extLst>
          </p:cNvPr>
          <p:cNvCxnSpPr>
            <a:cxnSpLocks/>
          </p:cNvCxnSpPr>
          <p:nvPr/>
        </p:nvCxnSpPr>
        <p:spPr>
          <a:xfrm flipH="1">
            <a:off x="1265274" y="3735475"/>
            <a:ext cx="7250076" cy="0"/>
          </a:xfrm>
          <a:prstGeom prst="line">
            <a:avLst/>
          </a:prstGeom>
          <a:ln w="25400">
            <a:solidFill>
              <a:schemeClr val="bg1">
                <a:lumMod val="75000"/>
              </a:schemeClr>
            </a:solidFill>
            <a:headEnd type="stealth" w="lg" len="lg"/>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96EAF8A9-8278-425B-B35E-6509F316AA3E}"/>
              </a:ext>
            </a:extLst>
          </p:cNvPr>
          <p:cNvSpPr txBox="1"/>
          <p:nvPr/>
        </p:nvSpPr>
        <p:spPr>
          <a:xfrm rot="16200000">
            <a:off x="-280357" y="3550809"/>
            <a:ext cx="2721931" cy="369332"/>
          </a:xfrm>
          <a:prstGeom prst="rect">
            <a:avLst/>
          </a:prstGeom>
          <a:noFill/>
        </p:spPr>
        <p:txBody>
          <a:bodyPr wrap="square" rtlCol="0">
            <a:spAutoFit/>
          </a:bodyPr>
          <a:lstStyle/>
          <a:p>
            <a:pPr algn="ctr"/>
            <a:r>
              <a:rPr lang="en-AU" dirty="0">
                <a:solidFill>
                  <a:schemeClr val="bg1">
                    <a:lumMod val="75000"/>
                  </a:schemeClr>
                </a:solidFill>
              </a:rPr>
              <a:t>Economic benefit</a:t>
            </a:r>
          </a:p>
        </p:txBody>
      </p:sp>
      <p:sp>
        <p:nvSpPr>
          <p:cNvPr id="19" name="TextBox 18">
            <a:extLst>
              <a:ext uri="{FF2B5EF4-FFF2-40B4-BE49-F238E27FC236}">
                <a16:creationId xmlns:a16="http://schemas.microsoft.com/office/drawing/2014/main" id="{422D6CDB-9B7B-4850-BD64-0A118EBC218B}"/>
              </a:ext>
            </a:extLst>
          </p:cNvPr>
          <p:cNvSpPr txBox="1"/>
          <p:nvPr/>
        </p:nvSpPr>
        <p:spPr>
          <a:xfrm>
            <a:off x="5823544" y="3751476"/>
            <a:ext cx="2721931" cy="369332"/>
          </a:xfrm>
          <a:prstGeom prst="rect">
            <a:avLst/>
          </a:prstGeom>
          <a:noFill/>
        </p:spPr>
        <p:txBody>
          <a:bodyPr wrap="square" rtlCol="0">
            <a:spAutoFit/>
          </a:bodyPr>
          <a:lstStyle/>
          <a:p>
            <a:pPr algn="ctr"/>
            <a:r>
              <a:rPr lang="en-AU" dirty="0">
                <a:solidFill>
                  <a:schemeClr val="bg1">
                    <a:lumMod val="75000"/>
                  </a:schemeClr>
                </a:solidFill>
              </a:rPr>
              <a:t>Mobility</a:t>
            </a:r>
          </a:p>
        </p:txBody>
      </p:sp>
      <p:sp>
        <p:nvSpPr>
          <p:cNvPr id="20" name="Freeform: Shape 19">
            <a:extLst>
              <a:ext uri="{FF2B5EF4-FFF2-40B4-BE49-F238E27FC236}">
                <a16:creationId xmlns:a16="http://schemas.microsoft.com/office/drawing/2014/main" id="{79F8DF0E-AE94-4B2E-9CCF-E73A01015CCE}"/>
              </a:ext>
            </a:extLst>
          </p:cNvPr>
          <p:cNvSpPr/>
          <p:nvPr/>
        </p:nvSpPr>
        <p:spPr>
          <a:xfrm>
            <a:off x="1266826" y="1628775"/>
            <a:ext cx="7248524" cy="2105025"/>
          </a:xfrm>
          <a:custGeom>
            <a:avLst/>
            <a:gdLst>
              <a:gd name="connsiteX0" fmla="*/ 0 w 7267575"/>
              <a:gd name="connsiteY0" fmla="*/ 2105025 h 2105025"/>
              <a:gd name="connsiteX1" fmla="*/ 904875 w 7267575"/>
              <a:gd name="connsiteY1" fmla="*/ 1409700 h 2105025"/>
              <a:gd name="connsiteX2" fmla="*/ 2038350 w 7267575"/>
              <a:gd name="connsiteY2" fmla="*/ 857250 h 2105025"/>
              <a:gd name="connsiteX3" fmla="*/ 3629025 w 7267575"/>
              <a:gd name="connsiteY3" fmla="*/ 409575 h 2105025"/>
              <a:gd name="connsiteX4" fmla="*/ 5772150 w 7267575"/>
              <a:gd name="connsiteY4" fmla="*/ 104775 h 2105025"/>
              <a:gd name="connsiteX5" fmla="*/ 7267575 w 7267575"/>
              <a:gd name="connsiteY5" fmla="*/ 0 h 2105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67575" h="2105025">
                <a:moveTo>
                  <a:pt x="0" y="2105025"/>
                </a:moveTo>
                <a:cubicBezTo>
                  <a:pt x="282575" y="1861343"/>
                  <a:pt x="565150" y="1617662"/>
                  <a:pt x="904875" y="1409700"/>
                </a:cubicBezTo>
                <a:cubicBezTo>
                  <a:pt x="1244600" y="1201738"/>
                  <a:pt x="1584325" y="1023937"/>
                  <a:pt x="2038350" y="857250"/>
                </a:cubicBezTo>
                <a:cubicBezTo>
                  <a:pt x="2492375" y="690562"/>
                  <a:pt x="3006725" y="534987"/>
                  <a:pt x="3629025" y="409575"/>
                </a:cubicBezTo>
                <a:cubicBezTo>
                  <a:pt x="4251325" y="284163"/>
                  <a:pt x="5165725" y="173037"/>
                  <a:pt x="5772150" y="104775"/>
                </a:cubicBezTo>
                <a:cubicBezTo>
                  <a:pt x="6378575" y="36512"/>
                  <a:pt x="6823075" y="18256"/>
                  <a:pt x="7267575" y="0"/>
                </a:cubicBezTo>
              </a:path>
            </a:pathLst>
          </a:custGeom>
          <a:noFill/>
          <a:ln w="25400">
            <a:solidFill>
              <a:schemeClr val="bg1"/>
            </a:solidFill>
            <a:prstDash val="sysDot"/>
            <a:extLst>
              <a:ext uri="{C807C97D-BFC1-408E-A445-0C87EB9F89A2}">
                <ask:lineSketchStyleProps xmlns:ask="http://schemas.microsoft.com/office/drawing/2018/sketchyshapes" xmlns="" sd="1219033472">
                  <a:custGeom>
                    <a:avLst/>
                    <a:gdLst>
                      <a:gd name="connsiteX0" fmla="*/ 0 w 7267575"/>
                      <a:gd name="connsiteY0" fmla="*/ 2105025 h 2105025"/>
                      <a:gd name="connsiteX1" fmla="*/ 904875 w 7267575"/>
                      <a:gd name="connsiteY1" fmla="*/ 1409700 h 2105025"/>
                      <a:gd name="connsiteX2" fmla="*/ 2038350 w 7267575"/>
                      <a:gd name="connsiteY2" fmla="*/ 857250 h 2105025"/>
                      <a:gd name="connsiteX3" fmla="*/ 3629025 w 7267575"/>
                      <a:gd name="connsiteY3" fmla="*/ 409575 h 2105025"/>
                      <a:gd name="connsiteX4" fmla="*/ 5772150 w 7267575"/>
                      <a:gd name="connsiteY4" fmla="*/ 104775 h 2105025"/>
                      <a:gd name="connsiteX5" fmla="*/ 7267575 w 7267575"/>
                      <a:gd name="connsiteY5" fmla="*/ 0 h 2105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67575" h="2105025" extrusionOk="0">
                        <a:moveTo>
                          <a:pt x="0" y="2105025"/>
                        </a:moveTo>
                        <a:cubicBezTo>
                          <a:pt x="248253" y="1840173"/>
                          <a:pt x="529278" y="1631125"/>
                          <a:pt x="904875" y="1409700"/>
                        </a:cubicBezTo>
                        <a:cubicBezTo>
                          <a:pt x="1310039" y="1215514"/>
                          <a:pt x="1552885" y="1024937"/>
                          <a:pt x="2038350" y="857250"/>
                        </a:cubicBezTo>
                        <a:cubicBezTo>
                          <a:pt x="2450378" y="731574"/>
                          <a:pt x="3004488" y="547353"/>
                          <a:pt x="3629025" y="409575"/>
                        </a:cubicBezTo>
                        <a:cubicBezTo>
                          <a:pt x="4173946" y="241827"/>
                          <a:pt x="5217456" y="197754"/>
                          <a:pt x="5772150" y="104775"/>
                        </a:cubicBezTo>
                        <a:cubicBezTo>
                          <a:pt x="6465937" y="46876"/>
                          <a:pt x="6849002" y="-35101"/>
                          <a:pt x="7267575" y="0"/>
                        </a:cubicBezTo>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TextBox 21">
            <a:extLst>
              <a:ext uri="{FF2B5EF4-FFF2-40B4-BE49-F238E27FC236}">
                <a16:creationId xmlns:a16="http://schemas.microsoft.com/office/drawing/2014/main" id="{06331C1E-E397-4DAD-AC39-FE4DD73DE4A2}"/>
              </a:ext>
            </a:extLst>
          </p:cNvPr>
          <p:cNvSpPr txBox="1"/>
          <p:nvPr/>
        </p:nvSpPr>
        <p:spPr>
          <a:xfrm>
            <a:off x="2168380" y="1809922"/>
            <a:ext cx="2721931" cy="369332"/>
          </a:xfrm>
          <a:prstGeom prst="rect">
            <a:avLst/>
          </a:prstGeom>
          <a:noFill/>
        </p:spPr>
        <p:txBody>
          <a:bodyPr wrap="square" rtlCol="0">
            <a:spAutoFit/>
          </a:bodyPr>
          <a:lstStyle/>
          <a:p>
            <a:pPr algn="ctr"/>
            <a:r>
              <a:rPr lang="en-AU" dirty="0">
                <a:solidFill>
                  <a:schemeClr val="bg1"/>
                </a:solidFill>
              </a:rPr>
              <a:t>Productivity</a:t>
            </a:r>
          </a:p>
        </p:txBody>
      </p:sp>
      <p:sp>
        <p:nvSpPr>
          <p:cNvPr id="23" name="TextBox 22">
            <a:extLst>
              <a:ext uri="{FF2B5EF4-FFF2-40B4-BE49-F238E27FC236}">
                <a16:creationId xmlns:a16="http://schemas.microsoft.com/office/drawing/2014/main" id="{D25EF21D-C9F5-4A7C-A5E8-936133D1A0D1}"/>
              </a:ext>
            </a:extLst>
          </p:cNvPr>
          <p:cNvSpPr txBox="1"/>
          <p:nvPr/>
        </p:nvSpPr>
        <p:spPr>
          <a:xfrm>
            <a:off x="3714750" y="4681335"/>
            <a:ext cx="2721931" cy="369332"/>
          </a:xfrm>
          <a:prstGeom prst="rect">
            <a:avLst/>
          </a:prstGeom>
          <a:noFill/>
        </p:spPr>
        <p:txBody>
          <a:bodyPr wrap="square" rtlCol="0">
            <a:spAutoFit/>
          </a:bodyPr>
          <a:lstStyle/>
          <a:p>
            <a:pPr algn="ctr"/>
            <a:r>
              <a:rPr lang="en-AU" dirty="0">
                <a:solidFill>
                  <a:srgbClr val="FF3300"/>
                </a:solidFill>
              </a:rPr>
              <a:t>Crashes</a:t>
            </a:r>
          </a:p>
        </p:txBody>
      </p:sp>
      <p:cxnSp>
        <p:nvCxnSpPr>
          <p:cNvPr id="26" name="Straight Arrow Connector 25">
            <a:extLst>
              <a:ext uri="{FF2B5EF4-FFF2-40B4-BE49-F238E27FC236}">
                <a16:creationId xmlns:a16="http://schemas.microsoft.com/office/drawing/2014/main" id="{B2895C6C-BD89-4D03-815A-78A0D3F3057E}"/>
              </a:ext>
            </a:extLst>
          </p:cNvPr>
          <p:cNvCxnSpPr>
            <a:cxnSpLocks/>
          </p:cNvCxnSpPr>
          <p:nvPr/>
        </p:nvCxnSpPr>
        <p:spPr>
          <a:xfrm>
            <a:off x="1285875" y="3733800"/>
            <a:ext cx="3392451" cy="0"/>
          </a:xfrm>
          <a:prstGeom prst="straightConnector1">
            <a:avLst/>
          </a:prstGeom>
          <a:ln w="25400">
            <a:solidFill>
              <a:srgbClr val="01A0DF"/>
            </a:solidFill>
            <a:prstDash val="sysDash"/>
            <a:headEnd w="med" len="med"/>
            <a:tailEnd type="stealth" w="lg" len="lg"/>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D423792B-6B54-4615-B8CA-13E0A6A91914}"/>
              </a:ext>
            </a:extLst>
          </p:cNvPr>
          <p:cNvCxnSpPr>
            <a:cxnSpLocks/>
          </p:cNvCxnSpPr>
          <p:nvPr/>
        </p:nvCxnSpPr>
        <p:spPr>
          <a:xfrm flipH="1" flipV="1">
            <a:off x="4678326" y="2739781"/>
            <a:ext cx="0" cy="1013069"/>
          </a:xfrm>
          <a:prstGeom prst="straightConnector1">
            <a:avLst/>
          </a:prstGeom>
          <a:ln w="25400">
            <a:solidFill>
              <a:srgbClr val="01A0DF"/>
            </a:solidFill>
            <a:prstDash val="sysDash"/>
            <a:headEnd w="med" len="med"/>
            <a:tailEnd type="stealth" w="lg" len="lg"/>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7D136686-C50E-4290-A04B-F3970E6E3942}"/>
              </a:ext>
            </a:extLst>
          </p:cNvPr>
          <p:cNvSpPr txBox="1"/>
          <p:nvPr/>
        </p:nvSpPr>
        <p:spPr>
          <a:xfrm>
            <a:off x="5891546" y="2146548"/>
            <a:ext cx="2721931" cy="369332"/>
          </a:xfrm>
          <a:prstGeom prst="rect">
            <a:avLst/>
          </a:prstGeom>
          <a:noFill/>
        </p:spPr>
        <p:txBody>
          <a:bodyPr wrap="square" rtlCol="0">
            <a:spAutoFit/>
          </a:bodyPr>
          <a:lstStyle/>
          <a:p>
            <a:pPr algn="ctr"/>
            <a:r>
              <a:rPr lang="en-AU" dirty="0">
                <a:solidFill>
                  <a:srgbClr val="01A0DF"/>
                </a:solidFill>
              </a:rPr>
              <a:t>Net economic benefit</a:t>
            </a:r>
          </a:p>
        </p:txBody>
      </p:sp>
      <p:cxnSp>
        <p:nvCxnSpPr>
          <p:cNvPr id="8" name="Straight Connector 7">
            <a:extLst>
              <a:ext uri="{FF2B5EF4-FFF2-40B4-BE49-F238E27FC236}">
                <a16:creationId xmlns:a16="http://schemas.microsoft.com/office/drawing/2014/main" id="{13DECB33-40E2-4BF2-955C-679DDF09FCE1}"/>
              </a:ext>
            </a:extLst>
          </p:cNvPr>
          <p:cNvCxnSpPr>
            <a:cxnSpLocks/>
          </p:cNvCxnSpPr>
          <p:nvPr/>
        </p:nvCxnSpPr>
        <p:spPr>
          <a:xfrm>
            <a:off x="1285875" y="3752850"/>
            <a:ext cx="7219950" cy="1476375"/>
          </a:xfrm>
          <a:prstGeom prst="line">
            <a:avLst/>
          </a:prstGeom>
          <a:ln w="25400">
            <a:solidFill>
              <a:srgbClr val="FF3300"/>
            </a:solidFill>
            <a:prstDash val="sysDot"/>
          </a:ln>
        </p:spPr>
        <p:style>
          <a:lnRef idx="1">
            <a:schemeClr val="accent1"/>
          </a:lnRef>
          <a:fillRef idx="0">
            <a:schemeClr val="accent1"/>
          </a:fillRef>
          <a:effectRef idx="0">
            <a:schemeClr val="accent1"/>
          </a:effectRef>
          <a:fontRef idx="minor">
            <a:schemeClr val="tx1"/>
          </a:fontRef>
        </p:style>
      </p:cxnSp>
      <p:sp>
        <p:nvSpPr>
          <p:cNvPr id="12" name="Freeform: Shape 11">
            <a:extLst>
              <a:ext uri="{FF2B5EF4-FFF2-40B4-BE49-F238E27FC236}">
                <a16:creationId xmlns:a16="http://schemas.microsoft.com/office/drawing/2014/main" id="{0B3A34FA-3F51-4383-8B46-BADA4662C27A}"/>
              </a:ext>
            </a:extLst>
          </p:cNvPr>
          <p:cNvSpPr/>
          <p:nvPr/>
        </p:nvSpPr>
        <p:spPr>
          <a:xfrm>
            <a:off x="1307805" y="2683356"/>
            <a:ext cx="7155711" cy="1038039"/>
          </a:xfrm>
          <a:custGeom>
            <a:avLst/>
            <a:gdLst>
              <a:gd name="connsiteX0" fmla="*/ 0 w 7155711"/>
              <a:gd name="connsiteY0" fmla="*/ 994341 h 994341"/>
              <a:gd name="connsiteX1" fmla="*/ 680483 w 7155711"/>
              <a:gd name="connsiteY1" fmla="*/ 590304 h 994341"/>
              <a:gd name="connsiteX2" fmla="*/ 1722474 w 7155711"/>
              <a:gd name="connsiteY2" fmla="*/ 196899 h 994341"/>
              <a:gd name="connsiteX3" fmla="*/ 3168502 w 7155711"/>
              <a:gd name="connsiteY3" fmla="*/ 5513 h 994341"/>
              <a:gd name="connsiteX4" fmla="*/ 4497572 w 7155711"/>
              <a:gd name="connsiteY4" fmla="*/ 69309 h 994341"/>
              <a:gd name="connsiteX5" fmla="*/ 5635255 w 7155711"/>
              <a:gd name="connsiteY5" fmla="*/ 250062 h 994341"/>
              <a:gd name="connsiteX6" fmla="*/ 7155711 w 7155711"/>
              <a:gd name="connsiteY6" fmla="*/ 515876 h 994341"/>
              <a:gd name="connsiteX0" fmla="*/ 0 w 7155711"/>
              <a:gd name="connsiteY0" fmla="*/ 994341 h 994341"/>
              <a:gd name="connsiteX1" fmla="*/ 680483 w 7155711"/>
              <a:gd name="connsiteY1" fmla="*/ 590304 h 994341"/>
              <a:gd name="connsiteX2" fmla="*/ 1722474 w 7155711"/>
              <a:gd name="connsiteY2" fmla="*/ 196899 h 994341"/>
              <a:gd name="connsiteX3" fmla="*/ 3168502 w 7155711"/>
              <a:gd name="connsiteY3" fmla="*/ 5513 h 994341"/>
              <a:gd name="connsiteX4" fmla="*/ 4497572 w 7155711"/>
              <a:gd name="connsiteY4" fmla="*/ 69309 h 994341"/>
              <a:gd name="connsiteX5" fmla="*/ 5635255 w 7155711"/>
              <a:gd name="connsiteY5" fmla="*/ 250062 h 994341"/>
              <a:gd name="connsiteX6" fmla="*/ 7155711 w 7155711"/>
              <a:gd name="connsiteY6" fmla="*/ 558406 h 994341"/>
              <a:gd name="connsiteX0" fmla="*/ 0 w 7155711"/>
              <a:gd name="connsiteY0" fmla="*/ 993948 h 993948"/>
              <a:gd name="connsiteX1" fmla="*/ 680483 w 7155711"/>
              <a:gd name="connsiteY1" fmla="*/ 589911 h 993948"/>
              <a:gd name="connsiteX2" fmla="*/ 1722474 w 7155711"/>
              <a:gd name="connsiteY2" fmla="*/ 196506 h 993948"/>
              <a:gd name="connsiteX3" fmla="*/ 3168502 w 7155711"/>
              <a:gd name="connsiteY3" fmla="*/ 5120 h 993948"/>
              <a:gd name="connsiteX4" fmla="*/ 4497572 w 7155711"/>
              <a:gd name="connsiteY4" fmla="*/ 68916 h 993948"/>
              <a:gd name="connsiteX5" fmla="*/ 5613990 w 7155711"/>
              <a:gd name="connsiteY5" fmla="*/ 217772 h 993948"/>
              <a:gd name="connsiteX6" fmla="*/ 7155711 w 7155711"/>
              <a:gd name="connsiteY6" fmla="*/ 558013 h 993948"/>
              <a:gd name="connsiteX0" fmla="*/ 0 w 7155711"/>
              <a:gd name="connsiteY0" fmla="*/ 1000359 h 1000359"/>
              <a:gd name="connsiteX1" fmla="*/ 680483 w 7155711"/>
              <a:gd name="connsiteY1" fmla="*/ 596322 h 1000359"/>
              <a:gd name="connsiteX2" fmla="*/ 1722474 w 7155711"/>
              <a:gd name="connsiteY2" fmla="*/ 202917 h 1000359"/>
              <a:gd name="connsiteX3" fmla="*/ 3168502 w 7155711"/>
              <a:gd name="connsiteY3" fmla="*/ 11531 h 1000359"/>
              <a:gd name="connsiteX4" fmla="*/ 4497572 w 7155711"/>
              <a:gd name="connsiteY4" fmla="*/ 43429 h 1000359"/>
              <a:gd name="connsiteX5" fmla="*/ 5613990 w 7155711"/>
              <a:gd name="connsiteY5" fmla="*/ 224183 h 1000359"/>
              <a:gd name="connsiteX6" fmla="*/ 7155711 w 7155711"/>
              <a:gd name="connsiteY6" fmla="*/ 564424 h 1000359"/>
              <a:gd name="connsiteX0" fmla="*/ 0 w 7155711"/>
              <a:gd name="connsiteY0" fmla="*/ 1038039 h 1038039"/>
              <a:gd name="connsiteX1" fmla="*/ 680483 w 7155711"/>
              <a:gd name="connsiteY1" fmla="*/ 634002 h 1038039"/>
              <a:gd name="connsiteX2" fmla="*/ 1722474 w 7155711"/>
              <a:gd name="connsiteY2" fmla="*/ 240597 h 1038039"/>
              <a:gd name="connsiteX3" fmla="*/ 3168502 w 7155711"/>
              <a:gd name="connsiteY3" fmla="*/ 6681 h 1038039"/>
              <a:gd name="connsiteX4" fmla="*/ 4497572 w 7155711"/>
              <a:gd name="connsiteY4" fmla="*/ 81109 h 1038039"/>
              <a:gd name="connsiteX5" fmla="*/ 5613990 w 7155711"/>
              <a:gd name="connsiteY5" fmla="*/ 261863 h 1038039"/>
              <a:gd name="connsiteX6" fmla="*/ 7155711 w 7155711"/>
              <a:gd name="connsiteY6" fmla="*/ 602104 h 1038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55711" h="1038039">
                <a:moveTo>
                  <a:pt x="0" y="1038039"/>
                </a:moveTo>
                <a:cubicBezTo>
                  <a:pt x="196702" y="902474"/>
                  <a:pt x="393404" y="766909"/>
                  <a:pt x="680483" y="634002"/>
                </a:cubicBezTo>
                <a:cubicBezTo>
                  <a:pt x="967562" y="501095"/>
                  <a:pt x="1307804" y="345150"/>
                  <a:pt x="1722474" y="240597"/>
                </a:cubicBezTo>
                <a:cubicBezTo>
                  <a:pt x="2137144" y="136044"/>
                  <a:pt x="2705986" y="33262"/>
                  <a:pt x="3168502" y="6681"/>
                </a:cubicBezTo>
                <a:cubicBezTo>
                  <a:pt x="3631018" y="-19900"/>
                  <a:pt x="4089991" y="38579"/>
                  <a:pt x="4497572" y="81109"/>
                </a:cubicBezTo>
                <a:cubicBezTo>
                  <a:pt x="4905153" y="123639"/>
                  <a:pt x="5170967" y="175031"/>
                  <a:pt x="5613990" y="261863"/>
                </a:cubicBezTo>
                <a:cubicBezTo>
                  <a:pt x="6057013" y="348695"/>
                  <a:pt x="6648892" y="499323"/>
                  <a:pt x="7155711" y="602104"/>
                </a:cubicBezTo>
              </a:path>
            </a:pathLst>
          </a:custGeom>
          <a:noFill/>
          <a:ln w="2540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7" name="Arrow: Chevron 16">
            <a:extLst>
              <a:ext uri="{FF2B5EF4-FFF2-40B4-BE49-F238E27FC236}">
                <a16:creationId xmlns:a16="http://schemas.microsoft.com/office/drawing/2014/main" id="{7F191B96-4251-4502-8A63-A9893630E4E0}"/>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4_SNIP1_SLIDE_08_PARA_B">
            <a:hlinkClick r:id="" action="ppaction://media"/>
            <a:extLst>
              <a:ext uri="{FF2B5EF4-FFF2-40B4-BE49-F238E27FC236}">
                <a16:creationId xmlns:a16="http://schemas.microsoft.com/office/drawing/2014/main" id="{EACA91D5-5FEE-419B-AE65-6997DF023975}"/>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307475" y="960420"/>
            <a:ext cx="609600" cy="609600"/>
          </a:xfrm>
          <a:prstGeom prst="rect">
            <a:avLst/>
          </a:prstGeom>
        </p:spPr>
      </p:pic>
      <p:pic>
        <p:nvPicPr>
          <p:cNvPr id="6" name="TAC_MOD4_SNIP1_SLIDE_08_PARA_C">
            <a:hlinkClick r:id="" action="ppaction://media"/>
            <a:extLst>
              <a:ext uri="{FF2B5EF4-FFF2-40B4-BE49-F238E27FC236}">
                <a16:creationId xmlns:a16="http://schemas.microsoft.com/office/drawing/2014/main" id="{98898284-9452-439D-895F-CF3208B2223A}"/>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307475" y="1764909"/>
            <a:ext cx="609600" cy="609600"/>
          </a:xfrm>
          <a:prstGeom prst="rect">
            <a:avLst/>
          </a:prstGeom>
        </p:spPr>
      </p:pic>
      <p:pic>
        <p:nvPicPr>
          <p:cNvPr id="7" name="TAC_MOD4_SNIP1_SLIDE_08_PARA_D">
            <a:hlinkClick r:id="" action="ppaction://media"/>
            <a:extLst>
              <a:ext uri="{FF2B5EF4-FFF2-40B4-BE49-F238E27FC236}">
                <a16:creationId xmlns:a16="http://schemas.microsoft.com/office/drawing/2014/main" id="{4B4CA6DD-B2EB-447A-86CC-1BEB3C834EBC}"/>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307475" y="2569398"/>
            <a:ext cx="609600" cy="609600"/>
          </a:xfrm>
          <a:prstGeom prst="rect">
            <a:avLst/>
          </a:prstGeom>
        </p:spPr>
      </p:pic>
      <p:pic>
        <p:nvPicPr>
          <p:cNvPr id="11" name="TAC_MOD4_SNIP1_SLIDE_08_PARA_A">
            <a:hlinkClick r:id="" action="ppaction://media"/>
            <a:extLst>
              <a:ext uri="{FF2B5EF4-FFF2-40B4-BE49-F238E27FC236}">
                <a16:creationId xmlns:a16="http://schemas.microsoft.com/office/drawing/2014/main" id="{DFFB748A-E7FF-4677-9300-66460E0D21EE}"/>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9307475" y="155931"/>
            <a:ext cx="609600" cy="609600"/>
          </a:xfrm>
          <a:prstGeom prst="rect">
            <a:avLst/>
          </a:prstGeom>
        </p:spPr>
      </p:pic>
    </p:spTree>
    <p:extLst>
      <p:ext uri="{BB962C8B-B14F-4D97-AF65-F5344CB8AC3E}">
        <p14:creationId xmlns:p14="http://schemas.microsoft.com/office/powerpoint/2010/main" val="3031479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par>
                                <p:cTn id="8" presetID="22" presetClass="entr" presetSubtype="8"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left)">
                                      <p:cBhvr>
                                        <p:cTn id="10" dur="500"/>
                                        <p:tgtEl>
                                          <p:spTgt spid="9"/>
                                        </p:tgtEl>
                                      </p:cBhvr>
                                    </p:animEffect>
                                  </p:childTnLst>
                                </p:cTn>
                              </p:par>
                              <p:par>
                                <p:cTn id="11" presetID="22" presetClass="entr" presetSubtype="8" fill="hold" nodeType="withEffect">
                                  <p:stCondLst>
                                    <p:cond delay="500"/>
                                  </p:stCondLst>
                                  <p:childTnLst>
                                    <p:set>
                                      <p:cBhvr>
                                        <p:cTn id="12" dur="1" fill="hold">
                                          <p:stCondLst>
                                            <p:cond delay="0"/>
                                          </p:stCondLst>
                                        </p:cTn>
                                        <p:tgtEl>
                                          <p:spTgt spid="10"/>
                                        </p:tgtEl>
                                        <p:attrNameLst>
                                          <p:attrName>style.visibility</p:attrName>
                                        </p:attrNameLst>
                                      </p:cBhvr>
                                      <p:to>
                                        <p:strVal val="visible"/>
                                      </p:to>
                                    </p:set>
                                    <p:animEffect transition="in" filter="wipe(left)">
                                      <p:cBhvr>
                                        <p:cTn id="13" dur="2000"/>
                                        <p:tgtEl>
                                          <p:spTgt spid="10"/>
                                        </p:tgtEl>
                                      </p:cBhvr>
                                    </p:animEffect>
                                  </p:childTnLst>
                                </p:cTn>
                              </p:par>
                              <p:par>
                                <p:cTn id="14" presetID="22" presetClass="entr" presetSubtype="8" fill="hold" grpId="0" nodeType="withEffect">
                                  <p:stCondLst>
                                    <p:cond delay="1750"/>
                                  </p:stCondLst>
                                  <p:childTnLst>
                                    <p:set>
                                      <p:cBhvr>
                                        <p:cTn id="15" dur="1" fill="hold">
                                          <p:stCondLst>
                                            <p:cond delay="0"/>
                                          </p:stCondLst>
                                        </p:cTn>
                                        <p:tgtEl>
                                          <p:spTgt spid="19"/>
                                        </p:tgtEl>
                                        <p:attrNameLst>
                                          <p:attrName>style.visibility</p:attrName>
                                        </p:attrNameLst>
                                      </p:cBhvr>
                                      <p:to>
                                        <p:strVal val="visible"/>
                                      </p:to>
                                    </p:set>
                                    <p:animEffect transition="in" filter="wipe(left)">
                                      <p:cBhvr>
                                        <p:cTn id="16" dur="500"/>
                                        <p:tgtEl>
                                          <p:spTgt spid="19"/>
                                        </p:tgtEl>
                                      </p:cBhvr>
                                    </p:animEffect>
                                  </p:childTnLst>
                                </p:cTn>
                              </p:par>
                              <p:par>
                                <p:cTn id="17" presetID="1" presetClass="mediacall" presetSubtype="0" fill="hold" nodeType="withEffect">
                                  <p:stCondLst>
                                    <p:cond delay="1000"/>
                                  </p:stCondLst>
                                  <p:childTnLst>
                                    <p:cmd type="call" cmd="playFrom(0.0)">
                                      <p:cBhvr>
                                        <p:cTn id="18" dur="42854" fill="hold"/>
                                        <p:tgtEl>
                                          <p:spTgt spid="11"/>
                                        </p:tgtEl>
                                      </p:cBhvr>
                                    </p:cmd>
                                  </p:childTnLst>
                                </p:cTn>
                              </p:par>
                            </p:childTnLst>
                          </p:cTn>
                        </p:par>
                        <p:par>
                          <p:cTn id="19" fill="hold">
                            <p:stCondLst>
                              <p:cond delay="43854"/>
                            </p:stCondLst>
                            <p:childTnLst>
                              <p:par>
                                <p:cTn id="20" presetID="3" presetClass="mediacall" presetSubtype="0" fill="hold" nodeType="afterEffect">
                                  <p:stCondLst>
                                    <p:cond delay="0"/>
                                  </p:stCondLst>
                                  <p:childTnLst>
                                    <p:cmd type="call" cmd="stop">
                                      <p:cBhvr>
                                        <p:cTn id="21" dur="1" fill="hold"/>
                                        <p:tgtEl>
                                          <p:spTgt spid="11"/>
                                        </p:tgtEl>
                                      </p:cBhvr>
                                    </p:cmd>
                                  </p:childTnLst>
                                </p:cTn>
                              </p:par>
                              <p:par>
                                <p:cTn id="22" presetID="10" presetClass="entr" presetSubtype="0" fill="hold" grpId="7" nodeType="withEffect">
                                  <p:stCondLst>
                                    <p:cond delay="50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par>
                                <p:cTn id="33" presetID="10" presetClass="exit" presetSubtype="0" fill="hold" grpId="8" nodeType="withEffect">
                                  <p:stCondLst>
                                    <p:cond delay="0"/>
                                  </p:stCondLst>
                                  <p:childTnLst>
                                    <p:animEffect transition="out" filter="fade">
                                      <p:cBhvr>
                                        <p:cTn id="34" dur="500"/>
                                        <p:tgtEl>
                                          <p:spTgt spid="17"/>
                                        </p:tgtEl>
                                      </p:cBhvr>
                                    </p:animEffect>
                                    <p:set>
                                      <p:cBhvr>
                                        <p:cTn id="35" dur="1" fill="hold">
                                          <p:stCondLst>
                                            <p:cond delay="499"/>
                                          </p:stCondLst>
                                        </p:cTn>
                                        <p:tgtEl>
                                          <p:spTgt spid="17"/>
                                        </p:tgtEl>
                                        <p:attrNameLst>
                                          <p:attrName>style.visibility</p:attrName>
                                        </p:attrNameLst>
                                      </p:cBhvr>
                                      <p:to>
                                        <p:strVal val="hidden"/>
                                      </p:to>
                                    </p:set>
                                  </p:childTnLst>
                                </p:cTn>
                              </p:par>
                              <p:par>
                                <p:cTn id="36" presetID="1" presetClass="mediacall" presetSubtype="0" fill="hold" nodeType="withEffect">
                                  <p:stCondLst>
                                    <p:cond delay="1000"/>
                                  </p:stCondLst>
                                  <p:childTnLst>
                                    <p:cmd type="call" cmd="playFrom(0.0)">
                                      <p:cBhvr>
                                        <p:cTn id="37" dur="34690" fill="hold"/>
                                        <p:tgtEl>
                                          <p:spTgt spid="2"/>
                                        </p:tgtEl>
                                      </p:cBhvr>
                                    </p:cmd>
                                  </p:childTnLst>
                                </p:cTn>
                              </p:par>
                            </p:childTnLst>
                          </p:cTn>
                        </p:par>
                        <p:par>
                          <p:cTn id="38" fill="hold">
                            <p:stCondLst>
                              <p:cond delay="35690"/>
                            </p:stCondLst>
                            <p:childTnLst>
                              <p:par>
                                <p:cTn id="39" presetID="3" presetClass="mediacall" presetSubtype="0" fill="hold" nodeType="afterEffect">
                                  <p:stCondLst>
                                    <p:cond delay="500"/>
                                  </p:stCondLst>
                                  <p:childTnLst>
                                    <p:cmd type="call" cmd="stop">
                                      <p:cBhvr>
                                        <p:cTn id="40" dur="1" fill="hold"/>
                                        <p:tgtEl>
                                          <p:spTgt spid="2"/>
                                        </p:tgtEl>
                                      </p:cBhvr>
                                    </p:cmd>
                                  </p:childTnLst>
                                </p:cTn>
                              </p:par>
                              <p:par>
                                <p:cTn id="41" presetID="10" presetClass="entr" presetSubtype="0" fill="hold" grpId="2" nodeType="withEffect">
                                  <p:stCondLst>
                                    <p:cond delay="50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fade">
                                      <p:cBhvr>
                                        <p:cTn id="48" dur="500"/>
                                        <p:tgtEl>
                                          <p:spTgt spid="8"/>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fade">
                                      <p:cBhvr>
                                        <p:cTn id="51" dur="500"/>
                                        <p:tgtEl>
                                          <p:spTgt spid="23"/>
                                        </p:tgtEl>
                                      </p:cBhvr>
                                    </p:animEffect>
                                  </p:childTnLst>
                                </p:cTn>
                              </p:par>
                              <p:par>
                                <p:cTn id="52" presetID="10" presetClass="exit" presetSubtype="0" fill="hold" grpId="3" nodeType="withEffect">
                                  <p:stCondLst>
                                    <p:cond delay="0"/>
                                  </p:stCondLst>
                                  <p:childTnLst>
                                    <p:animEffect transition="out" filter="fade">
                                      <p:cBhvr>
                                        <p:cTn id="53" dur="500"/>
                                        <p:tgtEl>
                                          <p:spTgt spid="17"/>
                                        </p:tgtEl>
                                      </p:cBhvr>
                                    </p:animEffect>
                                    <p:set>
                                      <p:cBhvr>
                                        <p:cTn id="54" dur="1" fill="hold">
                                          <p:stCondLst>
                                            <p:cond delay="499"/>
                                          </p:stCondLst>
                                        </p:cTn>
                                        <p:tgtEl>
                                          <p:spTgt spid="17"/>
                                        </p:tgtEl>
                                        <p:attrNameLst>
                                          <p:attrName>style.visibility</p:attrName>
                                        </p:attrNameLst>
                                      </p:cBhvr>
                                      <p:to>
                                        <p:strVal val="hidden"/>
                                      </p:to>
                                    </p:set>
                                  </p:childTnLst>
                                </p:cTn>
                              </p:par>
                              <p:par>
                                <p:cTn id="55" presetID="1" presetClass="mediacall" presetSubtype="0" fill="hold" nodeType="withEffect">
                                  <p:stCondLst>
                                    <p:cond delay="1000"/>
                                  </p:stCondLst>
                                  <p:childTnLst>
                                    <p:cmd type="call" cmd="playFrom(0.0)">
                                      <p:cBhvr>
                                        <p:cTn id="56" dur="49558" fill="hold"/>
                                        <p:tgtEl>
                                          <p:spTgt spid="6"/>
                                        </p:tgtEl>
                                      </p:cBhvr>
                                    </p:cmd>
                                  </p:childTnLst>
                                </p:cTn>
                              </p:par>
                            </p:childTnLst>
                          </p:cTn>
                        </p:par>
                        <p:par>
                          <p:cTn id="57" fill="hold">
                            <p:stCondLst>
                              <p:cond delay="50558"/>
                            </p:stCondLst>
                            <p:childTnLst>
                              <p:par>
                                <p:cTn id="58" presetID="3" presetClass="mediacall" presetSubtype="0" fill="hold" nodeType="afterEffect">
                                  <p:stCondLst>
                                    <p:cond delay="500"/>
                                  </p:stCondLst>
                                  <p:childTnLst>
                                    <p:cmd type="call" cmd="stop">
                                      <p:cBhvr>
                                        <p:cTn id="59" dur="1" fill="hold"/>
                                        <p:tgtEl>
                                          <p:spTgt spid="6"/>
                                        </p:tgtEl>
                                      </p:cBhvr>
                                    </p:cmd>
                                  </p:childTnLst>
                                </p:cTn>
                              </p:par>
                              <p:par>
                                <p:cTn id="60" presetID="10" presetClass="entr" presetSubtype="0" fill="hold" grpId="4" nodeType="withEffect">
                                  <p:stCondLst>
                                    <p:cond delay="500"/>
                                  </p:stCondLst>
                                  <p:childTnLst>
                                    <p:set>
                                      <p:cBhvr>
                                        <p:cTn id="61" dur="1" fill="hold">
                                          <p:stCondLst>
                                            <p:cond delay="0"/>
                                          </p:stCondLst>
                                        </p:cTn>
                                        <p:tgtEl>
                                          <p:spTgt spid="17"/>
                                        </p:tgtEl>
                                        <p:attrNameLst>
                                          <p:attrName>style.visibility</p:attrName>
                                        </p:attrNameLst>
                                      </p:cBhvr>
                                      <p:to>
                                        <p:strVal val="visible"/>
                                      </p:to>
                                    </p:set>
                                    <p:animEffect transition="in" filter="fade">
                                      <p:cBhvr>
                                        <p:cTn id="62" dur="500"/>
                                        <p:tgtEl>
                                          <p:spTgt spid="17"/>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wipe(left)">
                                      <p:cBhvr>
                                        <p:cTn id="67" dur="1000"/>
                                        <p:tgtEl>
                                          <p:spTgt spid="26"/>
                                        </p:tgtEl>
                                      </p:cBhvr>
                                    </p:animEffect>
                                  </p:childTnLst>
                                </p:cTn>
                              </p:par>
                              <p:par>
                                <p:cTn id="68" presetID="10" presetClass="exit" presetSubtype="0" fill="hold" grpId="5" nodeType="withEffect">
                                  <p:stCondLst>
                                    <p:cond delay="0"/>
                                  </p:stCondLst>
                                  <p:childTnLst>
                                    <p:animEffect transition="out" filter="fade">
                                      <p:cBhvr>
                                        <p:cTn id="69" dur="500"/>
                                        <p:tgtEl>
                                          <p:spTgt spid="17"/>
                                        </p:tgtEl>
                                      </p:cBhvr>
                                    </p:animEffect>
                                    <p:set>
                                      <p:cBhvr>
                                        <p:cTn id="70" dur="1" fill="hold">
                                          <p:stCondLst>
                                            <p:cond delay="499"/>
                                          </p:stCondLst>
                                        </p:cTn>
                                        <p:tgtEl>
                                          <p:spTgt spid="17"/>
                                        </p:tgtEl>
                                        <p:attrNameLst>
                                          <p:attrName>style.visibility</p:attrName>
                                        </p:attrNameLst>
                                      </p:cBhvr>
                                      <p:to>
                                        <p:strVal val="hidden"/>
                                      </p:to>
                                    </p:set>
                                  </p:childTnLst>
                                </p:cTn>
                              </p:par>
                              <p:par>
                                <p:cTn id="71" presetID="22" presetClass="entr" presetSubtype="4" fill="hold" nodeType="withEffect">
                                  <p:stCondLst>
                                    <p:cond delay="1000"/>
                                  </p:stCondLst>
                                  <p:childTnLst>
                                    <p:set>
                                      <p:cBhvr>
                                        <p:cTn id="72" dur="1" fill="hold">
                                          <p:stCondLst>
                                            <p:cond delay="0"/>
                                          </p:stCondLst>
                                        </p:cTn>
                                        <p:tgtEl>
                                          <p:spTgt spid="27"/>
                                        </p:tgtEl>
                                        <p:attrNameLst>
                                          <p:attrName>style.visibility</p:attrName>
                                        </p:attrNameLst>
                                      </p:cBhvr>
                                      <p:to>
                                        <p:strVal val="visible"/>
                                      </p:to>
                                    </p:set>
                                    <p:animEffect transition="in" filter="wipe(down)">
                                      <p:cBhvr>
                                        <p:cTn id="73" dur="500"/>
                                        <p:tgtEl>
                                          <p:spTgt spid="27"/>
                                        </p:tgtEl>
                                      </p:cBhvr>
                                    </p:animEffect>
                                  </p:childTnLst>
                                </p:cTn>
                              </p:par>
                              <p:par>
                                <p:cTn id="74" presetID="10" presetClass="entr" presetSubtype="0" fill="hold" grpId="0" nodeType="withEffect">
                                  <p:stCondLst>
                                    <p:cond delay="1500"/>
                                  </p:stCondLst>
                                  <p:childTnLst>
                                    <p:set>
                                      <p:cBhvr>
                                        <p:cTn id="75" dur="1" fill="hold">
                                          <p:stCondLst>
                                            <p:cond delay="0"/>
                                          </p:stCondLst>
                                        </p:cTn>
                                        <p:tgtEl>
                                          <p:spTgt spid="12"/>
                                        </p:tgtEl>
                                        <p:attrNameLst>
                                          <p:attrName>style.visibility</p:attrName>
                                        </p:attrNameLst>
                                      </p:cBhvr>
                                      <p:to>
                                        <p:strVal val="visible"/>
                                      </p:to>
                                    </p:set>
                                    <p:animEffect transition="in" filter="fade">
                                      <p:cBhvr>
                                        <p:cTn id="76" dur="500"/>
                                        <p:tgtEl>
                                          <p:spTgt spid="12"/>
                                        </p:tgtEl>
                                      </p:cBhvr>
                                    </p:animEffect>
                                  </p:childTnLst>
                                </p:cTn>
                              </p:par>
                              <p:par>
                                <p:cTn id="77" presetID="10" presetClass="entr" presetSubtype="0" fill="hold" grpId="1" nodeType="withEffect">
                                  <p:stCondLst>
                                    <p:cond delay="1500"/>
                                  </p:stCondLst>
                                  <p:childTnLst>
                                    <p:set>
                                      <p:cBhvr>
                                        <p:cTn id="78" dur="1" fill="hold">
                                          <p:stCondLst>
                                            <p:cond delay="0"/>
                                          </p:stCondLst>
                                        </p:cTn>
                                        <p:tgtEl>
                                          <p:spTgt spid="30"/>
                                        </p:tgtEl>
                                        <p:attrNameLst>
                                          <p:attrName>style.visibility</p:attrName>
                                        </p:attrNameLst>
                                      </p:cBhvr>
                                      <p:to>
                                        <p:strVal val="visible"/>
                                      </p:to>
                                    </p:set>
                                    <p:animEffect transition="in" filter="fade">
                                      <p:cBhvr>
                                        <p:cTn id="79" dur="500"/>
                                        <p:tgtEl>
                                          <p:spTgt spid="30"/>
                                        </p:tgtEl>
                                      </p:cBhvr>
                                    </p:animEffect>
                                  </p:childTnLst>
                                </p:cTn>
                              </p:par>
                              <p:par>
                                <p:cTn id="80" presetID="1" presetClass="mediacall" presetSubtype="0" fill="hold" nodeType="withEffect">
                                  <p:stCondLst>
                                    <p:cond delay="1000"/>
                                  </p:stCondLst>
                                  <p:childTnLst>
                                    <p:cmd type="call" cmd="playFrom(0.0)">
                                      <p:cBhvr>
                                        <p:cTn id="81" dur="36855" fill="hold"/>
                                        <p:tgtEl>
                                          <p:spTgt spid="7"/>
                                        </p:tgtEl>
                                      </p:cBhvr>
                                    </p:cmd>
                                  </p:childTnLst>
                                </p:cTn>
                              </p:par>
                            </p:childTnLst>
                          </p:cTn>
                        </p:par>
                        <p:par>
                          <p:cTn id="82" fill="hold">
                            <p:stCondLst>
                              <p:cond delay="37855"/>
                            </p:stCondLst>
                            <p:childTnLst>
                              <p:par>
                                <p:cTn id="83" presetID="3" presetClass="mediacall" presetSubtype="0" fill="hold" nodeType="afterEffect">
                                  <p:stCondLst>
                                    <p:cond delay="500"/>
                                  </p:stCondLst>
                                  <p:childTnLst>
                                    <p:cmd type="call" cmd="stop">
                                      <p:cBhvr>
                                        <p:cTn id="84" dur="1" fill="hold"/>
                                        <p:tgtEl>
                                          <p:spTgt spid="7"/>
                                        </p:tgtEl>
                                      </p:cBhvr>
                                    </p:cmd>
                                  </p:childTnLst>
                                </p:cTn>
                              </p:par>
                              <p:par>
                                <p:cTn id="85" presetID="10" presetClass="entr" presetSubtype="0" fill="hold" grpId="6" nodeType="withEffect">
                                  <p:stCondLst>
                                    <p:cond delay="500"/>
                                  </p:stCondLst>
                                  <p:childTnLst>
                                    <p:set>
                                      <p:cBhvr>
                                        <p:cTn id="86" dur="1" fill="hold">
                                          <p:stCondLst>
                                            <p:cond delay="0"/>
                                          </p:stCondLst>
                                        </p:cTn>
                                        <p:tgtEl>
                                          <p:spTgt spid="17"/>
                                        </p:tgtEl>
                                        <p:attrNameLst>
                                          <p:attrName>style.visibility</p:attrName>
                                        </p:attrNameLst>
                                      </p:cBhvr>
                                      <p:to>
                                        <p:strVal val="visible"/>
                                      </p:to>
                                    </p:set>
                                    <p:animEffect transition="in" filter="fade">
                                      <p:cBhvr>
                                        <p:cTn id="8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8" fill="hold" display="0">
                  <p:stCondLst>
                    <p:cond delay="indefinite"/>
                  </p:stCondLst>
                  <p:endCondLst>
                    <p:cond evt="onStopAudio" delay="0">
                      <p:tgtEl>
                        <p:sldTgt/>
                      </p:tgtEl>
                    </p:cond>
                  </p:endCondLst>
                </p:cTn>
                <p:tgtEl>
                  <p:spTgt spid="2"/>
                </p:tgtEl>
              </p:cMediaNode>
            </p:audio>
            <p:audio>
              <p:cMediaNode vol="80000">
                <p:cTn id="89" fill="hold" display="0">
                  <p:stCondLst>
                    <p:cond delay="indefinite"/>
                  </p:stCondLst>
                  <p:endCondLst>
                    <p:cond evt="onStopAudio" delay="0">
                      <p:tgtEl>
                        <p:sldTgt/>
                      </p:tgtEl>
                    </p:cond>
                  </p:endCondLst>
                </p:cTn>
                <p:tgtEl>
                  <p:spTgt spid="6"/>
                </p:tgtEl>
              </p:cMediaNode>
            </p:audio>
            <p:audio>
              <p:cMediaNode vol="80000">
                <p:cTn id="90" fill="hold" display="0">
                  <p:stCondLst>
                    <p:cond delay="indefinite"/>
                  </p:stCondLst>
                  <p:endCondLst>
                    <p:cond evt="onStopAudio" delay="0">
                      <p:tgtEl>
                        <p:sldTgt/>
                      </p:tgtEl>
                    </p:cond>
                  </p:endCondLst>
                </p:cTn>
                <p:tgtEl>
                  <p:spTgt spid="7"/>
                </p:tgtEl>
              </p:cMediaNode>
            </p:audio>
            <p:audio>
              <p:cMediaNode vol="80000">
                <p:cTn id="91" fill="hold" display="0">
                  <p:stCondLst>
                    <p:cond delay="indefinite"/>
                  </p:stCondLst>
                  <p:endCondLst>
                    <p:cond evt="onStopAudio" delay="0">
                      <p:tgtEl>
                        <p:sldTgt/>
                      </p:tgtEl>
                    </p:cond>
                  </p:endCondLst>
                </p:cTn>
                <p:tgtEl>
                  <p:spTgt spid="11"/>
                </p:tgtEl>
              </p:cMediaNode>
            </p:audio>
          </p:childTnLst>
        </p:cTn>
      </p:par>
    </p:tnLst>
    <p:bldLst>
      <p:bldP spid="13" grpId="0"/>
      <p:bldP spid="19" grpId="0"/>
      <p:bldP spid="20" grpId="0" animBg="1"/>
      <p:bldP spid="22" grpId="0"/>
      <p:bldP spid="23" grpId="0"/>
      <p:bldP spid="30" grpId="1"/>
      <p:bldP spid="12" grpId="0" animBg="1"/>
      <p:bldP spid="17" grpId="2" animBg="1"/>
      <p:bldP spid="17" grpId="3" animBg="1"/>
      <p:bldP spid="17" grpId="4" animBg="1"/>
      <p:bldP spid="17" grpId="5" animBg="1"/>
      <p:bldP spid="17" grpId="6" animBg="1"/>
      <p:bldP spid="17" grpId="7" animBg="1"/>
      <p:bldP spid="17" grpId="8"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4DDE15-D50C-455F-9CAF-BA76096893EC}"/>
              </a:ext>
            </a:extLst>
          </p:cNvPr>
          <p:cNvSpPr>
            <a:spLocks noGrp="1"/>
          </p:cNvSpPr>
          <p:nvPr>
            <p:ph type="title"/>
          </p:nvPr>
        </p:nvSpPr>
        <p:spPr/>
        <p:txBody>
          <a:bodyPr/>
          <a:lstStyle/>
          <a:p>
            <a:r>
              <a:rPr lang="en-AU" dirty="0"/>
              <a:t>Economics of safety</a:t>
            </a:r>
          </a:p>
        </p:txBody>
      </p:sp>
      <p:sp>
        <p:nvSpPr>
          <p:cNvPr id="4" name="Footer Placeholder 3">
            <a:extLst>
              <a:ext uri="{FF2B5EF4-FFF2-40B4-BE49-F238E27FC236}">
                <a16:creationId xmlns:a16="http://schemas.microsoft.com/office/drawing/2014/main" id="{60DCE3CF-A0AF-4098-AD5F-57AE506E5441}"/>
              </a:ext>
            </a:extLst>
          </p:cNvPr>
          <p:cNvSpPr>
            <a:spLocks noGrp="1"/>
          </p:cNvSpPr>
          <p:nvPr>
            <p:ph type="ftr" sz="quarter" idx="10"/>
          </p:nvPr>
        </p:nvSpPr>
        <p:spPr/>
        <p:txBody>
          <a:bodyPr/>
          <a:lstStyle/>
          <a:p>
            <a:r>
              <a:rPr lang="en-US" dirty="0"/>
              <a:t>Module 4, Snippet 1</a:t>
            </a:r>
          </a:p>
        </p:txBody>
      </p:sp>
      <p:sp>
        <p:nvSpPr>
          <p:cNvPr id="3" name="Slide Number Placeholder 2">
            <a:extLst>
              <a:ext uri="{FF2B5EF4-FFF2-40B4-BE49-F238E27FC236}">
                <a16:creationId xmlns:a16="http://schemas.microsoft.com/office/drawing/2014/main" id="{2EE04B7C-1F1C-499D-BE8B-0D3C6BE81A4B}"/>
              </a:ext>
            </a:extLst>
          </p:cNvPr>
          <p:cNvSpPr>
            <a:spLocks noGrp="1"/>
          </p:cNvSpPr>
          <p:nvPr>
            <p:ph type="sldNum" sz="quarter" idx="11"/>
          </p:nvPr>
        </p:nvSpPr>
        <p:spPr/>
        <p:txBody>
          <a:bodyPr/>
          <a:lstStyle/>
          <a:p>
            <a:fld id="{A9D36E53-D99A-0F41-B3E8-EF235B9A2E23}" type="slidenum">
              <a:rPr lang="en-US" smtClean="0"/>
              <a:pPr/>
              <a:t>9</a:t>
            </a:fld>
            <a:endParaRPr lang="en-US" dirty="0"/>
          </a:p>
        </p:txBody>
      </p:sp>
      <p:cxnSp>
        <p:nvCxnSpPr>
          <p:cNvPr id="9" name="Straight Connector 8">
            <a:extLst>
              <a:ext uri="{FF2B5EF4-FFF2-40B4-BE49-F238E27FC236}">
                <a16:creationId xmlns:a16="http://schemas.microsoft.com/office/drawing/2014/main" id="{3A4D0D67-7827-4CAE-9D25-C2E16B437B28}"/>
              </a:ext>
            </a:extLst>
          </p:cNvPr>
          <p:cNvCxnSpPr>
            <a:cxnSpLocks/>
          </p:cNvCxnSpPr>
          <p:nvPr/>
        </p:nvCxnSpPr>
        <p:spPr>
          <a:xfrm>
            <a:off x="1265274" y="1570020"/>
            <a:ext cx="0" cy="4330911"/>
          </a:xfrm>
          <a:prstGeom prst="line">
            <a:avLst/>
          </a:prstGeom>
          <a:ln w="25400">
            <a:solidFill>
              <a:schemeClr val="bg1">
                <a:lumMod val="75000"/>
              </a:schemeClr>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88C9F4D-4580-4555-93DB-8FA6BFA0F207}"/>
              </a:ext>
            </a:extLst>
          </p:cNvPr>
          <p:cNvCxnSpPr>
            <a:cxnSpLocks/>
          </p:cNvCxnSpPr>
          <p:nvPr/>
        </p:nvCxnSpPr>
        <p:spPr>
          <a:xfrm flipH="1">
            <a:off x="1265274" y="3735475"/>
            <a:ext cx="7250076" cy="0"/>
          </a:xfrm>
          <a:prstGeom prst="line">
            <a:avLst/>
          </a:prstGeom>
          <a:ln w="25400">
            <a:solidFill>
              <a:schemeClr val="bg1">
                <a:lumMod val="75000"/>
              </a:schemeClr>
            </a:solidFill>
            <a:headEnd type="stealth" w="lg" len="lg"/>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96EAF8A9-8278-425B-B35E-6509F316AA3E}"/>
              </a:ext>
            </a:extLst>
          </p:cNvPr>
          <p:cNvSpPr txBox="1"/>
          <p:nvPr/>
        </p:nvSpPr>
        <p:spPr>
          <a:xfrm rot="16200000">
            <a:off x="-280357" y="3550809"/>
            <a:ext cx="2721931" cy="369332"/>
          </a:xfrm>
          <a:prstGeom prst="rect">
            <a:avLst/>
          </a:prstGeom>
          <a:noFill/>
        </p:spPr>
        <p:txBody>
          <a:bodyPr wrap="square" rtlCol="0">
            <a:spAutoFit/>
          </a:bodyPr>
          <a:lstStyle/>
          <a:p>
            <a:pPr algn="ctr"/>
            <a:r>
              <a:rPr lang="en-AU" dirty="0">
                <a:solidFill>
                  <a:schemeClr val="bg1">
                    <a:lumMod val="75000"/>
                  </a:schemeClr>
                </a:solidFill>
              </a:rPr>
              <a:t>Economic benefit</a:t>
            </a:r>
          </a:p>
        </p:txBody>
      </p:sp>
      <p:sp>
        <p:nvSpPr>
          <p:cNvPr id="19" name="TextBox 18">
            <a:extLst>
              <a:ext uri="{FF2B5EF4-FFF2-40B4-BE49-F238E27FC236}">
                <a16:creationId xmlns:a16="http://schemas.microsoft.com/office/drawing/2014/main" id="{422D6CDB-9B7B-4850-BD64-0A118EBC218B}"/>
              </a:ext>
            </a:extLst>
          </p:cNvPr>
          <p:cNvSpPr txBox="1"/>
          <p:nvPr/>
        </p:nvSpPr>
        <p:spPr>
          <a:xfrm>
            <a:off x="5823544" y="3751476"/>
            <a:ext cx="2721931" cy="369332"/>
          </a:xfrm>
          <a:prstGeom prst="rect">
            <a:avLst/>
          </a:prstGeom>
          <a:noFill/>
        </p:spPr>
        <p:txBody>
          <a:bodyPr wrap="square" rtlCol="0">
            <a:spAutoFit/>
          </a:bodyPr>
          <a:lstStyle/>
          <a:p>
            <a:pPr algn="ctr"/>
            <a:r>
              <a:rPr lang="en-AU" dirty="0">
                <a:solidFill>
                  <a:schemeClr val="bg1">
                    <a:lumMod val="75000"/>
                  </a:schemeClr>
                </a:solidFill>
              </a:rPr>
              <a:t>Mobility</a:t>
            </a:r>
          </a:p>
        </p:txBody>
      </p:sp>
      <p:sp>
        <p:nvSpPr>
          <p:cNvPr id="23" name="TextBox 22">
            <a:extLst>
              <a:ext uri="{FF2B5EF4-FFF2-40B4-BE49-F238E27FC236}">
                <a16:creationId xmlns:a16="http://schemas.microsoft.com/office/drawing/2014/main" id="{D25EF21D-C9F5-4A7C-A5E8-936133D1A0D1}"/>
              </a:ext>
            </a:extLst>
          </p:cNvPr>
          <p:cNvSpPr txBox="1"/>
          <p:nvPr/>
        </p:nvSpPr>
        <p:spPr>
          <a:xfrm>
            <a:off x="2902535" y="4786751"/>
            <a:ext cx="3551582" cy="646331"/>
          </a:xfrm>
          <a:prstGeom prst="rect">
            <a:avLst/>
          </a:prstGeom>
          <a:noFill/>
        </p:spPr>
        <p:txBody>
          <a:bodyPr wrap="square" rtlCol="0">
            <a:spAutoFit/>
          </a:bodyPr>
          <a:lstStyle/>
          <a:p>
            <a:pPr algn="ctr"/>
            <a:r>
              <a:rPr lang="en-AU" dirty="0">
                <a:solidFill>
                  <a:srgbClr val="FF3300"/>
                </a:solidFill>
              </a:rPr>
              <a:t>Level of risk with death and serious injury a possible consequence</a:t>
            </a:r>
          </a:p>
        </p:txBody>
      </p:sp>
      <p:sp>
        <p:nvSpPr>
          <p:cNvPr id="30" name="TextBox 29">
            <a:extLst>
              <a:ext uri="{FF2B5EF4-FFF2-40B4-BE49-F238E27FC236}">
                <a16:creationId xmlns:a16="http://schemas.microsoft.com/office/drawing/2014/main" id="{7D136686-C50E-4290-A04B-F3970E6E3942}"/>
              </a:ext>
            </a:extLst>
          </p:cNvPr>
          <p:cNvSpPr txBox="1"/>
          <p:nvPr/>
        </p:nvSpPr>
        <p:spPr>
          <a:xfrm>
            <a:off x="3142299" y="2129784"/>
            <a:ext cx="5061533" cy="369332"/>
          </a:xfrm>
          <a:prstGeom prst="rect">
            <a:avLst/>
          </a:prstGeom>
          <a:noFill/>
        </p:spPr>
        <p:txBody>
          <a:bodyPr wrap="square" rtlCol="0">
            <a:spAutoFit/>
          </a:bodyPr>
          <a:lstStyle/>
          <a:p>
            <a:pPr algn="ctr"/>
            <a:r>
              <a:rPr lang="en-AU" dirty="0">
                <a:solidFill>
                  <a:srgbClr val="01A0DF"/>
                </a:solidFill>
              </a:rPr>
              <a:t>Economic benefit maximised as a function of safety</a:t>
            </a:r>
          </a:p>
        </p:txBody>
      </p:sp>
      <p:cxnSp>
        <p:nvCxnSpPr>
          <p:cNvPr id="8" name="Straight Connector 7">
            <a:extLst>
              <a:ext uri="{FF2B5EF4-FFF2-40B4-BE49-F238E27FC236}">
                <a16:creationId xmlns:a16="http://schemas.microsoft.com/office/drawing/2014/main" id="{13DECB33-40E2-4BF2-955C-679DDF09FCE1}"/>
              </a:ext>
            </a:extLst>
          </p:cNvPr>
          <p:cNvCxnSpPr>
            <a:cxnSpLocks/>
          </p:cNvCxnSpPr>
          <p:nvPr/>
        </p:nvCxnSpPr>
        <p:spPr>
          <a:xfrm>
            <a:off x="1285875" y="3752850"/>
            <a:ext cx="7219950" cy="1476375"/>
          </a:xfrm>
          <a:prstGeom prst="line">
            <a:avLst/>
          </a:prstGeom>
          <a:ln w="25400">
            <a:solidFill>
              <a:srgbClr val="FF3300"/>
            </a:solidFill>
            <a:prstDash val="sysDot"/>
          </a:ln>
        </p:spPr>
        <p:style>
          <a:lnRef idx="1">
            <a:schemeClr val="accent1"/>
          </a:lnRef>
          <a:fillRef idx="0">
            <a:schemeClr val="accent1"/>
          </a:fillRef>
          <a:effectRef idx="0">
            <a:schemeClr val="accent1"/>
          </a:effectRef>
          <a:fontRef idx="minor">
            <a:schemeClr val="tx1"/>
          </a:fontRef>
        </p:style>
      </p:cxnSp>
      <p:sp>
        <p:nvSpPr>
          <p:cNvPr id="12" name="Freeform: Shape 11">
            <a:extLst>
              <a:ext uri="{FF2B5EF4-FFF2-40B4-BE49-F238E27FC236}">
                <a16:creationId xmlns:a16="http://schemas.microsoft.com/office/drawing/2014/main" id="{0B3A34FA-3F51-4383-8B46-BADA4662C27A}"/>
              </a:ext>
            </a:extLst>
          </p:cNvPr>
          <p:cNvSpPr/>
          <p:nvPr/>
        </p:nvSpPr>
        <p:spPr>
          <a:xfrm>
            <a:off x="1307805" y="2683356"/>
            <a:ext cx="7155711" cy="1038039"/>
          </a:xfrm>
          <a:custGeom>
            <a:avLst/>
            <a:gdLst>
              <a:gd name="connsiteX0" fmla="*/ 0 w 7155711"/>
              <a:gd name="connsiteY0" fmla="*/ 994341 h 994341"/>
              <a:gd name="connsiteX1" fmla="*/ 680483 w 7155711"/>
              <a:gd name="connsiteY1" fmla="*/ 590304 h 994341"/>
              <a:gd name="connsiteX2" fmla="*/ 1722474 w 7155711"/>
              <a:gd name="connsiteY2" fmla="*/ 196899 h 994341"/>
              <a:gd name="connsiteX3" fmla="*/ 3168502 w 7155711"/>
              <a:gd name="connsiteY3" fmla="*/ 5513 h 994341"/>
              <a:gd name="connsiteX4" fmla="*/ 4497572 w 7155711"/>
              <a:gd name="connsiteY4" fmla="*/ 69309 h 994341"/>
              <a:gd name="connsiteX5" fmla="*/ 5635255 w 7155711"/>
              <a:gd name="connsiteY5" fmla="*/ 250062 h 994341"/>
              <a:gd name="connsiteX6" fmla="*/ 7155711 w 7155711"/>
              <a:gd name="connsiteY6" fmla="*/ 515876 h 994341"/>
              <a:gd name="connsiteX0" fmla="*/ 0 w 7155711"/>
              <a:gd name="connsiteY0" fmla="*/ 994341 h 994341"/>
              <a:gd name="connsiteX1" fmla="*/ 680483 w 7155711"/>
              <a:gd name="connsiteY1" fmla="*/ 590304 h 994341"/>
              <a:gd name="connsiteX2" fmla="*/ 1722474 w 7155711"/>
              <a:gd name="connsiteY2" fmla="*/ 196899 h 994341"/>
              <a:gd name="connsiteX3" fmla="*/ 3168502 w 7155711"/>
              <a:gd name="connsiteY3" fmla="*/ 5513 h 994341"/>
              <a:gd name="connsiteX4" fmla="*/ 4497572 w 7155711"/>
              <a:gd name="connsiteY4" fmla="*/ 69309 h 994341"/>
              <a:gd name="connsiteX5" fmla="*/ 5635255 w 7155711"/>
              <a:gd name="connsiteY5" fmla="*/ 250062 h 994341"/>
              <a:gd name="connsiteX6" fmla="*/ 7155711 w 7155711"/>
              <a:gd name="connsiteY6" fmla="*/ 558406 h 994341"/>
              <a:gd name="connsiteX0" fmla="*/ 0 w 7155711"/>
              <a:gd name="connsiteY0" fmla="*/ 993948 h 993948"/>
              <a:gd name="connsiteX1" fmla="*/ 680483 w 7155711"/>
              <a:gd name="connsiteY1" fmla="*/ 589911 h 993948"/>
              <a:gd name="connsiteX2" fmla="*/ 1722474 w 7155711"/>
              <a:gd name="connsiteY2" fmla="*/ 196506 h 993948"/>
              <a:gd name="connsiteX3" fmla="*/ 3168502 w 7155711"/>
              <a:gd name="connsiteY3" fmla="*/ 5120 h 993948"/>
              <a:gd name="connsiteX4" fmla="*/ 4497572 w 7155711"/>
              <a:gd name="connsiteY4" fmla="*/ 68916 h 993948"/>
              <a:gd name="connsiteX5" fmla="*/ 5613990 w 7155711"/>
              <a:gd name="connsiteY5" fmla="*/ 217772 h 993948"/>
              <a:gd name="connsiteX6" fmla="*/ 7155711 w 7155711"/>
              <a:gd name="connsiteY6" fmla="*/ 558013 h 993948"/>
              <a:gd name="connsiteX0" fmla="*/ 0 w 7155711"/>
              <a:gd name="connsiteY0" fmla="*/ 1000359 h 1000359"/>
              <a:gd name="connsiteX1" fmla="*/ 680483 w 7155711"/>
              <a:gd name="connsiteY1" fmla="*/ 596322 h 1000359"/>
              <a:gd name="connsiteX2" fmla="*/ 1722474 w 7155711"/>
              <a:gd name="connsiteY2" fmla="*/ 202917 h 1000359"/>
              <a:gd name="connsiteX3" fmla="*/ 3168502 w 7155711"/>
              <a:gd name="connsiteY3" fmla="*/ 11531 h 1000359"/>
              <a:gd name="connsiteX4" fmla="*/ 4497572 w 7155711"/>
              <a:gd name="connsiteY4" fmla="*/ 43429 h 1000359"/>
              <a:gd name="connsiteX5" fmla="*/ 5613990 w 7155711"/>
              <a:gd name="connsiteY5" fmla="*/ 224183 h 1000359"/>
              <a:gd name="connsiteX6" fmla="*/ 7155711 w 7155711"/>
              <a:gd name="connsiteY6" fmla="*/ 564424 h 1000359"/>
              <a:gd name="connsiteX0" fmla="*/ 0 w 7155711"/>
              <a:gd name="connsiteY0" fmla="*/ 1038039 h 1038039"/>
              <a:gd name="connsiteX1" fmla="*/ 680483 w 7155711"/>
              <a:gd name="connsiteY1" fmla="*/ 634002 h 1038039"/>
              <a:gd name="connsiteX2" fmla="*/ 1722474 w 7155711"/>
              <a:gd name="connsiteY2" fmla="*/ 240597 h 1038039"/>
              <a:gd name="connsiteX3" fmla="*/ 3168502 w 7155711"/>
              <a:gd name="connsiteY3" fmla="*/ 6681 h 1038039"/>
              <a:gd name="connsiteX4" fmla="*/ 4497572 w 7155711"/>
              <a:gd name="connsiteY4" fmla="*/ 81109 h 1038039"/>
              <a:gd name="connsiteX5" fmla="*/ 5613990 w 7155711"/>
              <a:gd name="connsiteY5" fmla="*/ 261863 h 1038039"/>
              <a:gd name="connsiteX6" fmla="*/ 7155711 w 7155711"/>
              <a:gd name="connsiteY6" fmla="*/ 602104 h 1038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55711" h="1038039">
                <a:moveTo>
                  <a:pt x="0" y="1038039"/>
                </a:moveTo>
                <a:cubicBezTo>
                  <a:pt x="196702" y="902474"/>
                  <a:pt x="393404" y="766909"/>
                  <a:pt x="680483" y="634002"/>
                </a:cubicBezTo>
                <a:cubicBezTo>
                  <a:pt x="967562" y="501095"/>
                  <a:pt x="1307804" y="345150"/>
                  <a:pt x="1722474" y="240597"/>
                </a:cubicBezTo>
                <a:cubicBezTo>
                  <a:pt x="2137144" y="136044"/>
                  <a:pt x="2705986" y="33262"/>
                  <a:pt x="3168502" y="6681"/>
                </a:cubicBezTo>
                <a:cubicBezTo>
                  <a:pt x="3631018" y="-19900"/>
                  <a:pt x="4089991" y="38579"/>
                  <a:pt x="4497572" y="81109"/>
                </a:cubicBezTo>
                <a:cubicBezTo>
                  <a:pt x="4905153" y="123639"/>
                  <a:pt x="5170967" y="175031"/>
                  <a:pt x="5613990" y="261863"/>
                </a:cubicBezTo>
                <a:cubicBezTo>
                  <a:pt x="6057013" y="348695"/>
                  <a:pt x="6648892" y="499323"/>
                  <a:pt x="7155711" y="602104"/>
                </a:cubicBezTo>
              </a:path>
            </a:pathLst>
          </a:custGeom>
          <a:noFill/>
          <a:ln w="2540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cxnSp>
        <p:nvCxnSpPr>
          <p:cNvPr id="6" name="Straight Arrow Connector 5">
            <a:extLst>
              <a:ext uri="{FF2B5EF4-FFF2-40B4-BE49-F238E27FC236}">
                <a16:creationId xmlns:a16="http://schemas.microsoft.com/office/drawing/2014/main" id="{BFE738BE-CC5F-41C6-B3F7-C16B8837481A}"/>
              </a:ext>
            </a:extLst>
          </p:cNvPr>
          <p:cNvCxnSpPr/>
          <p:nvPr/>
        </p:nvCxnSpPr>
        <p:spPr>
          <a:xfrm>
            <a:off x="4678326" y="3752850"/>
            <a:ext cx="0" cy="670294"/>
          </a:xfrm>
          <a:prstGeom prst="straightConnector1">
            <a:avLst/>
          </a:prstGeom>
          <a:ln w="38100">
            <a:solidFill>
              <a:srgbClr val="FF3300"/>
            </a:solidFill>
            <a:prstDash val="sysDash"/>
            <a:headEnd type="stealth" w="lg" len="med"/>
            <a:tailEnd type="stealth" w="lg" len="med"/>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7A2B7AFC-EC96-478E-8BFB-EB955E1149B1}"/>
              </a:ext>
            </a:extLst>
          </p:cNvPr>
          <p:cNvCxnSpPr>
            <a:cxnSpLocks/>
          </p:cNvCxnSpPr>
          <p:nvPr/>
        </p:nvCxnSpPr>
        <p:spPr>
          <a:xfrm flipH="1">
            <a:off x="4667315" y="2197373"/>
            <a:ext cx="302006" cy="414788"/>
          </a:xfrm>
          <a:prstGeom prst="straightConnector1">
            <a:avLst/>
          </a:prstGeom>
          <a:ln w="254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B21D4E0D-A629-4020-980F-1E324B4617E0}"/>
              </a:ext>
            </a:extLst>
          </p:cNvPr>
          <p:cNvCxnSpPr>
            <a:cxnSpLocks/>
          </p:cNvCxnSpPr>
          <p:nvPr/>
        </p:nvCxnSpPr>
        <p:spPr>
          <a:xfrm>
            <a:off x="2884966" y="1584191"/>
            <a:ext cx="0" cy="4330911"/>
          </a:xfrm>
          <a:prstGeom prst="line">
            <a:avLst/>
          </a:prstGeom>
          <a:ln w="25400">
            <a:solidFill>
              <a:srgbClr val="FF3300"/>
            </a:solidFill>
            <a:prstDash val="dash"/>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D5EC884D-1E51-4039-B704-556ECD3F9C00}"/>
              </a:ext>
            </a:extLst>
          </p:cNvPr>
          <p:cNvSpPr txBox="1"/>
          <p:nvPr/>
        </p:nvSpPr>
        <p:spPr>
          <a:xfrm>
            <a:off x="2884966" y="5161422"/>
            <a:ext cx="3866703" cy="646331"/>
          </a:xfrm>
          <a:prstGeom prst="rect">
            <a:avLst/>
          </a:prstGeom>
          <a:noFill/>
        </p:spPr>
        <p:txBody>
          <a:bodyPr wrap="square" rtlCol="0">
            <a:spAutoFit/>
          </a:bodyPr>
          <a:lstStyle/>
          <a:p>
            <a:r>
              <a:rPr lang="en-AU" dirty="0">
                <a:solidFill>
                  <a:srgbClr val="FF3300"/>
                </a:solidFill>
              </a:rPr>
              <a:t>Level of risk where death and serious injury is not a possible outcome</a:t>
            </a:r>
          </a:p>
        </p:txBody>
      </p:sp>
      <p:sp>
        <p:nvSpPr>
          <p:cNvPr id="31" name="TextBox 30">
            <a:extLst>
              <a:ext uri="{FF2B5EF4-FFF2-40B4-BE49-F238E27FC236}">
                <a16:creationId xmlns:a16="http://schemas.microsoft.com/office/drawing/2014/main" id="{85B5BDFB-FFF4-45D3-AE96-36AF61A42E17}"/>
              </a:ext>
            </a:extLst>
          </p:cNvPr>
          <p:cNvSpPr txBox="1"/>
          <p:nvPr/>
        </p:nvSpPr>
        <p:spPr>
          <a:xfrm>
            <a:off x="4821441" y="1818207"/>
            <a:ext cx="3329104" cy="369332"/>
          </a:xfrm>
          <a:prstGeom prst="rect">
            <a:avLst/>
          </a:prstGeom>
          <a:noFill/>
        </p:spPr>
        <p:txBody>
          <a:bodyPr wrap="square" rtlCol="0">
            <a:spAutoFit/>
          </a:bodyPr>
          <a:lstStyle/>
          <a:p>
            <a:pPr algn="ctr"/>
            <a:r>
              <a:rPr lang="en-AU" dirty="0">
                <a:solidFill>
                  <a:srgbClr val="01A0DF"/>
                </a:solidFill>
              </a:rPr>
              <a:t>Economic benefit is maximised</a:t>
            </a:r>
          </a:p>
        </p:txBody>
      </p:sp>
      <p:cxnSp>
        <p:nvCxnSpPr>
          <p:cNvPr id="32" name="Straight Arrow Connector 31">
            <a:extLst>
              <a:ext uri="{FF2B5EF4-FFF2-40B4-BE49-F238E27FC236}">
                <a16:creationId xmlns:a16="http://schemas.microsoft.com/office/drawing/2014/main" id="{A0B6310A-CBE8-48E2-B4C9-E2F896F6F5FE}"/>
              </a:ext>
            </a:extLst>
          </p:cNvPr>
          <p:cNvCxnSpPr>
            <a:cxnSpLocks/>
          </p:cNvCxnSpPr>
          <p:nvPr/>
        </p:nvCxnSpPr>
        <p:spPr>
          <a:xfrm flipH="1">
            <a:off x="2921738" y="2492232"/>
            <a:ext cx="302006" cy="414788"/>
          </a:xfrm>
          <a:prstGeom prst="straightConnector1">
            <a:avLst/>
          </a:prstGeom>
          <a:ln w="254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A1859A23-B976-4B08-988F-A570BA602D3B}"/>
              </a:ext>
            </a:extLst>
          </p:cNvPr>
          <p:cNvSpPr txBox="1"/>
          <p:nvPr/>
        </p:nvSpPr>
        <p:spPr>
          <a:xfrm>
            <a:off x="3714750" y="4681335"/>
            <a:ext cx="2721931" cy="369332"/>
          </a:xfrm>
          <a:prstGeom prst="rect">
            <a:avLst/>
          </a:prstGeom>
          <a:noFill/>
        </p:spPr>
        <p:txBody>
          <a:bodyPr wrap="square" rtlCol="0">
            <a:spAutoFit/>
          </a:bodyPr>
          <a:lstStyle/>
          <a:p>
            <a:pPr algn="ctr"/>
            <a:r>
              <a:rPr lang="en-AU" dirty="0">
                <a:solidFill>
                  <a:srgbClr val="FF3300"/>
                </a:solidFill>
              </a:rPr>
              <a:t>Crashes</a:t>
            </a:r>
          </a:p>
        </p:txBody>
      </p:sp>
      <p:sp>
        <p:nvSpPr>
          <p:cNvPr id="34" name="TextBox 33">
            <a:extLst>
              <a:ext uri="{FF2B5EF4-FFF2-40B4-BE49-F238E27FC236}">
                <a16:creationId xmlns:a16="http://schemas.microsoft.com/office/drawing/2014/main" id="{70228B31-4D0E-4E64-82EC-58D7C1CEA935}"/>
              </a:ext>
            </a:extLst>
          </p:cNvPr>
          <p:cNvSpPr txBox="1"/>
          <p:nvPr/>
        </p:nvSpPr>
        <p:spPr>
          <a:xfrm>
            <a:off x="5891546" y="2146548"/>
            <a:ext cx="2721931" cy="369332"/>
          </a:xfrm>
          <a:prstGeom prst="rect">
            <a:avLst/>
          </a:prstGeom>
          <a:noFill/>
        </p:spPr>
        <p:txBody>
          <a:bodyPr wrap="square" rtlCol="0">
            <a:spAutoFit/>
          </a:bodyPr>
          <a:lstStyle/>
          <a:p>
            <a:pPr algn="ctr"/>
            <a:r>
              <a:rPr lang="en-AU" dirty="0">
                <a:solidFill>
                  <a:srgbClr val="01A0DF"/>
                </a:solidFill>
              </a:rPr>
              <a:t>Net economic benefit</a:t>
            </a:r>
          </a:p>
        </p:txBody>
      </p:sp>
      <p:sp>
        <p:nvSpPr>
          <p:cNvPr id="21" name="Arrow: Chevron 20">
            <a:extLst>
              <a:ext uri="{FF2B5EF4-FFF2-40B4-BE49-F238E27FC236}">
                <a16:creationId xmlns:a16="http://schemas.microsoft.com/office/drawing/2014/main" id="{06EE7302-881E-490C-8A84-4DE161D647E6}"/>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4_SNIP1_SLIDE_09_PARA_A">
            <a:hlinkClick r:id="" action="ppaction://media"/>
            <a:extLst>
              <a:ext uri="{FF2B5EF4-FFF2-40B4-BE49-F238E27FC236}">
                <a16:creationId xmlns:a16="http://schemas.microsoft.com/office/drawing/2014/main" id="{4D827E21-7816-4F92-9514-46ED079CC049}"/>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331473" y="0"/>
            <a:ext cx="609600" cy="609600"/>
          </a:xfrm>
          <a:prstGeom prst="rect">
            <a:avLst/>
          </a:prstGeom>
        </p:spPr>
      </p:pic>
      <p:pic>
        <p:nvPicPr>
          <p:cNvPr id="7" name="TAC_MOD4_SNIP1_SLIDE_09_PARA_B">
            <a:hlinkClick r:id="" action="ppaction://media"/>
            <a:extLst>
              <a:ext uri="{FF2B5EF4-FFF2-40B4-BE49-F238E27FC236}">
                <a16:creationId xmlns:a16="http://schemas.microsoft.com/office/drawing/2014/main" id="{8A005162-1373-4069-84F0-8F345906C69C}"/>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331473" y="773472"/>
            <a:ext cx="609600" cy="609600"/>
          </a:xfrm>
          <a:prstGeom prst="rect">
            <a:avLst/>
          </a:prstGeom>
        </p:spPr>
      </p:pic>
      <p:pic>
        <p:nvPicPr>
          <p:cNvPr id="11" name="TAC_MOD4_SNIP1_SLIDE_09_PARA_C">
            <a:hlinkClick r:id="" action="ppaction://media"/>
            <a:extLst>
              <a:ext uri="{FF2B5EF4-FFF2-40B4-BE49-F238E27FC236}">
                <a16:creationId xmlns:a16="http://schemas.microsoft.com/office/drawing/2014/main" id="{CE44A165-6F7C-4CE3-9F09-45F5FACF1FC8}"/>
              </a:ext>
            </a:extLst>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9331473" y="1546944"/>
            <a:ext cx="609600" cy="609600"/>
          </a:xfrm>
          <a:prstGeom prst="rect">
            <a:avLst/>
          </a:prstGeom>
        </p:spPr>
      </p:pic>
    </p:spTree>
    <p:extLst>
      <p:ext uri="{BB962C8B-B14F-4D97-AF65-F5344CB8AC3E}">
        <p14:creationId xmlns:p14="http://schemas.microsoft.com/office/powerpoint/2010/main" val="28092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5493" fill="hold"/>
                                        <p:tgtEl>
                                          <p:spTgt spid="2"/>
                                        </p:tgtEl>
                                      </p:cBhvr>
                                    </p:cmd>
                                  </p:childTnLst>
                                </p:cTn>
                              </p:par>
                            </p:childTnLst>
                          </p:cTn>
                        </p:par>
                        <p:par>
                          <p:cTn id="7" fill="hold">
                            <p:stCondLst>
                              <p:cond delay="16493"/>
                            </p:stCondLst>
                            <p:childTnLst>
                              <p:par>
                                <p:cTn id="8" presetID="3" presetClass="mediacall" presetSubtype="0" fill="hold" nodeType="afterEffect">
                                  <p:stCondLst>
                                    <p:cond delay="500"/>
                                  </p:stCondLst>
                                  <p:childTnLst>
                                    <p:cmd type="call" cmd="stop">
                                      <p:cBhvr>
                                        <p:cTn id="9" dur="1" fill="hold"/>
                                        <p:tgtEl>
                                          <p:spTgt spid="2"/>
                                        </p:tgtEl>
                                      </p:cBhvr>
                                    </p:cmd>
                                  </p:childTnLst>
                                </p:cTn>
                              </p:par>
                              <p:par>
                                <p:cTn id="10" presetID="10" presetClass="entr" presetSubtype="0" fill="hold" grpId="0" nodeType="withEffect">
                                  <p:stCondLst>
                                    <p:cond delay="50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500"/>
                                        <p:tgtEl>
                                          <p:spTgt spid="33"/>
                                        </p:tgtEl>
                                      </p:cBhvr>
                                    </p:animEffect>
                                    <p:set>
                                      <p:cBhvr>
                                        <p:cTn id="17" dur="1" fill="hold">
                                          <p:stCondLst>
                                            <p:cond delay="499"/>
                                          </p:stCondLst>
                                        </p:cTn>
                                        <p:tgtEl>
                                          <p:spTgt spid="33"/>
                                        </p:tgtEl>
                                        <p:attrNameLst>
                                          <p:attrName>style.visibility</p:attrName>
                                        </p:attrNameLst>
                                      </p:cBhvr>
                                      <p:to>
                                        <p:strVal val="hidden"/>
                                      </p:to>
                                    </p:set>
                                  </p:childTnLst>
                                </p:cTn>
                              </p:par>
                              <p:par>
                                <p:cTn id="18" presetID="10" presetClass="exit" presetSubtype="0" fill="hold" grpId="1" nodeType="withEffect">
                                  <p:stCondLst>
                                    <p:cond delay="0"/>
                                  </p:stCondLst>
                                  <p:childTnLst>
                                    <p:animEffect transition="out" filter="fade">
                                      <p:cBhvr>
                                        <p:cTn id="19" dur="500"/>
                                        <p:tgtEl>
                                          <p:spTgt spid="34"/>
                                        </p:tgtEl>
                                      </p:cBhvr>
                                    </p:animEffect>
                                    <p:set>
                                      <p:cBhvr>
                                        <p:cTn id="20" dur="1" fill="hold">
                                          <p:stCondLst>
                                            <p:cond delay="499"/>
                                          </p:stCondLst>
                                        </p:cTn>
                                        <p:tgtEl>
                                          <p:spTgt spid="34"/>
                                        </p:tgtEl>
                                        <p:attrNameLst>
                                          <p:attrName>style.visibility</p:attrName>
                                        </p:attrNameLst>
                                      </p:cBhvr>
                                      <p:to>
                                        <p:strVal val="hidden"/>
                                      </p:to>
                                    </p:set>
                                  </p:childTnLst>
                                </p:cTn>
                              </p:par>
                              <p:par>
                                <p:cTn id="21" presetID="10" presetClass="exit" presetSubtype="0" fill="hold" grpId="1" nodeType="withEffect">
                                  <p:stCondLst>
                                    <p:cond delay="0"/>
                                  </p:stCondLst>
                                  <p:childTnLst>
                                    <p:animEffect transition="out" filter="fade">
                                      <p:cBhvr>
                                        <p:cTn id="22" dur="500"/>
                                        <p:tgtEl>
                                          <p:spTgt spid="21"/>
                                        </p:tgtEl>
                                      </p:cBhvr>
                                    </p:animEffect>
                                    <p:set>
                                      <p:cBhvr>
                                        <p:cTn id="23" dur="1" fill="hold">
                                          <p:stCondLst>
                                            <p:cond delay="499"/>
                                          </p:stCondLst>
                                        </p:cTn>
                                        <p:tgtEl>
                                          <p:spTgt spid="21"/>
                                        </p:tgtEl>
                                        <p:attrNameLst>
                                          <p:attrName>style.visibility</p:attrName>
                                        </p:attrNameLst>
                                      </p:cBhvr>
                                      <p:to>
                                        <p:strVal val="hidden"/>
                                      </p:to>
                                    </p:set>
                                  </p:childTnLst>
                                </p:cTn>
                              </p:par>
                              <p:par>
                                <p:cTn id="24" presetID="10" presetClass="entr" presetSubtype="0" fill="hold" grpId="0" nodeType="withEffect">
                                  <p:stCondLst>
                                    <p:cond delay="500"/>
                                  </p:stCondLst>
                                  <p:childTnLst>
                                    <p:set>
                                      <p:cBhvr>
                                        <p:cTn id="25" dur="1" fill="hold">
                                          <p:stCondLst>
                                            <p:cond delay="0"/>
                                          </p:stCondLst>
                                        </p:cTn>
                                        <p:tgtEl>
                                          <p:spTgt spid="31"/>
                                        </p:tgtEl>
                                        <p:attrNameLst>
                                          <p:attrName>style.visibility</p:attrName>
                                        </p:attrNameLst>
                                      </p:cBhvr>
                                      <p:to>
                                        <p:strVal val="visible"/>
                                      </p:to>
                                    </p:set>
                                    <p:animEffect transition="in" filter="fade">
                                      <p:cBhvr>
                                        <p:cTn id="26" dur="500"/>
                                        <p:tgtEl>
                                          <p:spTgt spid="31"/>
                                        </p:tgtEl>
                                      </p:cBhvr>
                                    </p:animEffect>
                                  </p:childTnLst>
                                </p:cTn>
                              </p:par>
                              <p:par>
                                <p:cTn id="27" presetID="10" presetClass="entr" presetSubtype="0" fill="hold" nodeType="withEffect">
                                  <p:stCondLst>
                                    <p:cond delay="50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par>
                                <p:cTn id="30" presetID="10" presetClass="entr" presetSubtype="0" fill="hold" nodeType="withEffect">
                                  <p:stCondLst>
                                    <p:cond delay="100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par>
                                <p:cTn id="33" presetID="10" presetClass="entr" presetSubtype="0" fill="hold" grpId="0" nodeType="withEffect">
                                  <p:stCondLst>
                                    <p:cond delay="100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500"/>
                                        <p:tgtEl>
                                          <p:spTgt spid="23"/>
                                        </p:tgtEl>
                                      </p:cBhvr>
                                    </p:animEffect>
                                  </p:childTnLst>
                                </p:cTn>
                              </p:par>
                              <p:par>
                                <p:cTn id="36" presetID="1" presetClass="mediacall" presetSubtype="0" fill="hold" nodeType="withEffect">
                                  <p:stCondLst>
                                    <p:cond delay="1000"/>
                                  </p:stCondLst>
                                  <p:childTnLst>
                                    <p:cmd type="call" cmd="playFrom(0.0)">
                                      <p:cBhvr>
                                        <p:cTn id="37" dur="42724" fill="hold"/>
                                        <p:tgtEl>
                                          <p:spTgt spid="7"/>
                                        </p:tgtEl>
                                      </p:cBhvr>
                                    </p:cmd>
                                  </p:childTnLst>
                                </p:cTn>
                              </p:par>
                            </p:childTnLst>
                          </p:cTn>
                        </p:par>
                        <p:par>
                          <p:cTn id="38" fill="hold">
                            <p:stCondLst>
                              <p:cond delay="43724"/>
                            </p:stCondLst>
                            <p:childTnLst>
                              <p:par>
                                <p:cTn id="39" presetID="3" presetClass="mediacall" presetSubtype="0" fill="hold" nodeType="afterEffect">
                                  <p:stCondLst>
                                    <p:cond delay="500"/>
                                  </p:stCondLst>
                                  <p:childTnLst>
                                    <p:cmd type="call" cmd="stop">
                                      <p:cBhvr>
                                        <p:cTn id="40" dur="1" fill="hold"/>
                                        <p:tgtEl>
                                          <p:spTgt spid="7"/>
                                        </p:tgtEl>
                                      </p:cBhvr>
                                    </p:cmd>
                                  </p:childTnLst>
                                </p:cTn>
                              </p:par>
                              <p:par>
                                <p:cTn id="41" presetID="10" presetClass="entr" presetSubtype="0" fill="hold" grpId="2" nodeType="withEffect">
                                  <p:stCondLst>
                                    <p:cond delay="500"/>
                                  </p:stCondLst>
                                  <p:childTnLst>
                                    <p:set>
                                      <p:cBhvr>
                                        <p:cTn id="42" dur="1" fill="hold">
                                          <p:stCondLst>
                                            <p:cond delay="0"/>
                                          </p:stCondLst>
                                        </p:cTn>
                                        <p:tgtEl>
                                          <p:spTgt spid="21"/>
                                        </p:tgtEl>
                                        <p:attrNameLst>
                                          <p:attrName>style.visibility</p:attrName>
                                        </p:attrNameLst>
                                      </p:cBhvr>
                                      <p:to>
                                        <p:strVal val="visible"/>
                                      </p:to>
                                    </p:set>
                                    <p:animEffect transition="in" filter="fade">
                                      <p:cBhvr>
                                        <p:cTn id="43" dur="500"/>
                                        <p:tgtEl>
                                          <p:spTgt spid="21"/>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500"/>
                                        <p:tgtEl>
                                          <p:spTgt spid="6"/>
                                        </p:tgtEl>
                                      </p:cBhvr>
                                    </p:animEffect>
                                    <p:set>
                                      <p:cBhvr>
                                        <p:cTn id="48" dur="1" fill="hold">
                                          <p:stCondLst>
                                            <p:cond delay="499"/>
                                          </p:stCondLst>
                                        </p:cTn>
                                        <p:tgtEl>
                                          <p:spTgt spid="6"/>
                                        </p:tgtEl>
                                        <p:attrNameLst>
                                          <p:attrName>style.visibility</p:attrName>
                                        </p:attrNameLst>
                                      </p:cBhvr>
                                      <p:to>
                                        <p:strVal val="hidden"/>
                                      </p:to>
                                    </p:set>
                                  </p:childTnLst>
                                </p:cTn>
                              </p:par>
                              <p:par>
                                <p:cTn id="49" presetID="10" presetClass="exit" presetSubtype="0" fill="hold" grpId="1" nodeType="withEffect">
                                  <p:stCondLst>
                                    <p:cond delay="0"/>
                                  </p:stCondLst>
                                  <p:childTnLst>
                                    <p:animEffect transition="out" filter="fade">
                                      <p:cBhvr>
                                        <p:cTn id="50" dur="500"/>
                                        <p:tgtEl>
                                          <p:spTgt spid="23"/>
                                        </p:tgtEl>
                                      </p:cBhvr>
                                    </p:animEffect>
                                    <p:set>
                                      <p:cBhvr>
                                        <p:cTn id="51" dur="1" fill="hold">
                                          <p:stCondLst>
                                            <p:cond delay="499"/>
                                          </p:stCondLst>
                                        </p:cTn>
                                        <p:tgtEl>
                                          <p:spTgt spid="23"/>
                                        </p:tgtEl>
                                        <p:attrNameLst>
                                          <p:attrName>style.visibility</p:attrName>
                                        </p:attrNameLst>
                                      </p:cBhvr>
                                      <p:to>
                                        <p:strVal val="hidden"/>
                                      </p:to>
                                    </p:set>
                                  </p:childTnLst>
                                </p:cTn>
                              </p:par>
                              <p:par>
                                <p:cTn id="52" presetID="10" presetClass="exit" presetSubtype="0" fill="hold" grpId="1" nodeType="withEffect">
                                  <p:stCondLst>
                                    <p:cond delay="0"/>
                                  </p:stCondLst>
                                  <p:childTnLst>
                                    <p:animEffect transition="out" filter="fade">
                                      <p:cBhvr>
                                        <p:cTn id="53" dur="500"/>
                                        <p:tgtEl>
                                          <p:spTgt spid="31"/>
                                        </p:tgtEl>
                                      </p:cBhvr>
                                    </p:animEffect>
                                    <p:set>
                                      <p:cBhvr>
                                        <p:cTn id="54" dur="1" fill="hold">
                                          <p:stCondLst>
                                            <p:cond delay="499"/>
                                          </p:stCondLst>
                                        </p:cTn>
                                        <p:tgtEl>
                                          <p:spTgt spid="31"/>
                                        </p:tgtEl>
                                        <p:attrNameLst>
                                          <p:attrName>style.visibility</p:attrName>
                                        </p:attrNameLst>
                                      </p:cBhvr>
                                      <p:to>
                                        <p:strVal val="hidden"/>
                                      </p:to>
                                    </p:set>
                                  </p:childTnLst>
                                </p:cTn>
                              </p:par>
                              <p:par>
                                <p:cTn id="55" presetID="10" presetClass="exit" presetSubtype="0" fill="hold" nodeType="withEffect">
                                  <p:stCondLst>
                                    <p:cond delay="0"/>
                                  </p:stCondLst>
                                  <p:childTnLst>
                                    <p:animEffect transition="out" filter="fade">
                                      <p:cBhvr>
                                        <p:cTn id="56" dur="500"/>
                                        <p:tgtEl>
                                          <p:spTgt spid="14"/>
                                        </p:tgtEl>
                                      </p:cBhvr>
                                    </p:animEffect>
                                    <p:set>
                                      <p:cBhvr>
                                        <p:cTn id="57" dur="1" fill="hold">
                                          <p:stCondLst>
                                            <p:cond delay="499"/>
                                          </p:stCondLst>
                                        </p:cTn>
                                        <p:tgtEl>
                                          <p:spTgt spid="14"/>
                                        </p:tgtEl>
                                        <p:attrNameLst>
                                          <p:attrName>style.visibility</p:attrName>
                                        </p:attrNameLst>
                                      </p:cBhvr>
                                      <p:to>
                                        <p:strVal val="hidden"/>
                                      </p:to>
                                    </p:set>
                                  </p:childTnLst>
                                </p:cTn>
                              </p:par>
                              <p:par>
                                <p:cTn id="58" presetID="10" presetClass="exit" presetSubtype="0" fill="hold" grpId="3" nodeType="withEffect">
                                  <p:stCondLst>
                                    <p:cond delay="0"/>
                                  </p:stCondLst>
                                  <p:childTnLst>
                                    <p:animEffect transition="out" filter="fade">
                                      <p:cBhvr>
                                        <p:cTn id="59" dur="500"/>
                                        <p:tgtEl>
                                          <p:spTgt spid="21"/>
                                        </p:tgtEl>
                                      </p:cBhvr>
                                    </p:animEffect>
                                    <p:set>
                                      <p:cBhvr>
                                        <p:cTn id="60" dur="1" fill="hold">
                                          <p:stCondLst>
                                            <p:cond delay="499"/>
                                          </p:stCondLst>
                                        </p:cTn>
                                        <p:tgtEl>
                                          <p:spTgt spid="21"/>
                                        </p:tgtEl>
                                        <p:attrNameLst>
                                          <p:attrName>style.visibility</p:attrName>
                                        </p:attrNameLst>
                                      </p:cBhvr>
                                      <p:to>
                                        <p:strVal val="hidden"/>
                                      </p:to>
                                    </p:set>
                                  </p:childTnLst>
                                </p:cTn>
                              </p:par>
                              <p:par>
                                <p:cTn id="61" presetID="10" presetClass="entr" presetSubtype="0" fill="hold" nodeType="withEffect">
                                  <p:stCondLst>
                                    <p:cond delay="500"/>
                                  </p:stCondLst>
                                  <p:childTnLst>
                                    <p:set>
                                      <p:cBhvr>
                                        <p:cTn id="62" dur="1" fill="hold">
                                          <p:stCondLst>
                                            <p:cond delay="0"/>
                                          </p:stCondLst>
                                        </p:cTn>
                                        <p:tgtEl>
                                          <p:spTgt spid="28"/>
                                        </p:tgtEl>
                                        <p:attrNameLst>
                                          <p:attrName>style.visibility</p:attrName>
                                        </p:attrNameLst>
                                      </p:cBhvr>
                                      <p:to>
                                        <p:strVal val="visible"/>
                                      </p:to>
                                    </p:set>
                                    <p:animEffect transition="in" filter="fade">
                                      <p:cBhvr>
                                        <p:cTn id="63" dur="500"/>
                                        <p:tgtEl>
                                          <p:spTgt spid="28"/>
                                        </p:tgtEl>
                                      </p:cBhvr>
                                    </p:animEffect>
                                  </p:childTnLst>
                                </p:cTn>
                              </p:par>
                              <p:par>
                                <p:cTn id="64" presetID="10" presetClass="entr" presetSubtype="0" fill="hold" grpId="0" nodeType="withEffect">
                                  <p:stCondLst>
                                    <p:cond delay="500"/>
                                  </p:stCondLst>
                                  <p:childTnLst>
                                    <p:set>
                                      <p:cBhvr>
                                        <p:cTn id="65" dur="1" fill="hold">
                                          <p:stCondLst>
                                            <p:cond delay="0"/>
                                          </p:stCondLst>
                                        </p:cTn>
                                        <p:tgtEl>
                                          <p:spTgt spid="29"/>
                                        </p:tgtEl>
                                        <p:attrNameLst>
                                          <p:attrName>style.visibility</p:attrName>
                                        </p:attrNameLst>
                                      </p:cBhvr>
                                      <p:to>
                                        <p:strVal val="visible"/>
                                      </p:to>
                                    </p:set>
                                    <p:animEffect transition="in" filter="fade">
                                      <p:cBhvr>
                                        <p:cTn id="66" dur="500"/>
                                        <p:tgtEl>
                                          <p:spTgt spid="29"/>
                                        </p:tgtEl>
                                      </p:cBhvr>
                                    </p:animEffect>
                                  </p:childTnLst>
                                </p:cTn>
                              </p:par>
                              <p:par>
                                <p:cTn id="67" presetID="10" presetClass="entr" presetSubtype="0" fill="hold" grpId="0" nodeType="withEffect">
                                  <p:stCondLst>
                                    <p:cond delay="500"/>
                                  </p:stCondLst>
                                  <p:childTnLst>
                                    <p:set>
                                      <p:cBhvr>
                                        <p:cTn id="68" dur="1" fill="hold">
                                          <p:stCondLst>
                                            <p:cond delay="0"/>
                                          </p:stCondLst>
                                        </p:cTn>
                                        <p:tgtEl>
                                          <p:spTgt spid="30"/>
                                        </p:tgtEl>
                                        <p:attrNameLst>
                                          <p:attrName>style.visibility</p:attrName>
                                        </p:attrNameLst>
                                      </p:cBhvr>
                                      <p:to>
                                        <p:strVal val="visible"/>
                                      </p:to>
                                    </p:set>
                                    <p:animEffect transition="in" filter="fade">
                                      <p:cBhvr>
                                        <p:cTn id="69" dur="500"/>
                                        <p:tgtEl>
                                          <p:spTgt spid="30"/>
                                        </p:tgtEl>
                                      </p:cBhvr>
                                    </p:animEffect>
                                  </p:childTnLst>
                                </p:cTn>
                              </p:par>
                              <p:par>
                                <p:cTn id="70" presetID="10" presetClass="entr" presetSubtype="0" fill="hold" nodeType="withEffect">
                                  <p:stCondLst>
                                    <p:cond delay="500"/>
                                  </p:stCondLst>
                                  <p:childTnLst>
                                    <p:set>
                                      <p:cBhvr>
                                        <p:cTn id="71" dur="1" fill="hold">
                                          <p:stCondLst>
                                            <p:cond delay="0"/>
                                          </p:stCondLst>
                                        </p:cTn>
                                        <p:tgtEl>
                                          <p:spTgt spid="32"/>
                                        </p:tgtEl>
                                        <p:attrNameLst>
                                          <p:attrName>style.visibility</p:attrName>
                                        </p:attrNameLst>
                                      </p:cBhvr>
                                      <p:to>
                                        <p:strVal val="visible"/>
                                      </p:to>
                                    </p:set>
                                    <p:animEffect transition="in" filter="fade">
                                      <p:cBhvr>
                                        <p:cTn id="72" dur="500"/>
                                        <p:tgtEl>
                                          <p:spTgt spid="32"/>
                                        </p:tgtEl>
                                      </p:cBhvr>
                                    </p:animEffect>
                                  </p:childTnLst>
                                </p:cTn>
                              </p:par>
                              <p:par>
                                <p:cTn id="73" presetID="1" presetClass="mediacall" presetSubtype="0" fill="hold" nodeType="withEffect">
                                  <p:stCondLst>
                                    <p:cond delay="1000"/>
                                  </p:stCondLst>
                                  <p:childTnLst>
                                    <p:cmd type="call" cmd="playFrom(0.0)">
                                      <p:cBhvr>
                                        <p:cTn id="74" dur="24779" fill="hold"/>
                                        <p:tgtEl>
                                          <p:spTgt spid="11"/>
                                        </p:tgtEl>
                                      </p:cBhvr>
                                    </p:cmd>
                                  </p:childTnLst>
                                </p:cTn>
                              </p:par>
                            </p:childTnLst>
                          </p:cTn>
                        </p:par>
                        <p:par>
                          <p:cTn id="75" fill="hold">
                            <p:stCondLst>
                              <p:cond delay="25779"/>
                            </p:stCondLst>
                            <p:childTnLst>
                              <p:par>
                                <p:cTn id="76" presetID="3" presetClass="mediacall" presetSubtype="0" fill="hold" nodeType="afterEffect">
                                  <p:stCondLst>
                                    <p:cond delay="500"/>
                                  </p:stCondLst>
                                  <p:childTnLst>
                                    <p:cmd type="call" cmd="stop">
                                      <p:cBhvr>
                                        <p:cTn id="77" dur="1" fill="hold"/>
                                        <p:tgtEl>
                                          <p:spTgt spid="11"/>
                                        </p:tgtEl>
                                      </p:cBhvr>
                                    </p:cmd>
                                  </p:childTnLst>
                                </p:cTn>
                              </p:par>
                              <p:par>
                                <p:cTn id="78" presetID="10" presetClass="entr" presetSubtype="0" fill="hold" grpId="4" nodeType="withEffect">
                                  <p:stCondLst>
                                    <p:cond delay="500"/>
                                  </p:stCondLst>
                                  <p:childTnLst>
                                    <p:set>
                                      <p:cBhvr>
                                        <p:cTn id="79" dur="1" fill="hold">
                                          <p:stCondLst>
                                            <p:cond delay="0"/>
                                          </p:stCondLst>
                                        </p:cTn>
                                        <p:tgtEl>
                                          <p:spTgt spid="21"/>
                                        </p:tgtEl>
                                        <p:attrNameLst>
                                          <p:attrName>style.visibility</p:attrName>
                                        </p:attrNameLst>
                                      </p:cBhvr>
                                      <p:to>
                                        <p:strVal val="visible"/>
                                      </p:to>
                                    </p:set>
                                    <p:animEffect transition="in" filter="fade">
                                      <p:cBhvr>
                                        <p:cTn id="8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1" fill="hold" display="0">
                  <p:stCondLst>
                    <p:cond delay="indefinite"/>
                  </p:stCondLst>
                  <p:endCondLst>
                    <p:cond evt="onStopAudio" delay="0">
                      <p:tgtEl>
                        <p:sldTgt/>
                      </p:tgtEl>
                    </p:cond>
                  </p:endCondLst>
                </p:cTn>
                <p:tgtEl>
                  <p:spTgt spid="2"/>
                </p:tgtEl>
              </p:cMediaNode>
            </p:audio>
            <p:audio>
              <p:cMediaNode vol="80000">
                <p:cTn id="82" fill="hold" display="0">
                  <p:stCondLst>
                    <p:cond delay="indefinite"/>
                  </p:stCondLst>
                  <p:endCondLst>
                    <p:cond evt="onStopAudio" delay="0">
                      <p:tgtEl>
                        <p:sldTgt/>
                      </p:tgtEl>
                    </p:cond>
                  </p:endCondLst>
                </p:cTn>
                <p:tgtEl>
                  <p:spTgt spid="7"/>
                </p:tgtEl>
              </p:cMediaNode>
            </p:audio>
            <p:audio>
              <p:cMediaNode vol="80000">
                <p:cTn id="83" fill="hold" display="0">
                  <p:stCondLst>
                    <p:cond delay="indefinite"/>
                  </p:stCondLst>
                  <p:endCondLst>
                    <p:cond evt="onStopAudio" delay="0">
                      <p:tgtEl>
                        <p:sldTgt/>
                      </p:tgtEl>
                    </p:cond>
                  </p:endCondLst>
                </p:cTn>
                <p:tgtEl>
                  <p:spTgt spid="11"/>
                </p:tgtEl>
              </p:cMediaNode>
            </p:audio>
          </p:childTnLst>
        </p:cTn>
      </p:par>
    </p:tnLst>
    <p:bldLst>
      <p:bldP spid="23" grpId="0"/>
      <p:bldP spid="23" grpId="1"/>
      <p:bldP spid="30" grpId="0"/>
      <p:bldP spid="29" grpId="0"/>
      <p:bldP spid="31" grpId="0"/>
      <p:bldP spid="31" grpId="1"/>
      <p:bldP spid="33" grpId="1"/>
      <p:bldP spid="34" grpId="1"/>
      <p:bldP spid="21" grpId="0" animBg="1"/>
      <p:bldP spid="21" grpId="1" animBg="1"/>
      <p:bldP spid="21" grpId="2" animBg="1"/>
      <p:bldP spid="21" grpId="3" animBg="1"/>
      <p:bldP spid="21" grpId="4"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7887</TotalTime>
  <Words>3057</Words>
  <Application>Microsoft Office PowerPoint</Application>
  <PresentationFormat>On-screen Show (4:3)</PresentationFormat>
  <Paragraphs>157</Paragraphs>
  <Slides>14</Slides>
  <Notes>12</Notes>
  <HiddenSlides>0</HiddenSlides>
  <MMClips>27</MMClips>
  <ScaleCrop>false</ScaleCrop>
  <HeadingPairs>
    <vt:vector size="8" baseType="variant">
      <vt:variant>
        <vt:lpstr>Fonts Used</vt:lpstr>
      </vt:variant>
      <vt:variant>
        <vt:i4>3</vt:i4>
      </vt:variant>
      <vt:variant>
        <vt:lpstr>Theme</vt:lpstr>
      </vt:variant>
      <vt:variant>
        <vt:i4>1</vt:i4>
      </vt:variant>
      <vt:variant>
        <vt:lpstr>Slide Titles</vt:lpstr>
      </vt:variant>
      <vt:variant>
        <vt:i4>14</vt:i4>
      </vt:variant>
      <vt:variant>
        <vt:lpstr>Custom Shows</vt:lpstr>
      </vt:variant>
      <vt:variant>
        <vt:i4>4</vt:i4>
      </vt:variant>
    </vt:vector>
  </HeadingPairs>
  <TitlesOfParts>
    <vt:vector size="22" baseType="lpstr">
      <vt:lpstr>Arial</vt:lpstr>
      <vt:lpstr>Calibri</vt:lpstr>
      <vt:lpstr>Calibri Light</vt:lpstr>
      <vt:lpstr>Office Theme</vt:lpstr>
      <vt:lpstr>PowerPoint Presentation</vt:lpstr>
      <vt:lpstr>PowerPoint Presentation</vt:lpstr>
      <vt:lpstr>About this snippet</vt:lpstr>
      <vt:lpstr>PowerPoint Presentation</vt:lpstr>
      <vt:lpstr>Evolution of safety in road transportation</vt:lpstr>
      <vt:lpstr>Safety as a function of mobility</vt:lpstr>
      <vt:lpstr>PowerPoint Presentation</vt:lpstr>
      <vt:lpstr>Economics of safety</vt:lpstr>
      <vt:lpstr>Economics of safety</vt:lpstr>
      <vt:lpstr>PowerPoint Presentation</vt:lpstr>
      <vt:lpstr>On the escape of tigers</vt:lpstr>
      <vt:lpstr>Haddon’s lessons</vt:lpstr>
      <vt:lpstr>A paradigm change </vt:lpstr>
      <vt:lpstr>PowerPoint Presentation</vt:lpstr>
      <vt:lpstr>Opening sequence</vt:lpstr>
      <vt:lpstr>Evolution of the system</vt:lpstr>
      <vt:lpstr>Economics of safety</vt:lpstr>
      <vt:lpstr>Transforming the paradigm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Corey Steer</dc:creator>
  <cp:lastModifiedBy>Christine Albien (TAC)</cp:lastModifiedBy>
  <cp:revision>479</cp:revision>
  <dcterms:created xsi:type="dcterms:W3CDTF">2018-02-23T04:31:11Z</dcterms:created>
  <dcterms:modified xsi:type="dcterms:W3CDTF">2020-09-09T10:20:21Z</dcterms:modified>
</cp:coreProperties>
</file>